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4.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6.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7.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8.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9.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0.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2.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13.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14.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15.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6.xml" ContentType="application/vnd.openxmlformats-officedocument.themeOverride+xml"/>
  <Override PartName="/ppt/notesSlides/notesSlide56.xml" ContentType="application/vnd.openxmlformats-officedocument.presentationml.notesSlide+xml"/>
  <Override PartName="/ppt/theme/themeOverride17.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18.xml" ContentType="application/vnd.openxmlformats-officedocument.themeOverr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heme/themeOverride19.xml" ContentType="application/vnd.openxmlformats-officedocument.themeOverr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85"/>
  </p:notesMasterIdLst>
  <p:handoutMasterIdLst>
    <p:handoutMasterId r:id="rId86"/>
  </p:handoutMasterIdLst>
  <p:sldIdLst>
    <p:sldId id="559" r:id="rId2"/>
    <p:sldId id="341" r:id="rId3"/>
    <p:sldId id="342" r:id="rId4"/>
    <p:sldId id="343" r:id="rId5"/>
    <p:sldId id="566" r:id="rId6"/>
    <p:sldId id="568" r:id="rId7"/>
    <p:sldId id="458" r:id="rId8"/>
    <p:sldId id="462" r:id="rId9"/>
    <p:sldId id="569" r:id="rId10"/>
    <p:sldId id="572" r:id="rId11"/>
    <p:sldId id="676" r:id="rId12"/>
    <p:sldId id="658" r:id="rId13"/>
    <p:sldId id="641" r:id="rId14"/>
    <p:sldId id="567" r:id="rId15"/>
    <p:sldId id="420" r:id="rId16"/>
    <p:sldId id="466" r:id="rId17"/>
    <p:sldId id="467" r:id="rId18"/>
    <p:sldId id="561" r:id="rId19"/>
    <p:sldId id="570" r:id="rId20"/>
    <p:sldId id="349" r:id="rId21"/>
    <p:sldId id="489" r:id="rId22"/>
    <p:sldId id="574" r:id="rId23"/>
    <p:sldId id="663" r:id="rId24"/>
    <p:sldId id="576" r:id="rId25"/>
    <p:sldId id="577" r:id="rId26"/>
    <p:sldId id="573" r:id="rId27"/>
    <p:sldId id="578" r:id="rId28"/>
    <p:sldId id="647" r:id="rId29"/>
    <p:sldId id="677" r:id="rId30"/>
    <p:sldId id="579" r:id="rId31"/>
    <p:sldId id="580" r:id="rId32"/>
    <p:sldId id="581" r:id="rId33"/>
    <p:sldId id="584" r:id="rId34"/>
    <p:sldId id="617" r:id="rId35"/>
    <p:sldId id="587" r:id="rId36"/>
    <p:sldId id="588" r:id="rId37"/>
    <p:sldId id="621" r:id="rId38"/>
    <p:sldId id="678" r:id="rId39"/>
    <p:sldId id="591" r:id="rId40"/>
    <p:sldId id="590" r:id="rId41"/>
    <p:sldId id="667" r:id="rId42"/>
    <p:sldId id="592" r:id="rId43"/>
    <p:sldId id="593" r:id="rId44"/>
    <p:sldId id="594" r:id="rId45"/>
    <p:sldId id="596" r:id="rId46"/>
    <p:sldId id="618" r:id="rId47"/>
    <p:sldId id="619" r:id="rId48"/>
    <p:sldId id="620" r:id="rId49"/>
    <p:sldId id="625" r:id="rId50"/>
    <p:sldId id="627" r:id="rId51"/>
    <p:sldId id="622" r:id="rId52"/>
    <p:sldId id="623" r:id="rId53"/>
    <p:sldId id="628" r:id="rId54"/>
    <p:sldId id="624" r:id="rId55"/>
    <p:sldId id="626" r:id="rId56"/>
    <p:sldId id="629" r:id="rId57"/>
    <p:sldId id="630" r:id="rId58"/>
    <p:sldId id="631" r:id="rId59"/>
    <p:sldId id="632" r:id="rId60"/>
    <p:sldId id="633" r:id="rId61"/>
    <p:sldId id="634" r:id="rId62"/>
    <p:sldId id="635" r:id="rId63"/>
    <p:sldId id="608" r:id="rId64"/>
    <p:sldId id="609" r:id="rId65"/>
    <p:sldId id="638" r:id="rId66"/>
    <p:sldId id="611" r:id="rId67"/>
    <p:sldId id="637" r:id="rId68"/>
    <p:sldId id="614" r:id="rId69"/>
    <p:sldId id="648" r:id="rId70"/>
    <p:sldId id="679" r:id="rId71"/>
    <p:sldId id="639" r:id="rId72"/>
    <p:sldId id="640" r:id="rId73"/>
    <p:sldId id="668" r:id="rId74"/>
    <p:sldId id="563" r:id="rId75"/>
    <p:sldId id="642" r:id="rId76"/>
    <p:sldId id="498" r:id="rId77"/>
    <p:sldId id="646" r:id="rId78"/>
    <p:sldId id="645" r:id="rId79"/>
    <p:sldId id="475" r:id="rId80"/>
    <p:sldId id="650" r:id="rId81"/>
    <p:sldId id="651" r:id="rId82"/>
    <p:sldId id="338" r:id="rId83"/>
    <p:sldId id="472" r:id="rId84"/>
  </p:sldIdLst>
  <p:sldSz cx="9144000" cy="6858000" type="screen4x3"/>
  <p:notesSz cx="6858000" cy="9144000"/>
  <p:embeddedFontLst>
    <p:embeddedFont>
      <p:font typeface="微软雅黑 Light" panose="020B0502040204020203" pitchFamily="34" charset="-122"/>
      <p:regular r:id="rId87"/>
    </p:embeddedFont>
    <p:embeddedFont>
      <p:font typeface="Book Antiqua" panose="02040602050305030304" pitchFamily="18" charset="0"/>
      <p:regular r:id="rId88"/>
      <p:bold r:id="rId89"/>
      <p:italic r:id="rId90"/>
      <p:boldItalic r:id="rId91"/>
    </p:embeddedFont>
    <p:embeddedFont>
      <p:font typeface="Cambria Math" panose="02040503050406030204" pitchFamily="18" charset="0"/>
      <p:regular r:id="rId92"/>
    </p:embeddedFont>
    <p:embeddedFont>
      <p:font typeface="Monotype Sorts" panose="02010600030101010101"/>
      <p:regular r:id="rId93"/>
    </p:embeddedFont>
    <p:embeddedFont>
      <p:font typeface="幼圆" panose="02010509060101010101" pitchFamily="49" charset="-122"/>
      <p:regular r:id="rId94"/>
    </p:embeddedFont>
  </p:embeddedFontLst>
  <p:kinsoku lang="zh-CN" invalStChars="!),.:;?]}、。—ˇ¨〃々—～‖…’”〕〉》」』〗】∶！＂＇），．：；？］｀｜｝·" invalEndChars="([{‘“〔〈《「『〖【（［｛．·"/>
  <p:defaultTextStyle>
    <a:defPPr>
      <a:defRPr lang="zh-CN"/>
    </a:defPPr>
    <a:lvl1pPr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umimoji="1" sz="28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umimoji="1" sz="28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umimoji="1" sz="28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umimoji="1" sz="28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umimoji="1" sz="28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7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6AC1"/>
    <a:srgbClr val="C747B2"/>
    <a:srgbClr val="FFFF93"/>
    <a:srgbClr val="66FFFF"/>
    <a:srgbClr val="EAEAEA"/>
    <a:srgbClr val="FF66FF"/>
    <a:srgbClr val="FFFF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85" autoAdjust="0"/>
    <p:restoredTop sz="94614" autoAdjust="0"/>
  </p:normalViewPr>
  <p:slideViewPr>
    <p:cSldViewPr>
      <p:cViewPr varScale="1">
        <p:scale>
          <a:sx n="127" d="100"/>
          <a:sy n="127" d="100"/>
        </p:scale>
        <p:origin x="1614" y="120"/>
      </p:cViewPr>
      <p:guideLst>
        <p:guide orient="horz" pos="2160"/>
        <p:guide pos="7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796"/>
    </p:cViewPr>
  </p:sorterViewPr>
  <p:notesViewPr>
    <p:cSldViewPr>
      <p:cViewPr varScale="1">
        <p:scale>
          <a:sx n="39" d="100"/>
          <a:sy n="39" d="100"/>
        </p:scale>
        <p:origin x="2309"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3.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font" Target="fonts/font7.fntdata"/><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A5ACB6-B61B-4FE9-99FC-3A282878256D}" type="doc">
      <dgm:prSet loTypeId="urn:microsoft.com/office/officeart/2005/8/layout/orgChart1" loCatId="hierarchy" qsTypeId="urn:microsoft.com/office/officeart/2005/8/quickstyle/simple1" qsCatId="simple" csTypeId="urn:microsoft.com/office/officeart/2005/8/colors/accent1_2" csCatId="accent1"/>
      <dgm:spPr/>
    </dgm:pt>
    <dgm:pt modelId="{C1EA6D72-5384-4D97-B94E-56BF76ED381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bg2"/>
              </a:solidFill>
              <a:effectLst>
                <a:outerShdw blurRad="38100" dist="38100" dir="2700000" algn="tl">
                  <a:srgbClr val="000000"/>
                </a:outerShdw>
              </a:effectLst>
              <a:latin typeface="幼圆" panose="02010509060101010101" pitchFamily="49" charset="-122"/>
              <a:ea typeface="幼圆" panose="02010509060101010101" pitchFamily="49" charset="-122"/>
            </a:rPr>
            <a:t>待估参数</a:t>
          </a:r>
        </a:p>
      </dgm:t>
    </dgm:pt>
    <dgm:pt modelId="{28B4A671-1ECC-4BEA-8368-4DB44D78DF9F}" type="parTrans" cxnId="{B58240A8-8B31-474D-B789-F326C7BD5350}">
      <dgm:prSet/>
      <dgm:spPr/>
      <dgm:t>
        <a:bodyPr/>
        <a:lstStyle/>
        <a:p>
          <a:endParaRPr lang="zh-CN" altLang="en-US"/>
        </a:p>
      </dgm:t>
    </dgm:pt>
    <dgm:pt modelId="{A039CD1B-AFC0-4593-907B-262A31201C05}" type="sibTrans" cxnId="{B58240A8-8B31-474D-B789-F326C7BD5350}">
      <dgm:prSet/>
      <dgm:spPr/>
      <dgm:t>
        <a:bodyPr/>
        <a:lstStyle/>
        <a:p>
          <a:endParaRPr lang="zh-CN" altLang="en-US"/>
        </a:p>
      </dgm:t>
    </dgm:pt>
    <dgm:pt modelId="{1751D24C-373A-440F-BD95-6F8B686C86A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bg2"/>
              </a:solidFill>
              <a:effectLst/>
              <a:latin typeface="幼圆" panose="02010509060101010101" pitchFamily="49" charset="-122"/>
              <a:ea typeface="幼圆" panose="02010509060101010101" pitchFamily="49" charset="-122"/>
            </a:rPr>
            <a:t>均值</a:t>
          </a:r>
        </a:p>
      </dgm:t>
    </dgm:pt>
    <dgm:pt modelId="{58098BB1-C624-4F98-9B2B-2814F3965306}" type="parTrans" cxnId="{4F1759D4-96C9-4A00-8C9E-2805678CBC45}">
      <dgm:prSet/>
      <dgm:spPr/>
      <dgm:t>
        <a:bodyPr/>
        <a:lstStyle/>
        <a:p>
          <a:endParaRPr lang="zh-CN" altLang="en-US"/>
        </a:p>
      </dgm:t>
    </dgm:pt>
    <dgm:pt modelId="{C1888A0F-7F36-4343-AFF6-5E3666CD8285}" type="sibTrans" cxnId="{4F1759D4-96C9-4A00-8C9E-2805678CBC45}">
      <dgm:prSet/>
      <dgm:spPr/>
      <dgm:t>
        <a:bodyPr/>
        <a:lstStyle/>
        <a:p>
          <a:endParaRPr lang="zh-CN" altLang="en-US"/>
        </a:p>
      </dgm:t>
    </dgm:pt>
    <dgm:pt modelId="{837EACB5-B6C4-4CDA-95F7-DFB4B243D25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大样本</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8C3EECA2-7FA1-444C-8A32-75A0C3BD710D}" type="parTrans" cxnId="{27D0D839-3033-464B-A782-617457184B2E}">
      <dgm:prSet/>
      <dgm:spPr/>
      <dgm:t>
        <a:bodyPr/>
        <a:lstStyle/>
        <a:p>
          <a:endParaRPr lang="zh-CN" altLang="en-US"/>
        </a:p>
      </dgm:t>
    </dgm:pt>
    <dgm:pt modelId="{C5B8233E-547C-4593-A95B-FAA71231D9E0}" type="sibTrans" cxnId="{27D0D839-3033-464B-A782-617457184B2E}">
      <dgm:prSet/>
      <dgm:spPr/>
      <dgm:t>
        <a:bodyPr/>
        <a:lstStyle/>
        <a:p>
          <a:endParaRPr lang="zh-CN" altLang="en-US"/>
        </a:p>
      </dgm:t>
    </dgm:pt>
    <dgm:pt modelId="{7AA19C3E-4128-401E-A6ED-E58E58B6C7D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已知</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60B55AFB-9451-4678-8B23-156AEACA5B4F}" type="parTrans" cxnId="{C0EC0AED-13A4-4DC4-A032-00600530C228}">
      <dgm:prSet/>
      <dgm:spPr/>
      <dgm:t>
        <a:bodyPr/>
        <a:lstStyle/>
        <a:p>
          <a:endParaRPr lang="zh-CN" altLang="en-US"/>
        </a:p>
      </dgm:t>
    </dgm:pt>
    <dgm:pt modelId="{EE48B667-B7BF-45A0-9B84-C7AAF7ED34FF}" type="sibTrans" cxnId="{C0EC0AED-13A4-4DC4-A032-00600530C228}">
      <dgm:prSet/>
      <dgm:spPr/>
      <dgm:t>
        <a:bodyPr/>
        <a:lstStyle/>
        <a:p>
          <a:endParaRPr lang="zh-CN" altLang="en-US"/>
        </a:p>
      </dgm:t>
    </dgm:pt>
    <dgm:pt modelId="{9A46FB27-90CC-4C5E-A006-DB49E8D9509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6D345E5E-2EA4-4634-AD53-888E58502896}" type="parTrans" cxnId="{C8F963B5-029B-42D1-80B6-0B584E575B4D}">
      <dgm:prSet/>
      <dgm:spPr/>
      <dgm:t>
        <a:bodyPr/>
        <a:lstStyle/>
        <a:p>
          <a:endParaRPr lang="zh-CN" altLang="en-US"/>
        </a:p>
      </dgm:t>
    </dgm:pt>
    <dgm:pt modelId="{0CAC794D-6026-490D-88F1-DA98642C35AB}" type="sibTrans" cxnId="{C8F963B5-029B-42D1-80B6-0B584E575B4D}">
      <dgm:prSet/>
      <dgm:spPr/>
      <dgm:t>
        <a:bodyPr/>
        <a:lstStyle/>
        <a:p>
          <a:endParaRPr lang="zh-CN" altLang="en-US"/>
        </a:p>
      </dgm:t>
    </dgm:pt>
    <dgm:pt modelId="{A031011E-9A3A-426D-A374-BF0CAF06C2E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未知</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F0B8B6BA-0F33-4CB4-A087-E7B606A6B394}" type="parTrans" cxnId="{62A2F02E-49C2-4B82-A781-DA600E885874}">
      <dgm:prSet/>
      <dgm:spPr/>
      <dgm:t>
        <a:bodyPr/>
        <a:lstStyle/>
        <a:p>
          <a:endParaRPr lang="zh-CN" altLang="en-US"/>
        </a:p>
      </dgm:t>
    </dgm:pt>
    <dgm:pt modelId="{8EF3B6B0-D7E7-4E05-BCD4-ACBAE56D3E65}" type="sibTrans" cxnId="{62A2F02E-49C2-4B82-A781-DA600E885874}">
      <dgm:prSet/>
      <dgm:spPr/>
      <dgm:t>
        <a:bodyPr/>
        <a:lstStyle/>
        <a:p>
          <a:endParaRPr lang="zh-CN" altLang="en-US"/>
        </a:p>
      </dgm:t>
    </dgm:pt>
    <dgm:pt modelId="{69694DE7-C239-484A-8715-FF2F96538E5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dirty="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dirty="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dirty="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A8D5FDD3-A222-4477-8036-E3936B06B42D}" type="parTrans" cxnId="{CFA6E6DC-A87C-4753-8D3A-5D586BF2FB49}">
      <dgm:prSet/>
      <dgm:spPr/>
      <dgm:t>
        <a:bodyPr/>
        <a:lstStyle/>
        <a:p>
          <a:endParaRPr lang="zh-CN" altLang="en-US"/>
        </a:p>
      </dgm:t>
    </dgm:pt>
    <dgm:pt modelId="{5D370B13-4752-43AE-9A68-D1A233A5F939}" type="sibTrans" cxnId="{CFA6E6DC-A87C-4753-8D3A-5D586BF2FB49}">
      <dgm:prSet/>
      <dgm:spPr/>
      <dgm:t>
        <a:bodyPr/>
        <a:lstStyle/>
        <a:p>
          <a:endParaRPr lang="zh-CN" altLang="en-US"/>
        </a:p>
      </dgm:t>
    </dgm:pt>
    <dgm:pt modelId="{DE505058-445E-426E-B1ED-D2F31864FBBC}">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小样本</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95690D40-E082-41CA-8CE4-45289F7A6037}" type="parTrans" cxnId="{14561600-35B9-4BEB-9E79-62885BA899E4}">
      <dgm:prSet/>
      <dgm:spPr/>
      <dgm:t>
        <a:bodyPr/>
        <a:lstStyle/>
        <a:p>
          <a:endParaRPr lang="zh-CN" altLang="en-US"/>
        </a:p>
      </dgm:t>
    </dgm:pt>
    <dgm:pt modelId="{8DC11839-85F1-4109-B78D-972B09D585A3}" type="sibTrans" cxnId="{14561600-35B9-4BEB-9E79-62885BA899E4}">
      <dgm:prSet/>
      <dgm:spPr/>
      <dgm:t>
        <a:bodyPr/>
        <a:lstStyle/>
        <a:p>
          <a:endParaRPr lang="zh-CN" altLang="en-US"/>
        </a:p>
      </dgm:t>
    </dgm:pt>
    <dgm:pt modelId="{6B1AED02-16E0-4766-8A60-9ABB8822FB9E}">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已知</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80E300AD-BC73-4E5A-91BB-2FCAFD970761}" type="parTrans" cxnId="{367CEFEA-BDE4-47B2-8A3B-6BAB67A9D805}">
      <dgm:prSet/>
      <dgm:spPr/>
      <dgm:t>
        <a:bodyPr/>
        <a:lstStyle/>
        <a:p>
          <a:endParaRPr lang="zh-CN" altLang="en-US"/>
        </a:p>
      </dgm:t>
    </dgm:pt>
    <dgm:pt modelId="{AD149B41-E72E-4EA0-8A4E-3ADCEA94C0AC}" type="sibTrans" cxnId="{367CEFEA-BDE4-47B2-8A3B-6BAB67A9D805}">
      <dgm:prSet/>
      <dgm:spPr/>
      <dgm:t>
        <a:bodyPr/>
        <a:lstStyle/>
        <a:p>
          <a:endParaRPr lang="zh-CN" altLang="en-US"/>
        </a:p>
      </dgm:t>
    </dgm:pt>
    <dgm:pt modelId="{0DCB11BC-1FBA-4424-9701-6C3ADD5D15E7}">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5C09F306-1A8B-4E0B-B85A-3ED498248751}" type="parTrans" cxnId="{59A9DF5E-5E26-4A35-A37A-E669914A003B}">
      <dgm:prSet/>
      <dgm:spPr/>
      <dgm:t>
        <a:bodyPr/>
        <a:lstStyle/>
        <a:p>
          <a:endParaRPr lang="zh-CN" altLang="en-US"/>
        </a:p>
      </dgm:t>
    </dgm:pt>
    <dgm:pt modelId="{F702B73B-D2D8-4FF6-A37A-5707CDFDB959}" type="sibTrans" cxnId="{59A9DF5E-5E26-4A35-A37A-E669914A003B}">
      <dgm:prSet/>
      <dgm:spPr/>
      <dgm:t>
        <a:bodyPr/>
        <a:lstStyle/>
        <a:p>
          <a:endParaRPr lang="zh-CN" altLang="en-US"/>
        </a:p>
      </dgm:t>
    </dgm:pt>
    <dgm:pt modelId="{5947487E-799B-4A77-9E2E-9C41DE3EFA1E}">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未知</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B2ABBCFB-915E-4DC2-BFFC-D6E869D5FFD2}" type="parTrans" cxnId="{28E3AFEC-02FC-484D-8A0C-6424BF36817B}">
      <dgm:prSet/>
      <dgm:spPr/>
      <dgm:t>
        <a:bodyPr/>
        <a:lstStyle/>
        <a:p>
          <a:endParaRPr lang="zh-CN" altLang="en-US"/>
        </a:p>
      </dgm:t>
    </dgm:pt>
    <dgm:pt modelId="{9CAD84A7-A8C8-4672-BCCF-38447F3D7D54}" type="sibTrans" cxnId="{28E3AFEC-02FC-484D-8A0C-6424BF36817B}">
      <dgm:prSet/>
      <dgm:spPr/>
      <dgm:t>
        <a:bodyPr/>
        <a:lstStyle/>
        <a:p>
          <a:endParaRPr lang="zh-CN" altLang="en-US"/>
        </a:p>
      </dgm:t>
    </dgm:pt>
    <dgm:pt modelId="{E1EB6D2F-D3F9-4C5E-B884-E87053611A19}">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t</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556CD924-AC52-487D-869F-68D05FA063B9}" type="parTrans" cxnId="{87916CF2-137D-4530-8FE9-77BEB4EFD24B}">
      <dgm:prSet/>
      <dgm:spPr/>
      <dgm:t>
        <a:bodyPr/>
        <a:lstStyle/>
        <a:p>
          <a:endParaRPr lang="zh-CN" altLang="en-US"/>
        </a:p>
      </dgm:t>
    </dgm:pt>
    <dgm:pt modelId="{B54EA420-C4B9-4DCF-ACAE-44FEA41E026A}" type="sibTrans" cxnId="{87916CF2-137D-4530-8FE9-77BEB4EFD24B}">
      <dgm:prSet/>
      <dgm:spPr/>
      <dgm:t>
        <a:bodyPr/>
        <a:lstStyle/>
        <a:p>
          <a:endParaRPr lang="zh-CN" altLang="en-US"/>
        </a:p>
      </dgm:t>
    </dgm:pt>
    <dgm:pt modelId="{2DBAF254-4BB0-4137-B732-CE5BDB867CE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dirty="0">
              <a:ln>
                <a:noFill/>
              </a:ln>
              <a:solidFill>
                <a:schemeClr val="bg2"/>
              </a:solidFill>
              <a:effectLst/>
              <a:latin typeface="幼圆" panose="02010509060101010101" pitchFamily="49" charset="-122"/>
              <a:ea typeface="幼圆" panose="02010509060101010101" pitchFamily="49" charset="-122"/>
            </a:rPr>
            <a:t>比例</a:t>
          </a:r>
        </a:p>
      </dgm:t>
    </dgm:pt>
    <dgm:pt modelId="{29F4199F-AF89-475D-9E2D-69C006A523B9}" type="parTrans" cxnId="{8BCB6E0E-5606-4875-961B-80F7B79163BC}">
      <dgm:prSet/>
      <dgm:spPr/>
      <dgm:t>
        <a:bodyPr/>
        <a:lstStyle/>
        <a:p>
          <a:endParaRPr lang="zh-CN" altLang="en-US"/>
        </a:p>
      </dgm:t>
    </dgm:pt>
    <dgm:pt modelId="{52A8E724-7638-407E-8330-40CF17D4AE5C}" type="sibTrans" cxnId="{8BCB6E0E-5606-4875-961B-80F7B79163BC}">
      <dgm:prSet/>
      <dgm:spPr/>
      <dgm:t>
        <a:bodyPr/>
        <a:lstStyle/>
        <a:p>
          <a:endParaRPr lang="zh-CN" altLang="en-US"/>
        </a:p>
      </dgm:t>
    </dgm:pt>
    <dgm:pt modelId="{613C0C3F-7143-4F86-B821-A48B03EA3291}">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大样本</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FB8B9EAC-7A5F-4C95-A034-1E369B38F95C}" type="parTrans" cxnId="{EDD4F596-76C6-47D2-896D-159311831816}">
      <dgm:prSet/>
      <dgm:spPr/>
      <dgm:t>
        <a:bodyPr/>
        <a:lstStyle/>
        <a:p>
          <a:endParaRPr lang="zh-CN" altLang="en-US"/>
        </a:p>
      </dgm:t>
    </dgm:pt>
    <dgm:pt modelId="{A11EEDDC-74F5-48F8-954F-C22376AEF8A2}" type="sibTrans" cxnId="{EDD4F596-76C6-47D2-896D-159311831816}">
      <dgm:prSet/>
      <dgm:spPr/>
      <dgm:t>
        <a:bodyPr/>
        <a:lstStyle/>
        <a:p>
          <a:endParaRPr lang="zh-CN" altLang="en-US"/>
        </a:p>
      </dgm:t>
    </dgm:pt>
    <dgm:pt modelId="{35C729E4-9E4F-4575-B817-03FEE949AC32}">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7309791B-2C46-481C-B921-59E43237748A}" type="parTrans" cxnId="{F9545C5A-C0FB-478C-861E-63DB8A48C703}">
      <dgm:prSet/>
      <dgm:spPr/>
      <dgm:t>
        <a:bodyPr/>
        <a:lstStyle/>
        <a:p>
          <a:endParaRPr lang="zh-CN" altLang="en-US"/>
        </a:p>
      </dgm:t>
    </dgm:pt>
    <dgm:pt modelId="{B3D76270-05D0-4D0B-9384-13D2CDDEF1B8}" type="sibTrans" cxnId="{F9545C5A-C0FB-478C-861E-63DB8A48C703}">
      <dgm:prSet/>
      <dgm:spPr/>
      <dgm:t>
        <a:bodyPr/>
        <a:lstStyle/>
        <a:p>
          <a:endParaRPr lang="zh-CN" altLang="en-US"/>
        </a:p>
      </dgm:t>
    </dgm:pt>
    <dgm:pt modelId="{A64CF379-8E93-4B71-AA05-B3FA03ACF7A6}">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方差</a:t>
          </a:r>
        </a:p>
      </dgm:t>
    </dgm:pt>
    <dgm:pt modelId="{08D5D542-AAAA-498C-AB5D-92D8E1583812}" type="parTrans" cxnId="{65A43EB8-1728-4842-A284-EC15892EC733}">
      <dgm:prSet/>
      <dgm:spPr/>
      <dgm:t>
        <a:bodyPr/>
        <a:lstStyle/>
        <a:p>
          <a:endParaRPr lang="zh-CN" altLang="en-US"/>
        </a:p>
      </dgm:t>
    </dgm:pt>
    <dgm:pt modelId="{523C2606-FE49-439E-B795-B03ABA1EFC95}" type="sibTrans" cxnId="{65A43EB8-1728-4842-A284-EC15892EC733}">
      <dgm:prSet/>
      <dgm:spPr/>
      <dgm:t>
        <a:bodyPr/>
        <a:lstStyle/>
        <a:p>
          <a:endParaRPr lang="zh-CN" altLang="en-US"/>
        </a:p>
      </dgm:t>
    </dgm:pt>
    <dgm:pt modelId="{6841C926-3DC6-4044-8FD6-C1DC2C45BDD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E7C97881-CA39-488F-9748-2218575C20DB}" type="parTrans" cxnId="{04D82E44-A978-4B44-9603-278171A01604}">
      <dgm:prSet/>
      <dgm:spPr/>
      <dgm:t>
        <a:bodyPr/>
        <a:lstStyle/>
        <a:p>
          <a:endParaRPr lang="zh-CN" altLang="en-US"/>
        </a:p>
      </dgm:t>
    </dgm:pt>
    <dgm:pt modelId="{768C5EC6-3BD5-4C57-B73D-99E0B1075AA3}" type="sibTrans" cxnId="{04D82E44-A978-4B44-9603-278171A01604}">
      <dgm:prSet/>
      <dgm:spPr/>
      <dgm:t>
        <a:bodyPr/>
        <a:lstStyle/>
        <a:p>
          <a:endParaRPr lang="zh-CN" altLang="en-US"/>
        </a:p>
      </dgm:t>
    </dgm:pt>
    <dgm:pt modelId="{E094D8EA-F1F8-443E-9CF9-BE41EEAA1817}" type="pres">
      <dgm:prSet presAssocID="{18A5ACB6-B61B-4FE9-99FC-3A282878256D}" presName="hierChild1" presStyleCnt="0">
        <dgm:presLayoutVars>
          <dgm:orgChart val="1"/>
          <dgm:chPref val="1"/>
          <dgm:dir/>
          <dgm:animOne val="branch"/>
          <dgm:animLvl val="lvl"/>
          <dgm:resizeHandles/>
        </dgm:presLayoutVars>
      </dgm:prSet>
      <dgm:spPr/>
    </dgm:pt>
    <dgm:pt modelId="{F2BD3572-9BB2-46BA-B7B3-275FC048F495}" type="pres">
      <dgm:prSet presAssocID="{C1EA6D72-5384-4D97-B94E-56BF76ED3812}" presName="hierRoot1" presStyleCnt="0">
        <dgm:presLayoutVars>
          <dgm:hierBranch/>
        </dgm:presLayoutVars>
      </dgm:prSet>
      <dgm:spPr/>
    </dgm:pt>
    <dgm:pt modelId="{36BD0998-020F-41A9-AE43-C221B9D164D7}" type="pres">
      <dgm:prSet presAssocID="{C1EA6D72-5384-4D97-B94E-56BF76ED3812}" presName="rootComposite1" presStyleCnt="0"/>
      <dgm:spPr/>
    </dgm:pt>
    <dgm:pt modelId="{BB2FA168-7A47-41AF-85D0-3A2293224FA3}" type="pres">
      <dgm:prSet presAssocID="{C1EA6D72-5384-4D97-B94E-56BF76ED3812}" presName="rootText1" presStyleLbl="node0" presStyleIdx="0" presStyleCnt="1">
        <dgm:presLayoutVars>
          <dgm:chPref val="3"/>
        </dgm:presLayoutVars>
      </dgm:prSet>
      <dgm:spPr/>
    </dgm:pt>
    <dgm:pt modelId="{4DF60F5D-C63F-4921-B8B1-B810B4705B20}" type="pres">
      <dgm:prSet presAssocID="{C1EA6D72-5384-4D97-B94E-56BF76ED3812}" presName="rootConnector1" presStyleLbl="node1" presStyleIdx="0" presStyleCnt="0"/>
      <dgm:spPr/>
    </dgm:pt>
    <dgm:pt modelId="{0A8597EB-824C-46C8-967F-74103387BF0E}" type="pres">
      <dgm:prSet presAssocID="{C1EA6D72-5384-4D97-B94E-56BF76ED3812}" presName="hierChild2" presStyleCnt="0"/>
      <dgm:spPr/>
    </dgm:pt>
    <dgm:pt modelId="{B38249E0-F56D-4501-95F9-2CD936D03050}" type="pres">
      <dgm:prSet presAssocID="{58098BB1-C624-4F98-9B2B-2814F3965306}" presName="Name35" presStyleLbl="parChTrans1D2" presStyleIdx="0" presStyleCnt="3"/>
      <dgm:spPr/>
    </dgm:pt>
    <dgm:pt modelId="{ECCD9904-9328-458F-B7DE-F374EC2F35EA}" type="pres">
      <dgm:prSet presAssocID="{1751D24C-373A-440F-BD95-6F8B686C86A2}" presName="hierRoot2" presStyleCnt="0">
        <dgm:presLayoutVars>
          <dgm:hierBranch/>
        </dgm:presLayoutVars>
      </dgm:prSet>
      <dgm:spPr/>
    </dgm:pt>
    <dgm:pt modelId="{A0DEC173-80E9-4F54-8802-345A7FA1E0D8}" type="pres">
      <dgm:prSet presAssocID="{1751D24C-373A-440F-BD95-6F8B686C86A2}" presName="rootComposite" presStyleCnt="0"/>
      <dgm:spPr/>
    </dgm:pt>
    <dgm:pt modelId="{A17F121D-88CE-4A03-AFD0-FEF8831524F5}" type="pres">
      <dgm:prSet presAssocID="{1751D24C-373A-440F-BD95-6F8B686C86A2}" presName="rootText" presStyleLbl="node2" presStyleIdx="0" presStyleCnt="3">
        <dgm:presLayoutVars>
          <dgm:chPref val="3"/>
        </dgm:presLayoutVars>
      </dgm:prSet>
      <dgm:spPr/>
    </dgm:pt>
    <dgm:pt modelId="{482222EB-C1CD-49C2-BE39-4016F8CD1008}" type="pres">
      <dgm:prSet presAssocID="{1751D24C-373A-440F-BD95-6F8B686C86A2}" presName="rootConnector" presStyleLbl="node2" presStyleIdx="0" presStyleCnt="3"/>
      <dgm:spPr/>
    </dgm:pt>
    <dgm:pt modelId="{7661D990-C27B-4D92-AA59-23375F3C1188}" type="pres">
      <dgm:prSet presAssocID="{1751D24C-373A-440F-BD95-6F8B686C86A2}" presName="hierChild4" presStyleCnt="0"/>
      <dgm:spPr/>
    </dgm:pt>
    <dgm:pt modelId="{E5014150-0D1C-46C5-BAF2-B07341B94D10}" type="pres">
      <dgm:prSet presAssocID="{8C3EECA2-7FA1-444C-8A32-75A0C3BD710D}" presName="Name35" presStyleLbl="parChTrans1D3" presStyleIdx="0" presStyleCnt="4"/>
      <dgm:spPr/>
    </dgm:pt>
    <dgm:pt modelId="{3500D7C3-50F6-4933-BB32-C8A71AD86160}" type="pres">
      <dgm:prSet presAssocID="{837EACB5-B6C4-4CDA-95F7-DFB4B243D252}" presName="hierRoot2" presStyleCnt="0">
        <dgm:presLayoutVars>
          <dgm:hierBranch val="r"/>
        </dgm:presLayoutVars>
      </dgm:prSet>
      <dgm:spPr/>
    </dgm:pt>
    <dgm:pt modelId="{27B63331-B80D-4D55-BF28-F7AD675D1E95}" type="pres">
      <dgm:prSet presAssocID="{837EACB5-B6C4-4CDA-95F7-DFB4B243D252}" presName="rootComposite" presStyleCnt="0"/>
      <dgm:spPr/>
    </dgm:pt>
    <dgm:pt modelId="{07784F9F-F91E-4A36-BF8F-0408640A23D3}" type="pres">
      <dgm:prSet presAssocID="{837EACB5-B6C4-4CDA-95F7-DFB4B243D252}" presName="rootText" presStyleLbl="node3" presStyleIdx="0" presStyleCnt="4">
        <dgm:presLayoutVars>
          <dgm:chPref val="3"/>
        </dgm:presLayoutVars>
      </dgm:prSet>
      <dgm:spPr/>
    </dgm:pt>
    <dgm:pt modelId="{053C7642-4636-450A-BA4F-64E400E74DFE}" type="pres">
      <dgm:prSet presAssocID="{837EACB5-B6C4-4CDA-95F7-DFB4B243D252}" presName="rootConnector" presStyleLbl="node3" presStyleIdx="0" presStyleCnt="4"/>
      <dgm:spPr/>
    </dgm:pt>
    <dgm:pt modelId="{DCA7AFA2-00B1-4631-A4FB-406880EF18A2}" type="pres">
      <dgm:prSet presAssocID="{837EACB5-B6C4-4CDA-95F7-DFB4B243D252}" presName="hierChild4" presStyleCnt="0"/>
      <dgm:spPr/>
    </dgm:pt>
    <dgm:pt modelId="{64EE7FE5-AA93-4661-BC2B-5297F8C556DC}" type="pres">
      <dgm:prSet presAssocID="{60B55AFB-9451-4678-8B23-156AEACA5B4F}" presName="Name50" presStyleLbl="parChTrans1D4" presStyleIdx="0" presStyleCnt="9"/>
      <dgm:spPr/>
    </dgm:pt>
    <dgm:pt modelId="{F9E61117-3DCE-4171-B451-FF1C55B28B32}" type="pres">
      <dgm:prSet presAssocID="{7AA19C3E-4128-401E-A6ED-E58E58B6C7D2}" presName="hierRoot2" presStyleCnt="0">
        <dgm:presLayoutVars>
          <dgm:hierBranch/>
        </dgm:presLayoutVars>
      </dgm:prSet>
      <dgm:spPr/>
    </dgm:pt>
    <dgm:pt modelId="{DBA3B1AF-7E91-4A81-8699-1BC76EBFFB39}" type="pres">
      <dgm:prSet presAssocID="{7AA19C3E-4128-401E-A6ED-E58E58B6C7D2}" presName="rootComposite" presStyleCnt="0"/>
      <dgm:spPr/>
    </dgm:pt>
    <dgm:pt modelId="{DAC762DA-B52B-4787-B9FE-615083C848B6}" type="pres">
      <dgm:prSet presAssocID="{7AA19C3E-4128-401E-A6ED-E58E58B6C7D2}" presName="rootText" presStyleLbl="node4" presStyleIdx="0" presStyleCnt="9">
        <dgm:presLayoutVars>
          <dgm:chPref val="3"/>
        </dgm:presLayoutVars>
      </dgm:prSet>
      <dgm:spPr/>
    </dgm:pt>
    <dgm:pt modelId="{2CB49063-F5FE-46F6-81C1-4EA53DE74C46}" type="pres">
      <dgm:prSet presAssocID="{7AA19C3E-4128-401E-A6ED-E58E58B6C7D2}" presName="rootConnector" presStyleLbl="node4" presStyleIdx="0" presStyleCnt="9"/>
      <dgm:spPr/>
    </dgm:pt>
    <dgm:pt modelId="{A6876FA1-D498-4D59-89C4-A18E2414B3F4}" type="pres">
      <dgm:prSet presAssocID="{7AA19C3E-4128-401E-A6ED-E58E58B6C7D2}" presName="hierChild4" presStyleCnt="0"/>
      <dgm:spPr/>
    </dgm:pt>
    <dgm:pt modelId="{98A2334E-06F4-4A17-B833-9608078C3509}" type="pres">
      <dgm:prSet presAssocID="{6D345E5E-2EA4-4634-AD53-888E58502896}" presName="Name35" presStyleLbl="parChTrans1D4" presStyleIdx="1" presStyleCnt="9"/>
      <dgm:spPr/>
    </dgm:pt>
    <dgm:pt modelId="{E1155E3F-0140-49DB-905A-668DAB19CA48}" type="pres">
      <dgm:prSet presAssocID="{9A46FB27-90CC-4C5E-A006-DB49E8D9509A}" presName="hierRoot2" presStyleCnt="0">
        <dgm:presLayoutVars>
          <dgm:hierBranch val="r"/>
        </dgm:presLayoutVars>
      </dgm:prSet>
      <dgm:spPr/>
    </dgm:pt>
    <dgm:pt modelId="{D5293E25-730F-43F8-A0FE-1595169808CA}" type="pres">
      <dgm:prSet presAssocID="{9A46FB27-90CC-4C5E-A006-DB49E8D9509A}" presName="rootComposite" presStyleCnt="0"/>
      <dgm:spPr/>
    </dgm:pt>
    <dgm:pt modelId="{B7019196-1C23-4C68-8520-268808EB4652}" type="pres">
      <dgm:prSet presAssocID="{9A46FB27-90CC-4C5E-A006-DB49E8D9509A}" presName="rootText" presStyleLbl="node4" presStyleIdx="1" presStyleCnt="9">
        <dgm:presLayoutVars>
          <dgm:chPref val="3"/>
        </dgm:presLayoutVars>
      </dgm:prSet>
      <dgm:spPr/>
    </dgm:pt>
    <dgm:pt modelId="{B6749A34-32AC-4329-9BA2-59653E249BB1}" type="pres">
      <dgm:prSet presAssocID="{9A46FB27-90CC-4C5E-A006-DB49E8D9509A}" presName="rootConnector" presStyleLbl="node4" presStyleIdx="1" presStyleCnt="9"/>
      <dgm:spPr/>
    </dgm:pt>
    <dgm:pt modelId="{0514617D-7A12-4064-A46A-62F14FD03729}" type="pres">
      <dgm:prSet presAssocID="{9A46FB27-90CC-4C5E-A006-DB49E8D9509A}" presName="hierChild4" presStyleCnt="0"/>
      <dgm:spPr/>
    </dgm:pt>
    <dgm:pt modelId="{EE8FC2A9-C87A-471C-9B15-50A209E1A95D}" type="pres">
      <dgm:prSet presAssocID="{9A46FB27-90CC-4C5E-A006-DB49E8D9509A}" presName="hierChild5" presStyleCnt="0"/>
      <dgm:spPr/>
    </dgm:pt>
    <dgm:pt modelId="{498982D6-7E63-4F4E-A569-33750E93DA61}" type="pres">
      <dgm:prSet presAssocID="{7AA19C3E-4128-401E-A6ED-E58E58B6C7D2}" presName="hierChild5" presStyleCnt="0"/>
      <dgm:spPr/>
    </dgm:pt>
    <dgm:pt modelId="{0CA494EA-CB7C-4BDB-9DD8-D00C65E378CF}" type="pres">
      <dgm:prSet presAssocID="{F0B8B6BA-0F33-4CB4-A087-E7B606A6B394}" presName="Name50" presStyleLbl="parChTrans1D4" presStyleIdx="2" presStyleCnt="9"/>
      <dgm:spPr/>
    </dgm:pt>
    <dgm:pt modelId="{E1B4AD4C-ED19-4E45-9D32-45862AE219E5}" type="pres">
      <dgm:prSet presAssocID="{A031011E-9A3A-426D-A374-BF0CAF06C2ED}" presName="hierRoot2" presStyleCnt="0">
        <dgm:presLayoutVars>
          <dgm:hierBranch/>
        </dgm:presLayoutVars>
      </dgm:prSet>
      <dgm:spPr/>
    </dgm:pt>
    <dgm:pt modelId="{87123E4D-672B-4564-8BAE-F66BBE1F4323}" type="pres">
      <dgm:prSet presAssocID="{A031011E-9A3A-426D-A374-BF0CAF06C2ED}" presName="rootComposite" presStyleCnt="0"/>
      <dgm:spPr/>
    </dgm:pt>
    <dgm:pt modelId="{D6CEF2AD-C84B-48C5-824B-F13516F6F3DE}" type="pres">
      <dgm:prSet presAssocID="{A031011E-9A3A-426D-A374-BF0CAF06C2ED}" presName="rootText" presStyleLbl="node4" presStyleIdx="2" presStyleCnt="9">
        <dgm:presLayoutVars>
          <dgm:chPref val="3"/>
        </dgm:presLayoutVars>
      </dgm:prSet>
      <dgm:spPr/>
    </dgm:pt>
    <dgm:pt modelId="{A1822D99-5F02-4FCC-A33C-A0B3EE403695}" type="pres">
      <dgm:prSet presAssocID="{A031011E-9A3A-426D-A374-BF0CAF06C2ED}" presName="rootConnector" presStyleLbl="node4" presStyleIdx="2" presStyleCnt="9"/>
      <dgm:spPr/>
    </dgm:pt>
    <dgm:pt modelId="{8DE09917-FE87-46AF-99E1-A7B29FBB03DB}" type="pres">
      <dgm:prSet presAssocID="{A031011E-9A3A-426D-A374-BF0CAF06C2ED}" presName="hierChild4" presStyleCnt="0"/>
      <dgm:spPr/>
    </dgm:pt>
    <dgm:pt modelId="{0C196FF2-E061-4C47-8502-681B89466C63}" type="pres">
      <dgm:prSet presAssocID="{A8D5FDD3-A222-4477-8036-E3936B06B42D}" presName="Name35" presStyleLbl="parChTrans1D4" presStyleIdx="3" presStyleCnt="9"/>
      <dgm:spPr/>
    </dgm:pt>
    <dgm:pt modelId="{3264A0FB-3B64-4DDB-B463-F060D43E9803}" type="pres">
      <dgm:prSet presAssocID="{69694DE7-C239-484A-8715-FF2F96538E52}" presName="hierRoot2" presStyleCnt="0">
        <dgm:presLayoutVars>
          <dgm:hierBranch val="r"/>
        </dgm:presLayoutVars>
      </dgm:prSet>
      <dgm:spPr/>
    </dgm:pt>
    <dgm:pt modelId="{E55DCA2A-032B-442E-AAA8-E2C3B808D227}" type="pres">
      <dgm:prSet presAssocID="{69694DE7-C239-484A-8715-FF2F96538E52}" presName="rootComposite" presStyleCnt="0"/>
      <dgm:spPr/>
    </dgm:pt>
    <dgm:pt modelId="{BED84A0D-6154-4DAE-BD12-6A21DD2EF585}" type="pres">
      <dgm:prSet presAssocID="{69694DE7-C239-484A-8715-FF2F96538E52}" presName="rootText" presStyleLbl="node4" presStyleIdx="3" presStyleCnt="9">
        <dgm:presLayoutVars>
          <dgm:chPref val="3"/>
        </dgm:presLayoutVars>
      </dgm:prSet>
      <dgm:spPr/>
    </dgm:pt>
    <dgm:pt modelId="{DE69B371-1C82-402E-8983-44C5C187E233}" type="pres">
      <dgm:prSet presAssocID="{69694DE7-C239-484A-8715-FF2F96538E52}" presName="rootConnector" presStyleLbl="node4" presStyleIdx="3" presStyleCnt="9"/>
      <dgm:spPr/>
    </dgm:pt>
    <dgm:pt modelId="{CF23D827-4108-4647-A2D4-CD9F9110A0F3}" type="pres">
      <dgm:prSet presAssocID="{69694DE7-C239-484A-8715-FF2F96538E52}" presName="hierChild4" presStyleCnt="0"/>
      <dgm:spPr/>
    </dgm:pt>
    <dgm:pt modelId="{D2149159-74BA-4A82-AA63-CE970C425777}" type="pres">
      <dgm:prSet presAssocID="{69694DE7-C239-484A-8715-FF2F96538E52}" presName="hierChild5" presStyleCnt="0"/>
      <dgm:spPr/>
    </dgm:pt>
    <dgm:pt modelId="{35862BC5-8B7A-471E-8674-405848169C19}" type="pres">
      <dgm:prSet presAssocID="{A031011E-9A3A-426D-A374-BF0CAF06C2ED}" presName="hierChild5" presStyleCnt="0"/>
      <dgm:spPr/>
    </dgm:pt>
    <dgm:pt modelId="{82892001-CC73-49B5-91B7-396A74CA9EEB}" type="pres">
      <dgm:prSet presAssocID="{837EACB5-B6C4-4CDA-95F7-DFB4B243D252}" presName="hierChild5" presStyleCnt="0"/>
      <dgm:spPr/>
    </dgm:pt>
    <dgm:pt modelId="{F49A4D9C-15B3-461F-B434-6496E2D60244}" type="pres">
      <dgm:prSet presAssocID="{95690D40-E082-41CA-8CE4-45289F7A6037}" presName="Name35" presStyleLbl="parChTrans1D3" presStyleIdx="1" presStyleCnt="4"/>
      <dgm:spPr/>
    </dgm:pt>
    <dgm:pt modelId="{77F771E2-EF9E-47C4-8CE2-B766EF580990}" type="pres">
      <dgm:prSet presAssocID="{DE505058-445E-426E-B1ED-D2F31864FBBC}" presName="hierRoot2" presStyleCnt="0">
        <dgm:presLayoutVars>
          <dgm:hierBranch val="l"/>
        </dgm:presLayoutVars>
      </dgm:prSet>
      <dgm:spPr/>
    </dgm:pt>
    <dgm:pt modelId="{C2A339CF-0075-4470-AE02-BCA6D56F266B}" type="pres">
      <dgm:prSet presAssocID="{DE505058-445E-426E-B1ED-D2F31864FBBC}" presName="rootComposite" presStyleCnt="0"/>
      <dgm:spPr/>
    </dgm:pt>
    <dgm:pt modelId="{F88AFB9B-EBC9-4444-B84E-26F773BE31CE}" type="pres">
      <dgm:prSet presAssocID="{DE505058-445E-426E-B1ED-D2F31864FBBC}" presName="rootText" presStyleLbl="node3" presStyleIdx="1" presStyleCnt="4">
        <dgm:presLayoutVars>
          <dgm:chPref val="3"/>
        </dgm:presLayoutVars>
      </dgm:prSet>
      <dgm:spPr/>
    </dgm:pt>
    <dgm:pt modelId="{5EAC1F85-D4A9-4A8D-9F0D-8EA00B2A3822}" type="pres">
      <dgm:prSet presAssocID="{DE505058-445E-426E-B1ED-D2F31864FBBC}" presName="rootConnector" presStyleLbl="node3" presStyleIdx="1" presStyleCnt="4"/>
      <dgm:spPr/>
    </dgm:pt>
    <dgm:pt modelId="{40DBE591-37F0-4419-BE63-FB4A8093B005}" type="pres">
      <dgm:prSet presAssocID="{DE505058-445E-426E-B1ED-D2F31864FBBC}" presName="hierChild4" presStyleCnt="0"/>
      <dgm:spPr/>
    </dgm:pt>
    <dgm:pt modelId="{CADB45FD-1C8D-4377-9421-73AC7604CB61}" type="pres">
      <dgm:prSet presAssocID="{80E300AD-BC73-4E5A-91BB-2FCAFD970761}" presName="Name50" presStyleLbl="parChTrans1D4" presStyleIdx="4" presStyleCnt="9"/>
      <dgm:spPr/>
    </dgm:pt>
    <dgm:pt modelId="{7C99E1DD-5451-48E2-9000-A5CE3FC60E11}" type="pres">
      <dgm:prSet presAssocID="{6B1AED02-16E0-4766-8A60-9ABB8822FB9E}" presName="hierRoot2" presStyleCnt="0">
        <dgm:presLayoutVars>
          <dgm:hierBranch/>
        </dgm:presLayoutVars>
      </dgm:prSet>
      <dgm:spPr/>
    </dgm:pt>
    <dgm:pt modelId="{878C2E9A-27CC-4F26-9782-3821E110669E}" type="pres">
      <dgm:prSet presAssocID="{6B1AED02-16E0-4766-8A60-9ABB8822FB9E}" presName="rootComposite" presStyleCnt="0"/>
      <dgm:spPr/>
    </dgm:pt>
    <dgm:pt modelId="{EDD55FD9-CB2E-4FE4-A7FF-599B20042535}" type="pres">
      <dgm:prSet presAssocID="{6B1AED02-16E0-4766-8A60-9ABB8822FB9E}" presName="rootText" presStyleLbl="node4" presStyleIdx="4" presStyleCnt="9">
        <dgm:presLayoutVars>
          <dgm:chPref val="3"/>
        </dgm:presLayoutVars>
      </dgm:prSet>
      <dgm:spPr/>
    </dgm:pt>
    <dgm:pt modelId="{C406E453-7420-4915-84F3-9F512D2B1BD1}" type="pres">
      <dgm:prSet presAssocID="{6B1AED02-16E0-4766-8A60-9ABB8822FB9E}" presName="rootConnector" presStyleLbl="node4" presStyleIdx="4" presStyleCnt="9"/>
      <dgm:spPr/>
    </dgm:pt>
    <dgm:pt modelId="{9D4760F5-45C4-4B85-BFE9-62D92228AAE6}" type="pres">
      <dgm:prSet presAssocID="{6B1AED02-16E0-4766-8A60-9ABB8822FB9E}" presName="hierChild4" presStyleCnt="0"/>
      <dgm:spPr/>
    </dgm:pt>
    <dgm:pt modelId="{D37D10A3-BE39-41E1-9A94-D1A8D2285D21}" type="pres">
      <dgm:prSet presAssocID="{5C09F306-1A8B-4E0B-B85A-3ED498248751}" presName="Name35" presStyleLbl="parChTrans1D4" presStyleIdx="5" presStyleCnt="9"/>
      <dgm:spPr/>
    </dgm:pt>
    <dgm:pt modelId="{7DE3280F-6D60-42E5-964A-690851F04368}" type="pres">
      <dgm:prSet presAssocID="{0DCB11BC-1FBA-4424-9701-6C3ADD5D15E7}" presName="hierRoot2" presStyleCnt="0">
        <dgm:presLayoutVars>
          <dgm:hierBranch val="r"/>
        </dgm:presLayoutVars>
      </dgm:prSet>
      <dgm:spPr/>
    </dgm:pt>
    <dgm:pt modelId="{A80600A9-8047-4B9C-9F5B-983677F3C577}" type="pres">
      <dgm:prSet presAssocID="{0DCB11BC-1FBA-4424-9701-6C3ADD5D15E7}" presName="rootComposite" presStyleCnt="0"/>
      <dgm:spPr/>
    </dgm:pt>
    <dgm:pt modelId="{6011F26A-67A9-4EB7-AB19-967FE869E5BC}" type="pres">
      <dgm:prSet presAssocID="{0DCB11BC-1FBA-4424-9701-6C3ADD5D15E7}" presName="rootText" presStyleLbl="node4" presStyleIdx="5" presStyleCnt="9">
        <dgm:presLayoutVars>
          <dgm:chPref val="3"/>
        </dgm:presLayoutVars>
      </dgm:prSet>
      <dgm:spPr/>
    </dgm:pt>
    <dgm:pt modelId="{1DEC2E63-D476-4384-B62F-7A890D1E1B9E}" type="pres">
      <dgm:prSet presAssocID="{0DCB11BC-1FBA-4424-9701-6C3ADD5D15E7}" presName="rootConnector" presStyleLbl="node4" presStyleIdx="5" presStyleCnt="9"/>
      <dgm:spPr/>
    </dgm:pt>
    <dgm:pt modelId="{252094DE-0D1C-4357-9E24-2A14C2DFA24C}" type="pres">
      <dgm:prSet presAssocID="{0DCB11BC-1FBA-4424-9701-6C3ADD5D15E7}" presName="hierChild4" presStyleCnt="0"/>
      <dgm:spPr/>
    </dgm:pt>
    <dgm:pt modelId="{A5732406-105F-456B-BD97-E8289BAE9E36}" type="pres">
      <dgm:prSet presAssocID="{0DCB11BC-1FBA-4424-9701-6C3ADD5D15E7}" presName="hierChild5" presStyleCnt="0"/>
      <dgm:spPr/>
    </dgm:pt>
    <dgm:pt modelId="{C6612FE5-A290-4A1A-9C0B-60FA87EDF208}" type="pres">
      <dgm:prSet presAssocID="{6B1AED02-16E0-4766-8A60-9ABB8822FB9E}" presName="hierChild5" presStyleCnt="0"/>
      <dgm:spPr/>
    </dgm:pt>
    <dgm:pt modelId="{AAA52D2F-A5F7-4458-86B7-66346A41627F}" type="pres">
      <dgm:prSet presAssocID="{B2ABBCFB-915E-4DC2-BFFC-D6E869D5FFD2}" presName="Name50" presStyleLbl="parChTrans1D4" presStyleIdx="6" presStyleCnt="9"/>
      <dgm:spPr/>
    </dgm:pt>
    <dgm:pt modelId="{EB29AE49-863F-47F6-A3F2-943B3B0FF06B}" type="pres">
      <dgm:prSet presAssocID="{5947487E-799B-4A77-9E2E-9C41DE3EFA1E}" presName="hierRoot2" presStyleCnt="0">
        <dgm:presLayoutVars>
          <dgm:hierBranch/>
        </dgm:presLayoutVars>
      </dgm:prSet>
      <dgm:spPr/>
    </dgm:pt>
    <dgm:pt modelId="{FBD524BF-F765-4EB7-A86C-89634D67D730}" type="pres">
      <dgm:prSet presAssocID="{5947487E-799B-4A77-9E2E-9C41DE3EFA1E}" presName="rootComposite" presStyleCnt="0"/>
      <dgm:spPr/>
    </dgm:pt>
    <dgm:pt modelId="{FFC2A553-9D68-4EB4-AD7E-3FA587999726}" type="pres">
      <dgm:prSet presAssocID="{5947487E-799B-4A77-9E2E-9C41DE3EFA1E}" presName="rootText" presStyleLbl="node4" presStyleIdx="6" presStyleCnt="9">
        <dgm:presLayoutVars>
          <dgm:chPref val="3"/>
        </dgm:presLayoutVars>
      </dgm:prSet>
      <dgm:spPr/>
    </dgm:pt>
    <dgm:pt modelId="{2FD3544C-C67C-40C5-AE89-1172AC35A53E}" type="pres">
      <dgm:prSet presAssocID="{5947487E-799B-4A77-9E2E-9C41DE3EFA1E}" presName="rootConnector" presStyleLbl="node4" presStyleIdx="6" presStyleCnt="9"/>
      <dgm:spPr/>
    </dgm:pt>
    <dgm:pt modelId="{8B89B1E8-459B-4DBA-8683-FA588E62833D}" type="pres">
      <dgm:prSet presAssocID="{5947487E-799B-4A77-9E2E-9C41DE3EFA1E}" presName="hierChild4" presStyleCnt="0"/>
      <dgm:spPr/>
    </dgm:pt>
    <dgm:pt modelId="{6F443A17-A85D-478C-8EC2-D70019A0B605}" type="pres">
      <dgm:prSet presAssocID="{556CD924-AC52-487D-869F-68D05FA063B9}" presName="Name35" presStyleLbl="parChTrans1D4" presStyleIdx="7" presStyleCnt="9"/>
      <dgm:spPr/>
    </dgm:pt>
    <dgm:pt modelId="{F95F8590-8ABE-44D6-ABF1-CB37F19B00B4}" type="pres">
      <dgm:prSet presAssocID="{E1EB6D2F-D3F9-4C5E-B884-E87053611A19}" presName="hierRoot2" presStyleCnt="0">
        <dgm:presLayoutVars>
          <dgm:hierBranch val="r"/>
        </dgm:presLayoutVars>
      </dgm:prSet>
      <dgm:spPr/>
    </dgm:pt>
    <dgm:pt modelId="{61D4EC61-7912-4F38-A3F8-471A7C0A385E}" type="pres">
      <dgm:prSet presAssocID="{E1EB6D2F-D3F9-4C5E-B884-E87053611A19}" presName="rootComposite" presStyleCnt="0"/>
      <dgm:spPr/>
    </dgm:pt>
    <dgm:pt modelId="{ADBF3012-F7B4-4D69-ABF8-6C94A32FAAA9}" type="pres">
      <dgm:prSet presAssocID="{E1EB6D2F-D3F9-4C5E-B884-E87053611A19}" presName="rootText" presStyleLbl="node4" presStyleIdx="7" presStyleCnt="9">
        <dgm:presLayoutVars>
          <dgm:chPref val="3"/>
        </dgm:presLayoutVars>
      </dgm:prSet>
      <dgm:spPr/>
    </dgm:pt>
    <dgm:pt modelId="{42ABB445-064C-4CB0-B898-A608E19E80EA}" type="pres">
      <dgm:prSet presAssocID="{E1EB6D2F-D3F9-4C5E-B884-E87053611A19}" presName="rootConnector" presStyleLbl="node4" presStyleIdx="7" presStyleCnt="9"/>
      <dgm:spPr/>
    </dgm:pt>
    <dgm:pt modelId="{C130AA07-B0A0-4399-A1DA-66CF64C2E716}" type="pres">
      <dgm:prSet presAssocID="{E1EB6D2F-D3F9-4C5E-B884-E87053611A19}" presName="hierChild4" presStyleCnt="0"/>
      <dgm:spPr/>
    </dgm:pt>
    <dgm:pt modelId="{B23EDCBE-3748-4CF4-A9F6-56D4AB93D2DD}" type="pres">
      <dgm:prSet presAssocID="{E1EB6D2F-D3F9-4C5E-B884-E87053611A19}" presName="hierChild5" presStyleCnt="0"/>
      <dgm:spPr/>
    </dgm:pt>
    <dgm:pt modelId="{8D0C8790-07F2-4FFD-8D30-D6B66370F509}" type="pres">
      <dgm:prSet presAssocID="{5947487E-799B-4A77-9E2E-9C41DE3EFA1E}" presName="hierChild5" presStyleCnt="0"/>
      <dgm:spPr/>
    </dgm:pt>
    <dgm:pt modelId="{37DB7FFA-C732-477B-84A1-5F937B8E0505}" type="pres">
      <dgm:prSet presAssocID="{DE505058-445E-426E-B1ED-D2F31864FBBC}" presName="hierChild5" presStyleCnt="0"/>
      <dgm:spPr/>
    </dgm:pt>
    <dgm:pt modelId="{AAB876BF-1597-4363-951D-74C8256209A5}" type="pres">
      <dgm:prSet presAssocID="{1751D24C-373A-440F-BD95-6F8B686C86A2}" presName="hierChild5" presStyleCnt="0"/>
      <dgm:spPr/>
    </dgm:pt>
    <dgm:pt modelId="{47266E58-6432-4714-9BCB-93F087645F08}" type="pres">
      <dgm:prSet presAssocID="{29F4199F-AF89-475D-9E2D-69C006A523B9}" presName="Name35" presStyleLbl="parChTrans1D2" presStyleIdx="1" presStyleCnt="3"/>
      <dgm:spPr/>
    </dgm:pt>
    <dgm:pt modelId="{3855EC8A-2C10-4B6A-B9C3-D60FFDB436FC}" type="pres">
      <dgm:prSet presAssocID="{2DBAF254-4BB0-4137-B732-CE5BDB867CEA}" presName="hierRoot2" presStyleCnt="0">
        <dgm:presLayoutVars>
          <dgm:hierBranch/>
        </dgm:presLayoutVars>
      </dgm:prSet>
      <dgm:spPr/>
    </dgm:pt>
    <dgm:pt modelId="{F81BDA19-915A-472F-9A2E-8DE33E6127B1}" type="pres">
      <dgm:prSet presAssocID="{2DBAF254-4BB0-4137-B732-CE5BDB867CEA}" presName="rootComposite" presStyleCnt="0"/>
      <dgm:spPr/>
    </dgm:pt>
    <dgm:pt modelId="{9AF1F028-D2F5-40C0-A4B0-D72713B4EBA6}" type="pres">
      <dgm:prSet presAssocID="{2DBAF254-4BB0-4137-B732-CE5BDB867CEA}" presName="rootText" presStyleLbl="node2" presStyleIdx="1" presStyleCnt="3">
        <dgm:presLayoutVars>
          <dgm:chPref val="3"/>
        </dgm:presLayoutVars>
      </dgm:prSet>
      <dgm:spPr/>
    </dgm:pt>
    <dgm:pt modelId="{5AA6005A-844C-48D5-9EDB-40B98A57E90E}" type="pres">
      <dgm:prSet presAssocID="{2DBAF254-4BB0-4137-B732-CE5BDB867CEA}" presName="rootConnector" presStyleLbl="node2" presStyleIdx="1" presStyleCnt="3"/>
      <dgm:spPr/>
    </dgm:pt>
    <dgm:pt modelId="{47B3590A-F317-4924-B164-E81683F02A0B}" type="pres">
      <dgm:prSet presAssocID="{2DBAF254-4BB0-4137-B732-CE5BDB867CEA}" presName="hierChild4" presStyleCnt="0"/>
      <dgm:spPr/>
    </dgm:pt>
    <dgm:pt modelId="{3971A7A2-C71A-41CF-8AC0-127D6E41FD73}" type="pres">
      <dgm:prSet presAssocID="{FB8B9EAC-7A5F-4C95-A034-1E369B38F95C}" presName="Name35" presStyleLbl="parChTrans1D3" presStyleIdx="2" presStyleCnt="4"/>
      <dgm:spPr/>
    </dgm:pt>
    <dgm:pt modelId="{DDAFB99E-421F-48A3-A782-4E220027A9EE}" type="pres">
      <dgm:prSet presAssocID="{613C0C3F-7143-4F86-B821-A48B03EA3291}" presName="hierRoot2" presStyleCnt="0">
        <dgm:presLayoutVars>
          <dgm:hierBranch/>
        </dgm:presLayoutVars>
      </dgm:prSet>
      <dgm:spPr/>
    </dgm:pt>
    <dgm:pt modelId="{628B76B0-830A-41AB-8FD9-88E449BC6E97}" type="pres">
      <dgm:prSet presAssocID="{613C0C3F-7143-4F86-B821-A48B03EA3291}" presName="rootComposite" presStyleCnt="0"/>
      <dgm:spPr/>
    </dgm:pt>
    <dgm:pt modelId="{98129591-684E-4F06-972B-0268B2481760}" type="pres">
      <dgm:prSet presAssocID="{613C0C3F-7143-4F86-B821-A48B03EA3291}" presName="rootText" presStyleLbl="node3" presStyleIdx="2" presStyleCnt="4">
        <dgm:presLayoutVars>
          <dgm:chPref val="3"/>
        </dgm:presLayoutVars>
      </dgm:prSet>
      <dgm:spPr/>
    </dgm:pt>
    <dgm:pt modelId="{FB9689A2-B5C6-429D-9CCF-6F8F3AC4AC30}" type="pres">
      <dgm:prSet presAssocID="{613C0C3F-7143-4F86-B821-A48B03EA3291}" presName="rootConnector" presStyleLbl="node3" presStyleIdx="2" presStyleCnt="4"/>
      <dgm:spPr/>
    </dgm:pt>
    <dgm:pt modelId="{A369646B-2A10-4651-AC50-B45FC072FD3E}" type="pres">
      <dgm:prSet presAssocID="{613C0C3F-7143-4F86-B821-A48B03EA3291}" presName="hierChild4" presStyleCnt="0"/>
      <dgm:spPr/>
    </dgm:pt>
    <dgm:pt modelId="{0E257980-02B6-4361-B74A-5838990A8D3C}" type="pres">
      <dgm:prSet presAssocID="{7309791B-2C46-481C-B921-59E43237748A}" presName="Name35" presStyleLbl="parChTrans1D4" presStyleIdx="8" presStyleCnt="9"/>
      <dgm:spPr/>
    </dgm:pt>
    <dgm:pt modelId="{035C5967-CD0E-4B67-9159-018A92515425}" type="pres">
      <dgm:prSet presAssocID="{35C729E4-9E4F-4575-B817-03FEE949AC32}" presName="hierRoot2" presStyleCnt="0">
        <dgm:presLayoutVars>
          <dgm:hierBranch val="r"/>
        </dgm:presLayoutVars>
      </dgm:prSet>
      <dgm:spPr/>
    </dgm:pt>
    <dgm:pt modelId="{8F272366-6856-4508-AF25-F8D9D1F83D54}" type="pres">
      <dgm:prSet presAssocID="{35C729E4-9E4F-4575-B817-03FEE949AC32}" presName="rootComposite" presStyleCnt="0"/>
      <dgm:spPr/>
    </dgm:pt>
    <dgm:pt modelId="{FEBAA958-5858-424D-9536-FCEC43B3C775}" type="pres">
      <dgm:prSet presAssocID="{35C729E4-9E4F-4575-B817-03FEE949AC32}" presName="rootText" presStyleLbl="node4" presStyleIdx="8" presStyleCnt="9">
        <dgm:presLayoutVars>
          <dgm:chPref val="3"/>
        </dgm:presLayoutVars>
      </dgm:prSet>
      <dgm:spPr/>
    </dgm:pt>
    <dgm:pt modelId="{362E2222-72E8-40B7-A4BF-DD665A061F10}" type="pres">
      <dgm:prSet presAssocID="{35C729E4-9E4F-4575-B817-03FEE949AC32}" presName="rootConnector" presStyleLbl="node4" presStyleIdx="8" presStyleCnt="9"/>
      <dgm:spPr/>
    </dgm:pt>
    <dgm:pt modelId="{481EEBE2-D899-4849-A26D-A947BE35C637}" type="pres">
      <dgm:prSet presAssocID="{35C729E4-9E4F-4575-B817-03FEE949AC32}" presName="hierChild4" presStyleCnt="0"/>
      <dgm:spPr/>
    </dgm:pt>
    <dgm:pt modelId="{89D653AB-8F1C-4C4C-ADBF-5C29A75752EC}" type="pres">
      <dgm:prSet presAssocID="{35C729E4-9E4F-4575-B817-03FEE949AC32}" presName="hierChild5" presStyleCnt="0"/>
      <dgm:spPr/>
    </dgm:pt>
    <dgm:pt modelId="{53256824-C0DB-4B86-A60B-F1724650A04E}" type="pres">
      <dgm:prSet presAssocID="{613C0C3F-7143-4F86-B821-A48B03EA3291}" presName="hierChild5" presStyleCnt="0"/>
      <dgm:spPr/>
    </dgm:pt>
    <dgm:pt modelId="{08BEF0E3-71C0-4488-AC86-29EBB6C1341C}" type="pres">
      <dgm:prSet presAssocID="{2DBAF254-4BB0-4137-B732-CE5BDB867CEA}" presName="hierChild5" presStyleCnt="0"/>
      <dgm:spPr/>
    </dgm:pt>
    <dgm:pt modelId="{2BC5C898-F777-4B41-A338-59154431DF04}" type="pres">
      <dgm:prSet presAssocID="{08D5D542-AAAA-498C-AB5D-92D8E1583812}" presName="Name35" presStyleLbl="parChTrans1D2" presStyleIdx="2" presStyleCnt="3"/>
      <dgm:spPr/>
    </dgm:pt>
    <dgm:pt modelId="{6E8A7916-7B7D-4E4F-9503-5E7CE96B3B60}" type="pres">
      <dgm:prSet presAssocID="{A64CF379-8E93-4B71-AA05-B3FA03ACF7A6}" presName="hierRoot2" presStyleCnt="0">
        <dgm:presLayoutVars>
          <dgm:hierBranch/>
        </dgm:presLayoutVars>
      </dgm:prSet>
      <dgm:spPr/>
    </dgm:pt>
    <dgm:pt modelId="{39E14E1E-9740-4776-B20E-C34E462833D2}" type="pres">
      <dgm:prSet presAssocID="{A64CF379-8E93-4B71-AA05-B3FA03ACF7A6}" presName="rootComposite" presStyleCnt="0"/>
      <dgm:spPr/>
    </dgm:pt>
    <dgm:pt modelId="{CB477CD0-5C61-46F9-B6CF-3CF0273781E8}" type="pres">
      <dgm:prSet presAssocID="{A64CF379-8E93-4B71-AA05-B3FA03ACF7A6}" presName="rootText" presStyleLbl="node2" presStyleIdx="2" presStyleCnt="3">
        <dgm:presLayoutVars>
          <dgm:chPref val="3"/>
        </dgm:presLayoutVars>
      </dgm:prSet>
      <dgm:spPr/>
    </dgm:pt>
    <dgm:pt modelId="{B9198B1C-A637-40B7-A436-8960D577C058}" type="pres">
      <dgm:prSet presAssocID="{A64CF379-8E93-4B71-AA05-B3FA03ACF7A6}" presName="rootConnector" presStyleLbl="node2" presStyleIdx="2" presStyleCnt="3"/>
      <dgm:spPr/>
    </dgm:pt>
    <dgm:pt modelId="{9A07BC79-FD5D-4294-81A1-DF4097964055}" type="pres">
      <dgm:prSet presAssocID="{A64CF379-8E93-4B71-AA05-B3FA03ACF7A6}" presName="hierChild4" presStyleCnt="0"/>
      <dgm:spPr/>
    </dgm:pt>
    <dgm:pt modelId="{C227579D-102D-4C2B-9C8A-A803E3C08EDB}" type="pres">
      <dgm:prSet presAssocID="{E7C97881-CA39-488F-9748-2218575C20DB}" presName="Name35" presStyleLbl="parChTrans1D3" presStyleIdx="3" presStyleCnt="4"/>
      <dgm:spPr/>
    </dgm:pt>
    <dgm:pt modelId="{5BE73FD4-DC6B-4F12-B9B8-FA928BD85C41}" type="pres">
      <dgm:prSet presAssocID="{6841C926-3DC6-4044-8FD6-C1DC2C45BDDA}" presName="hierRoot2" presStyleCnt="0">
        <dgm:presLayoutVars>
          <dgm:hierBranch val="r"/>
        </dgm:presLayoutVars>
      </dgm:prSet>
      <dgm:spPr/>
    </dgm:pt>
    <dgm:pt modelId="{9A4C0245-8A97-4549-B806-5D226459A73F}" type="pres">
      <dgm:prSet presAssocID="{6841C926-3DC6-4044-8FD6-C1DC2C45BDDA}" presName="rootComposite" presStyleCnt="0"/>
      <dgm:spPr/>
    </dgm:pt>
    <dgm:pt modelId="{97128A6A-D8E1-4CC7-9E44-B92D89EE1CFF}" type="pres">
      <dgm:prSet presAssocID="{6841C926-3DC6-4044-8FD6-C1DC2C45BDDA}" presName="rootText" presStyleLbl="node3" presStyleIdx="3" presStyleCnt="4">
        <dgm:presLayoutVars>
          <dgm:chPref val="3"/>
        </dgm:presLayoutVars>
      </dgm:prSet>
      <dgm:spPr/>
    </dgm:pt>
    <dgm:pt modelId="{359347DA-36FD-490E-8391-9E11BAEB1E78}" type="pres">
      <dgm:prSet presAssocID="{6841C926-3DC6-4044-8FD6-C1DC2C45BDDA}" presName="rootConnector" presStyleLbl="node3" presStyleIdx="3" presStyleCnt="4"/>
      <dgm:spPr/>
    </dgm:pt>
    <dgm:pt modelId="{7CC33E54-1466-4456-B2D1-6D3C8B2D1C49}" type="pres">
      <dgm:prSet presAssocID="{6841C926-3DC6-4044-8FD6-C1DC2C45BDDA}" presName="hierChild4" presStyleCnt="0"/>
      <dgm:spPr/>
    </dgm:pt>
    <dgm:pt modelId="{786BE8E9-39E5-43A0-979A-E425240941B3}" type="pres">
      <dgm:prSet presAssocID="{6841C926-3DC6-4044-8FD6-C1DC2C45BDDA}" presName="hierChild5" presStyleCnt="0"/>
      <dgm:spPr/>
    </dgm:pt>
    <dgm:pt modelId="{5F3260FB-8F3C-4788-9F6A-6830BADF320E}" type="pres">
      <dgm:prSet presAssocID="{A64CF379-8E93-4B71-AA05-B3FA03ACF7A6}" presName="hierChild5" presStyleCnt="0"/>
      <dgm:spPr/>
    </dgm:pt>
    <dgm:pt modelId="{477BA87C-2116-45FB-A25F-750600F0935B}" type="pres">
      <dgm:prSet presAssocID="{C1EA6D72-5384-4D97-B94E-56BF76ED3812}" presName="hierChild3" presStyleCnt="0"/>
      <dgm:spPr/>
    </dgm:pt>
  </dgm:ptLst>
  <dgm:cxnLst>
    <dgm:cxn modelId="{14561600-35B9-4BEB-9E79-62885BA899E4}" srcId="{1751D24C-373A-440F-BD95-6F8B686C86A2}" destId="{DE505058-445E-426E-B1ED-D2F31864FBBC}" srcOrd="1" destOrd="0" parTransId="{95690D40-E082-41CA-8CE4-45289F7A6037}" sibTransId="{8DC11839-85F1-4109-B78D-972B09D585A3}"/>
    <dgm:cxn modelId="{031E4306-5B93-4C92-9983-2C1FD6583504}" type="presOf" srcId="{69694DE7-C239-484A-8715-FF2F96538E52}" destId="{DE69B371-1C82-402E-8983-44C5C187E233}" srcOrd="1" destOrd="0" presId="urn:microsoft.com/office/officeart/2005/8/layout/orgChart1"/>
    <dgm:cxn modelId="{32BC6709-10FA-4BC5-94E4-8CEEA6B1E095}" type="presOf" srcId="{0DCB11BC-1FBA-4424-9701-6C3ADD5D15E7}" destId="{6011F26A-67A9-4EB7-AB19-967FE869E5BC}" srcOrd="0" destOrd="0" presId="urn:microsoft.com/office/officeart/2005/8/layout/orgChart1"/>
    <dgm:cxn modelId="{8BCB6E0E-5606-4875-961B-80F7B79163BC}" srcId="{C1EA6D72-5384-4D97-B94E-56BF76ED3812}" destId="{2DBAF254-4BB0-4137-B732-CE5BDB867CEA}" srcOrd="1" destOrd="0" parTransId="{29F4199F-AF89-475D-9E2D-69C006A523B9}" sibTransId="{52A8E724-7638-407E-8330-40CF17D4AE5C}"/>
    <dgm:cxn modelId="{E82B6113-19D5-4B5B-8C3F-AEFF43BF21F6}" type="presOf" srcId="{6D345E5E-2EA4-4634-AD53-888E58502896}" destId="{98A2334E-06F4-4A17-B833-9608078C3509}" srcOrd="0" destOrd="0" presId="urn:microsoft.com/office/officeart/2005/8/layout/orgChart1"/>
    <dgm:cxn modelId="{1D82E614-478E-4A85-8407-F6573BB77F9A}" type="presOf" srcId="{08D5D542-AAAA-498C-AB5D-92D8E1583812}" destId="{2BC5C898-F777-4B41-A338-59154431DF04}" srcOrd="0" destOrd="0" presId="urn:microsoft.com/office/officeart/2005/8/layout/orgChart1"/>
    <dgm:cxn modelId="{C6DAF516-00F7-494A-817E-63E2388090B1}" type="presOf" srcId="{DE505058-445E-426E-B1ED-D2F31864FBBC}" destId="{F88AFB9B-EBC9-4444-B84E-26F773BE31CE}" srcOrd="0" destOrd="0" presId="urn:microsoft.com/office/officeart/2005/8/layout/orgChart1"/>
    <dgm:cxn modelId="{1FDD1B17-88C2-4C72-B2A9-32500DECD3BF}" type="presOf" srcId="{60B55AFB-9451-4678-8B23-156AEACA5B4F}" destId="{64EE7FE5-AA93-4661-BC2B-5297F8C556DC}" srcOrd="0" destOrd="0" presId="urn:microsoft.com/office/officeart/2005/8/layout/orgChart1"/>
    <dgm:cxn modelId="{5F03EB1D-7630-4C31-8972-1E6B7A12DD02}" type="presOf" srcId="{5947487E-799B-4A77-9E2E-9C41DE3EFA1E}" destId="{FFC2A553-9D68-4EB4-AD7E-3FA587999726}" srcOrd="0" destOrd="0" presId="urn:microsoft.com/office/officeart/2005/8/layout/orgChart1"/>
    <dgm:cxn modelId="{82A51320-0768-41CB-A59E-D654D8914924}" type="presOf" srcId="{95690D40-E082-41CA-8CE4-45289F7A6037}" destId="{F49A4D9C-15B3-461F-B434-6496E2D60244}" srcOrd="0" destOrd="0" presId="urn:microsoft.com/office/officeart/2005/8/layout/orgChart1"/>
    <dgm:cxn modelId="{7CBD5720-45C6-47F6-A9C8-499CA9C50994}" type="presOf" srcId="{29F4199F-AF89-475D-9E2D-69C006A523B9}" destId="{47266E58-6432-4714-9BCB-93F087645F08}" srcOrd="0" destOrd="0" presId="urn:microsoft.com/office/officeart/2005/8/layout/orgChart1"/>
    <dgm:cxn modelId="{9996D421-2B48-4EEA-836B-FD3ED51A63D1}" type="presOf" srcId="{B2ABBCFB-915E-4DC2-BFFC-D6E869D5FFD2}" destId="{AAA52D2F-A5F7-4458-86B7-66346A41627F}" srcOrd="0" destOrd="0" presId="urn:microsoft.com/office/officeart/2005/8/layout/orgChart1"/>
    <dgm:cxn modelId="{27431725-2F7F-4686-B6E9-4859C8E65C11}" type="presOf" srcId="{6B1AED02-16E0-4766-8A60-9ABB8822FB9E}" destId="{C406E453-7420-4915-84F3-9F512D2B1BD1}" srcOrd="1" destOrd="0" presId="urn:microsoft.com/office/officeart/2005/8/layout/orgChart1"/>
    <dgm:cxn modelId="{9DBA502D-EF9D-49D5-ADD8-E7771DE8996C}" type="presOf" srcId="{A8D5FDD3-A222-4477-8036-E3936B06B42D}" destId="{0C196FF2-E061-4C47-8502-681B89466C63}" srcOrd="0" destOrd="0" presId="urn:microsoft.com/office/officeart/2005/8/layout/orgChart1"/>
    <dgm:cxn modelId="{62A2F02E-49C2-4B82-A781-DA600E885874}" srcId="{837EACB5-B6C4-4CDA-95F7-DFB4B243D252}" destId="{A031011E-9A3A-426D-A374-BF0CAF06C2ED}" srcOrd="1" destOrd="0" parTransId="{F0B8B6BA-0F33-4CB4-A087-E7B606A6B394}" sibTransId="{8EF3B6B0-D7E7-4E05-BCD4-ACBAE56D3E65}"/>
    <dgm:cxn modelId="{2860AE32-B310-439A-9613-4A8DEDE71D92}" type="presOf" srcId="{A031011E-9A3A-426D-A374-BF0CAF06C2ED}" destId="{D6CEF2AD-C84B-48C5-824B-F13516F6F3DE}" srcOrd="0" destOrd="0" presId="urn:microsoft.com/office/officeart/2005/8/layout/orgChart1"/>
    <dgm:cxn modelId="{2FE0BB32-E35E-4212-BB26-A84EC21C9686}" type="presOf" srcId="{C1EA6D72-5384-4D97-B94E-56BF76ED3812}" destId="{BB2FA168-7A47-41AF-85D0-3A2293224FA3}" srcOrd="0" destOrd="0" presId="urn:microsoft.com/office/officeart/2005/8/layout/orgChart1"/>
    <dgm:cxn modelId="{A4A5A236-EE38-48E3-A111-B7AD8A7F6A96}" type="presOf" srcId="{9A46FB27-90CC-4C5E-A006-DB49E8D9509A}" destId="{B7019196-1C23-4C68-8520-268808EB4652}" srcOrd="0" destOrd="0" presId="urn:microsoft.com/office/officeart/2005/8/layout/orgChart1"/>
    <dgm:cxn modelId="{2921E338-4ABE-438B-B053-DAB0DCEDB089}" type="presOf" srcId="{9A46FB27-90CC-4C5E-A006-DB49E8D9509A}" destId="{B6749A34-32AC-4329-9BA2-59653E249BB1}" srcOrd="1" destOrd="0" presId="urn:microsoft.com/office/officeart/2005/8/layout/orgChart1"/>
    <dgm:cxn modelId="{27D0D839-3033-464B-A782-617457184B2E}" srcId="{1751D24C-373A-440F-BD95-6F8B686C86A2}" destId="{837EACB5-B6C4-4CDA-95F7-DFB4B243D252}" srcOrd="0" destOrd="0" parTransId="{8C3EECA2-7FA1-444C-8A32-75A0C3BD710D}" sibTransId="{C5B8233E-547C-4593-A95B-FAA71231D9E0}"/>
    <dgm:cxn modelId="{88E1983F-C80D-4795-B28F-E139E27E72C5}" type="presOf" srcId="{837EACB5-B6C4-4CDA-95F7-DFB4B243D252}" destId="{053C7642-4636-450A-BA4F-64E400E74DFE}" srcOrd="1" destOrd="0" presId="urn:microsoft.com/office/officeart/2005/8/layout/orgChart1"/>
    <dgm:cxn modelId="{0FDCA63F-E36E-4526-BD7B-B06BB3A814BB}" type="presOf" srcId="{837EACB5-B6C4-4CDA-95F7-DFB4B243D252}" destId="{07784F9F-F91E-4A36-BF8F-0408640A23D3}" srcOrd="0" destOrd="0" presId="urn:microsoft.com/office/officeart/2005/8/layout/orgChart1"/>
    <dgm:cxn modelId="{CA88775B-571C-4D24-B8F2-E9149A08BBA3}" type="presOf" srcId="{2DBAF254-4BB0-4137-B732-CE5BDB867CEA}" destId="{5AA6005A-844C-48D5-9EDB-40B98A57E90E}" srcOrd="1" destOrd="0" presId="urn:microsoft.com/office/officeart/2005/8/layout/orgChart1"/>
    <dgm:cxn modelId="{07EE435C-65E0-450A-AA23-4C3EF889CC82}" type="presOf" srcId="{F0B8B6BA-0F33-4CB4-A087-E7B606A6B394}" destId="{0CA494EA-CB7C-4BDB-9DD8-D00C65E378CF}" srcOrd="0" destOrd="0" presId="urn:microsoft.com/office/officeart/2005/8/layout/orgChart1"/>
    <dgm:cxn modelId="{59A9DF5E-5E26-4A35-A37A-E669914A003B}" srcId="{6B1AED02-16E0-4766-8A60-9ABB8822FB9E}" destId="{0DCB11BC-1FBA-4424-9701-6C3ADD5D15E7}" srcOrd="0" destOrd="0" parTransId="{5C09F306-1A8B-4E0B-B85A-3ED498248751}" sibTransId="{F702B73B-D2D8-4FF6-A37A-5707CDFDB959}"/>
    <dgm:cxn modelId="{04D82E44-A978-4B44-9603-278171A01604}" srcId="{A64CF379-8E93-4B71-AA05-B3FA03ACF7A6}" destId="{6841C926-3DC6-4044-8FD6-C1DC2C45BDDA}" srcOrd="0" destOrd="0" parTransId="{E7C97881-CA39-488F-9748-2218575C20DB}" sibTransId="{768C5EC6-3BD5-4C57-B73D-99E0B1075AA3}"/>
    <dgm:cxn modelId="{1FF8AC64-D732-4F10-997B-D049A3AB5B74}" type="presOf" srcId="{7309791B-2C46-481C-B921-59E43237748A}" destId="{0E257980-02B6-4361-B74A-5838990A8D3C}" srcOrd="0" destOrd="0" presId="urn:microsoft.com/office/officeart/2005/8/layout/orgChart1"/>
    <dgm:cxn modelId="{12485D45-8A1C-41A8-B671-1693FE1D963B}" type="presOf" srcId="{0DCB11BC-1FBA-4424-9701-6C3ADD5D15E7}" destId="{1DEC2E63-D476-4384-B62F-7A890D1E1B9E}" srcOrd="1" destOrd="0" presId="urn:microsoft.com/office/officeart/2005/8/layout/orgChart1"/>
    <dgm:cxn modelId="{FA645265-3277-4D7A-9C7C-838337A36015}" type="presOf" srcId="{6841C926-3DC6-4044-8FD6-C1DC2C45BDDA}" destId="{359347DA-36FD-490E-8391-9E11BAEB1E78}" srcOrd="1" destOrd="0" presId="urn:microsoft.com/office/officeart/2005/8/layout/orgChart1"/>
    <dgm:cxn modelId="{9D25E16D-1AB6-4E67-ABE7-F5A1C12606D2}" type="presOf" srcId="{18A5ACB6-B61B-4FE9-99FC-3A282878256D}" destId="{E094D8EA-F1F8-443E-9CF9-BE41EEAA1817}" srcOrd="0" destOrd="0" presId="urn:microsoft.com/office/officeart/2005/8/layout/orgChart1"/>
    <dgm:cxn modelId="{8FE04173-DB70-4EA4-B22B-78630747F4B4}" type="presOf" srcId="{1751D24C-373A-440F-BD95-6F8B686C86A2}" destId="{482222EB-C1CD-49C2-BE39-4016F8CD1008}" srcOrd="1" destOrd="0" presId="urn:microsoft.com/office/officeart/2005/8/layout/orgChart1"/>
    <dgm:cxn modelId="{21989257-0B19-4250-8824-04DF7AB54CBE}" type="presOf" srcId="{FB8B9EAC-7A5F-4C95-A034-1E369B38F95C}" destId="{3971A7A2-C71A-41CF-8AC0-127D6E41FD73}" srcOrd="0" destOrd="0" presId="urn:microsoft.com/office/officeart/2005/8/layout/orgChart1"/>
    <dgm:cxn modelId="{F9545C5A-C0FB-478C-861E-63DB8A48C703}" srcId="{613C0C3F-7143-4F86-B821-A48B03EA3291}" destId="{35C729E4-9E4F-4575-B817-03FEE949AC32}" srcOrd="0" destOrd="0" parTransId="{7309791B-2C46-481C-B921-59E43237748A}" sibTransId="{B3D76270-05D0-4D0B-9384-13D2CDDEF1B8}"/>
    <dgm:cxn modelId="{0C8DE77E-277C-432F-954E-6CEAE4E97DD2}" type="presOf" srcId="{7AA19C3E-4128-401E-A6ED-E58E58B6C7D2}" destId="{DAC762DA-B52B-4787-B9FE-615083C848B6}" srcOrd="0" destOrd="0" presId="urn:microsoft.com/office/officeart/2005/8/layout/orgChart1"/>
    <dgm:cxn modelId="{E9798280-C3C9-427E-B862-40CEBBB469FC}" type="presOf" srcId="{2DBAF254-4BB0-4137-B732-CE5BDB867CEA}" destId="{9AF1F028-D2F5-40C0-A4B0-D72713B4EBA6}" srcOrd="0" destOrd="0" presId="urn:microsoft.com/office/officeart/2005/8/layout/orgChart1"/>
    <dgm:cxn modelId="{081E9280-10BC-4723-A280-0810A96D4FA7}" type="presOf" srcId="{69694DE7-C239-484A-8715-FF2F96538E52}" destId="{BED84A0D-6154-4DAE-BD12-6A21DD2EF585}" srcOrd="0" destOrd="0" presId="urn:microsoft.com/office/officeart/2005/8/layout/orgChart1"/>
    <dgm:cxn modelId="{2D328387-97AE-4806-AB8D-07EB79A1F5DB}" type="presOf" srcId="{7AA19C3E-4128-401E-A6ED-E58E58B6C7D2}" destId="{2CB49063-F5FE-46F6-81C1-4EA53DE74C46}" srcOrd="1" destOrd="0" presId="urn:microsoft.com/office/officeart/2005/8/layout/orgChart1"/>
    <dgm:cxn modelId="{EBD8C78A-C3CF-4802-8B4C-D60B41346B90}" type="presOf" srcId="{A64CF379-8E93-4B71-AA05-B3FA03ACF7A6}" destId="{B9198B1C-A637-40B7-A436-8960D577C058}" srcOrd="1" destOrd="0" presId="urn:microsoft.com/office/officeart/2005/8/layout/orgChart1"/>
    <dgm:cxn modelId="{5424368E-41B5-4725-BCED-499DC5B85AB6}" type="presOf" srcId="{6841C926-3DC6-4044-8FD6-C1DC2C45BDDA}" destId="{97128A6A-D8E1-4CC7-9E44-B92D89EE1CFF}" srcOrd="0" destOrd="0" presId="urn:microsoft.com/office/officeart/2005/8/layout/orgChart1"/>
    <dgm:cxn modelId="{F4F85492-B680-4F69-8259-8DCC6A53006E}" type="presOf" srcId="{5C09F306-1A8B-4E0B-B85A-3ED498248751}" destId="{D37D10A3-BE39-41E1-9A94-D1A8D2285D21}" srcOrd="0" destOrd="0" presId="urn:microsoft.com/office/officeart/2005/8/layout/orgChart1"/>
    <dgm:cxn modelId="{C9AFE696-15B9-4D5F-9737-A6AD22A852C6}" type="presOf" srcId="{80E300AD-BC73-4E5A-91BB-2FCAFD970761}" destId="{CADB45FD-1C8D-4377-9421-73AC7604CB61}" srcOrd="0" destOrd="0" presId="urn:microsoft.com/office/officeart/2005/8/layout/orgChart1"/>
    <dgm:cxn modelId="{EDD4F596-76C6-47D2-896D-159311831816}" srcId="{2DBAF254-4BB0-4137-B732-CE5BDB867CEA}" destId="{613C0C3F-7143-4F86-B821-A48B03EA3291}" srcOrd="0" destOrd="0" parTransId="{FB8B9EAC-7A5F-4C95-A034-1E369B38F95C}" sibTransId="{A11EEDDC-74F5-48F8-954F-C22376AEF8A2}"/>
    <dgm:cxn modelId="{6078419F-7395-4179-A5B6-DC059AF15B01}" type="presOf" srcId="{A64CF379-8E93-4B71-AA05-B3FA03ACF7A6}" destId="{CB477CD0-5C61-46F9-B6CF-3CF0273781E8}" srcOrd="0" destOrd="0" presId="urn:microsoft.com/office/officeart/2005/8/layout/orgChart1"/>
    <dgm:cxn modelId="{7EE505A0-22C7-47CB-9F75-904B4B27C85B}" type="presOf" srcId="{E1EB6D2F-D3F9-4C5E-B884-E87053611A19}" destId="{42ABB445-064C-4CB0-B898-A608E19E80EA}" srcOrd="1" destOrd="0" presId="urn:microsoft.com/office/officeart/2005/8/layout/orgChart1"/>
    <dgm:cxn modelId="{A01DDBA2-8D54-46C5-A81A-9F88544B2885}" type="presOf" srcId="{5947487E-799B-4A77-9E2E-9C41DE3EFA1E}" destId="{2FD3544C-C67C-40C5-AE89-1172AC35A53E}" srcOrd="1" destOrd="0" presId="urn:microsoft.com/office/officeart/2005/8/layout/orgChart1"/>
    <dgm:cxn modelId="{5DA954A7-93FD-42D6-9632-1AB665EBE789}" type="presOf" srcId="{556CD924-AC52-487D-869F-68D05FA063B9}" destId="{6F443A17-A85D-478C-8EC2-D70019A0B605}" srcOrd="0" destOrd="0" presId="urn:microsoft.com/office/officeart/2005/8/layout/orgChart1"/>
    <dgm:cxn modelId="{B58240A8-8B31-474D-B789-F326C7BD5350}" srcId="{18A5ACB6-B61B-4FE9-99FC-3A282878256D}" destId="{C1EA6D72-5384-4D97-B94E-56BF76ED3812}" srcOrd="0" destOrd="0" parTransId="{28B4A671-1ECC-4BEA-8368-4DB44D78DF9F}" sibTransId="{A039CD1B-AFC0-4593-907B-262A31201C05}"/>
    <dgm:cxn modelId="{A3F13BA9-A92E-4188-8E55-6769F2D91E31}" type="presOf" srcId="{E1EB6D2F-D3F9-4C5E-B884-E87053611A19}" destId="{ADBF3012-F7B4-4D69-ABF8-6C94A32FAAA9}" srcOrd="0" destOrd="0" presId="urn:microsoft.com/office/officeart/2005/8/layout/orgChart1"/>
    <dgm:cxn modelId="{BED09BAD-642B-4947-B86F-0982AAEB04E7}" type="presOf" srcId="{35C729E4-9E4F-4575-B817-03FEE949AC32}" destId="{FEBAA958-5858-424D-9536-FCEC43B3C775}" srcOrd="0" destOrd="0" presId="urn:microsoft.com/office/officeart/2005/8/layout/orgChart1"/>
    <dgm:cxn modelId="{D6A780AF-7BD5-46EF-8183-DC64AD2CDD0F}" type="presOf" srcId="{8C3EECA2-7FA1-444C-8A32-75A0C3BD710D}" destId="{E5014150-0D1C-46C5-BAF2-B07341B94D10}" srcOrd="0" destOrd="0" presId="urn:microsoft.com/office/officeart/2005/8/layout/orgChart1"/>
    <dgm:cxn modelId="{6EC13BB1-9474-49AC-85A0-1A59A20246F6}" type="presOf" srcId="{A031011E-9A3A-426D-A374-BF0CAF06C2ED}" destId="{A1822D99-5F02-4FCC-A33C-A0B3EE403695}" srcOrd="1" destOrd="0" presId="urn:microsoft.com/office/officeart/2005/8/layout/orgChart1"/>
    <dgm:cxn modelId="{C8F963B5-029B-42D1-80B6-0B584E575B4D}" srcId="{7AA19C3E-4128-401E-A6ED-E58E58B6C7D2}" destId="{9A46FB27-90CC-4C5E-A006-DB49E8D9509A}" srcOrd="0" destOrd="0" parTransId="{6D345E5E-2EA4-4634-AD53-888E58502896}" sibTransId="{0CAC794D-6026-490D-88F1-DA98642C35AB}"/>
    <dgm:cxn modelId="{65A43EB8-1728-4842-A284-EC15892EC733}" srcId="{C1EA6D72-5384-4D97-B94E-56BF76ED3812}" destId="{A64CF379-8E93-4B71-AA05-B3FA03ACF7A6}" srcOrd="2" destOrd="0" parTransId="{08D5D542-AAAA-498C-AB5D-92D8E1583812}" sibTransId="{523C2606-FE49-439E-B795-B03ABA1EFC95}"/>
    <dgm:cxn modelId="{093082C3-38AF-4D37-87DD-4DF7C6B691FE}" type="presOf" srcId="{C1EA6D72-5384-4D97-B94E-56BF76ED3812}" destId="{4DF60F5D-C63F-4921-B8B1-B810B4705B20}" srcOrd="1" destOrd="0" presId="urn:microsoft.com/office/officeart/2005/8/layout/orgChart1"/>
    <dgm:cxn modelId="{174DF0D3-A5DB-4690-BE4B-D57C286F6280}" type="presOf" srcId="{613C0C3F-7143-4F86-B821-A48B03EA3291}" destId="{98129591-684E-4F06-972B-0268B2481760}" srcOrd="0" destOrd="0" presId="urn:microsoft.com/office/officeart/2005/8/layout/orgChart1"/>
    <dgm:cxn modelId="{4F1759D4-96C9-4A00-8C9E-2805678CBC45}" srcId="{C1EA6D72-5384-4D97-B94E-56BF76ED3812}" destId="{1751D24C-373A-440F-BD95-6F8B686C86A2}" srcOrd="0" destOrd="0" parTransId="{58098BB1-C624-4F98-9B2B-2814F3965306}" sibTransId="{C1888A0F-7F36-4343-AFF6-5E3666CD8285}"/>
    <dgm:cxn modelId="{CFA6E6DC-A87C-4753-8D3A-5D586BF2FB49}" srcId="{A031011E-9A3A-426D-A374-BF0CAF06C2ED}" destId="{69694DE7-C239-484A-8715-FF2F96538E52}" srcOrd="0" destOrd="0" parTransId="{A8D5FDD3-A222-4477-8036-E3936B06B42D}" sibTransId="{5D370B13-4752-43AE-9A68-D1A233A5F939}"/>
    <dgm:cxn modelId="{0F3EE1DE-CB63-4F30-86D6-F522DF3FAF11}" type="presOf" srcId="{DE505058-445E-426E-B1ED-D2F31864FBBC}" destId="{5EAC1F85-D4A9-4A8D-9F0D-8EA00B2A3822}" srcOrd="1" destOrd="0" presId="urn:microsoft.com/office/officeart/2005/8/layout/orgChart1"/>
    <dgm:cxn modelId="{367CEFEA-BDE4-47B2-8A3B-6BAB67A9D805}" srcId="{DE505058-445E-426E-B1ED-D2F31864FBBC}" destId="{6B1AED02-16E0-4766-8A60-9ABB8822FB9E}" srcOrd="0" destOrd="0" parTransId="{80E300AD-BC73-4E5A-91BB-2FCAFD970761}" sibTransId="{AD149B41-E72E-4EA0-8A4E-3ADCEA94C0AC}"/>
    <dgm:cxn modelId="{28E3AFEC-02FC-484D-8A0C-6424BF36817B}" srcId="{DE505058-445E-426E-B1ED-D2F31864FBBC}" destId="{5947487E-799B-4A77-9E2E-9C41DE3EFA1E}" srcOrd="1" destOrd="0" parTransId="{B2ABBCFB-915E-4DC2-BFFC-D6E869D5FFD2}" sibTransId="{9CAD84A7-A8C8-4672-BCCF-38447F3D7D54}"/>
    <dgm:cxn modelId="{C0EC0AED-13A4-4DC4-A032-00600530C228}" srcId="{837EACB5-B6C4-4CDA-95F7-DFB4B243D252}" destId="{7AA19C3E-4128-401E-A6ED-E58E58B6C7D2}" srcOrd="0" destOrd="0" parTransId="{60B55AFB-9451-4678-8B23-156AEACA5B4F}" sibTransId="{EE48B667-B7BF-45A0-9B84-C7AAF7ED34FF}"/>
    <dgm:cxn modelId="{0C9A2BEF-E799-40BF-80D9-A6F3ED69808D}" type="presOf" srcId="{613C0C3F-7143-4F86-B821-A48B03EA3291}" destId="{FB9689A2-B5C6-429D-9CCF-6F8F3AC4AC30}" srcOrd="1" destOrd="0" presId="urn:microsoft.com/office/officeart/2005/8/layout/orgChart1"/>
    <dgm:cxn modelId="{87916CF2-137D-4530-8FE9-77BEB4EFD24B}" srcId="{5947487E-799B-4A77-9E2E-9C41DE3EFA1E}" destId="{E1EB6D2F-D3F9-4C5E-B884-E87053611A19}" srcOrd="0" destOrd="0" parTransId="{556CD924-AC52-487D-869F-68D05FA063B9}" sibTransId="{B54EA420-C4B9-4DCF-ACAE-44FEA41E026A}"/>
    <dgm:cxn modelId="{8A5DFAF2-C5BE-40A6-90B9-9D777CA6EAE0}" type="presOf" srcId="{6B1AED02-16E0-4766-8A60-9ABB8822FB9E}" destId="{EDD55FD9-CB2E-4FE4-A7FF-599B20042535}" srcOrd="0" destOrd="0" presId="urn:microsoft.com/office/officeart/2005/8/layout/orgChart1"/>
    <dgm:cxn modelId="{C7C356F5-177E-4CBF-BFBD-2E4E0054CD71}" type="presOf" srcId="{E7C97881-CA39-488F-9748-2218575C20DB}" destId="{C227579D-102D-4C2B-9C8A-A803E3C08EDB}" srcOrd="0" destOrd="0" presId="urn:microsoft.com/office/officeart/2005/8/layout/orgChart1"/>
    <dgm:cxn modelId="{FF31F7F6-5D35-47EF-9350-C2C6B455D44C}" type="presOf" srcId="{35C729E4-9E4F-4575-B817-03FEE949AC32}" destId="{362E2222-72E8-40B7-A4BF-DD665A061F10}" srcOrd="1" destOrd="0" presId="urn:microsoft.com/office/officeart/2005/8/layout/orgChart1"/>
    <dgm:cxn modelId="{8078B7F7-12BE-41EC-992C-CC2BEE4B9B33}" type="presOf" srcId="{58098BB1-C624-4F98-9B2B-2814F3965306}" destId="{B38249E0-F56D-4501-95F9-2CD936D03050}" srcOrd="0" destOrd="0" presId="urn:microsoft.com/office/officeart/2005/8/layout/orgChart1"/>
    <dgm:cxn modelId="{481DA3FC-37E9-4B81-878F-0015B5217924}" type="presOf" srcId="{1751D24C-373A-440F-BD95-6F8B686C86A2}" destId="{A17F121D-88CE-4A03-AFD0-FEF8831524F5}" srcOrd="0" destOrd="0" presId="urn:microsoft.com/office/officeart/2005/8/layout/orgChart1"/>
    <dgm:cxn modelId="{7BE9FF22-B814-4C4A-8E9B-DBDE2C3A0791}" type="presParOf" srcId="{E094D8EA-F1F8-443E-9CF9-BE41EEAA1817}" destId="{F2BD3572-9BB2-46BA-B7B3-275FC048F495}" srcOrd="0" destOrd="0" presId="urn:microsoft.com/office/officeart/2005/8/layout/orgChart1"/>
    <dgm:cxn modelId="{BDBF7AB9-4B1F-44F6-B59B-0CAD88B74898}" type="presParOf" srcId="{F2BD3572-9BB2-46BA-B7B3-275FC048F495}" destId="{36BD0998-020F-41A9-AE43-C221B9D164D7}" srcOrd="0" destOrd="0" presId="urn:microsoft.com/office/officeart/2005/8/layout/orgChart1"/>
    <dgm:cxn modelId="{EF1F5ED7-16A5-475D-99FF-722BDCDD1396}" type="presParOf" srcId="{36BD0998-020F-41A9-AE43-C221B9D164D7}" destId="{BB2FA168-7A47-41AF-85D0-3A2293224FA3}" srcOrd="0" destOrd="0" presId="urn:microsoft.com/office/officeart/2005/8/layout/orgChart1"/>
    <dgm:cxn modelId="{BF87A255-720D-41A2-9357-A56C8F68D7BA}" type="presParOf" srcId="{36BD0998-020F-41A9-AE43-C221B9D164D7}" destId="{4DF60F5D-C63F-4921-B8B1-B810B4705B20}" srcOrd="1" destOrd="0" presId="urn:microsoft.com/office/officeart/2005/8/layout/orgChart1"/>
    <dgm:cxn modelId="{8E7E23D2-1787-4663-9877-7E326DF6B93B}" type="presParOf" srcId="{F2BD3572-9BB2-46BA-B7B3-275FC048F495}" destId="{0A8597EB-824C-46C8-967F-74103387BF0E}" srcOrd="1" destOrd="0" presId="urn:microsoft.com/office/officeart/2005/8/layout/orgChart1"/>
    <dgm:cxn modelId="{44E8DD17-E136-463F-885D-1F33C4B25C3F}" type="presParOf" srcId="{0A8597EB-824C-46C8-967F-74103387BF0E}" destId="{B38249E0-F56D-4501-95F9-2CD936D03050}" srcOrd="0" destOrd="0" presId="urn:microsoft.com/office/officeart/2005/8/layout/orgChart1"/>
    <dgm:cxn modelId="{9973F610-CB78-45E6-848D-1462B96491C2}" type="presParOf" srcId="{0A8597EB-824C-46C8-967F-74103387BF0E}" destId="{ECCD9904-9328-458F-B7DE-F374EC2F35EA}" srcOrd="1" destOrd="0" presId="urn:microsoft.com/office/officeart/2005/8/layout/orgChart1"/>
    <dgm:cxn modelId="{EFE92B97-4032-4247-882B-D1E0574652B6}" type="presParOf" srcId="{ECCD9904-9328-458F-B7DE-F374EC2F35EA}" destId="{A0DEC173-80E9-4F54-8802-345A7FA1E0D8}" srcOrd="0" destOrd="0" presId="urn:microsoft.com/office/officeart/2005/8/layout/orgChart1"/>
    <dgm:cxn modelId="{4097A8BC-35AD-4576-946D-00B1475AA853}" type="presParOf" srcId="{A0DEC173-80E9-4F54-8802-345A7FA1E0D8}" destId="{A17F121D-88CE-4A03-AFD0-FEF8831524F5}" srcOrd="0" destOrd="0" presId="urn:microsoft.com/office/officeart/2005/8/layout/orgChart1"/>
    <dgm:cxn modelId="{099CD1EF-D58A-4B89-B1F7-1C2BF77328B3}" type="presParOf" srcId="{A0DEC173-80E9-4F54-8802-345A7FA1E0D8}" destId="{482222EB-C1CD-49C2-BE39-4016F8CD1008}" srcOrd="1" destOrd="0" presId="urn:microsoft.com/office/officeart/2005/8/layout/orgChart1"/>
    <dgm:cxn modelId="{E08471DD-2063-4672-A981-8F90F9A6E244}" type="presParOf" srcId="{ECCD9904-9328-458F-B7DE-F374EC2F35EA}" destId="{7661D990-C27B-4D92-AA59-23375F3C1188}" srcOrd="1" destOrd="0" presId="urn:microsoft.com/office/officeart/2005/8/layout/orgChart1"/>
    <dgm:cxn modelId="{7C81A126-B8E4-4463-818A-2F72295A8858}" type="presParOf" srcId="{7661D990-C27B-4D92-AA59-23375F3C1188}" destId="{E5014150-0D1C-46C5-BAF2-B07341B94D10}" srcOrd="0" destOrd="0" presId="urn:microsoft.com/office/officeart/2005/8/layout/orgChart1"/>
    <dgm:cxn modelId="{7CDA1767-4DF2-4D18-A8FE-DE2FCCC5E76E}" type="presParOf" srcId="{7661D990-C27B-4D92-AA59-23375F3C1188}" destId="{3500D7C3-50F6-4933-BB32-C8A71AD86160}" srcOrd="1" destOrd="0" presId="urn:microsoft.com/office/officeart/2005/8/layout/orgChart1"/>
    <dgm:cxn modelId="{AA75F095-E2D4-4DF3-9681-E1247B098319}" type="presParOf" srcId="{3500D7C3-50F6-4933-BB32-C8A71AD86160}" destId="{27B63331-B80D-4D55-BF28-F7AD675D1E95}" srcOrd="0" destOrd="0" presId="urn:microsoft.com/office/officeart/2005/8/layout/orgChart1"/>
    <dgm:cxn modelId="{C6CE2E2B-0517-490B-8177-4E36849252F8}" type="presParOf" srcId="{27B63331-B80D-4D55-BF28-F7AD675D1E95}" destId="{07784F9F-F91E-4A36-BF8F-0408640A23D3}" srcOrd="0" destOrd="0" presId="urn:microsoft.com/office/officeart/2005/8/layout/orgChart1"/>
    <dgm:cxn modelId="{EB28514B-91A2-4B46-94FD-5BDE2B21D639}" type="presParOf" srcId="{27B63331-B80D-4D55-BF28-F7AD675D1E95}" destId="{053C7642-4636-450A-BA4F-64E400E74DFE}" srcOrd="1" destOrd="0" presId="urn:microsoft.com/office/officeart/2005/8/layout/orgChart1"/>
    <dgm:cxn modelId="{A1AAA042-A6F5-4308-95CA-A3FD5BFB67C6}" type="presParOf" srcId="{3500D7C3-50F6-4933-BB32-C8A71AD86160}" destId="{DCA7AFA2-00B1-4631-A4FB-406880EF18A2}" srcOrd="1" destOrd="0" presId="urn:microsoft.com/office/officeart/2005/8/layout/orgChart1"/>
    <dgm:cxn modelId="{ECC7970D-7048-463B-A091-7B1F63B65B35}" type="presParOf" srcId="{DCA7AFA2-00B1-4631-A4FB-406880EF18A2}" destId="{64EE7FE5-AA93-4661-BC2B-5297F8C556DC}" srcOrd="0" destOrd="0" presId="urn:microsoft.com/office/officeart/2005/8/layout/orgChart1"/>
    <dgm:cxn modelId="{FC78A0F1-D436-43F6-A1B0-703BC053E0FA}" type="presParOf" srcId="{DCA7AFA2-00B1-4631-A4FB-406880EF18A2}" destId="{F9E61117-3DCE-4171-B451-FF1C55B28B32}" srcOrd="1" destOrd="0" presId="urn:microsoft.com/office/officeart/2005/8/layout/orgChart1"/>
    <dgm:cxn modelId="{BCA1890C-1215-4A5D-849A-5AEC9F0498FE}" type="presParOf" srcId="{F9E61117-3DCE-4171-B451-FF1C55B28B32}" destId="{DBA3B1AF-7E91-4A81-8699-1BC76EBFFB39}" srcOrd="0" destOrd="0" presId="urn:microsoft.com/office/officeart/2005/8/layout/orgChart1"/>
    <dgm:cxn modelId="{A9C5059A-CC54-4F9E-A115-B063B695C7BF}" type="presParOf" srcId="{DBA3B1AF-7E91-4A81-8699-1BC76EBFFB39}" destId="{DAC762DA-B52B-4787-B9FE-615083C848B6}" srcOrd="0" destOrd="0" presId="urn:microsoft.com/office/officeart/2005/8/layout/orgChart1"/>
    <dgm:cxn modelId="{4CBD1AC2-D3E0-492A-A38D-004701EC8DF2}" type="presParOf" srcId="{DBA3B1AF-7E91-4A81-8699-1BC76EBFFB39}" destId="{2CB49063-F5FE-46F6-81C1-4EA53DE74C46}" srcOrd="1" destOrd="0" presId="urn:microsoft.com/office/officeart/2005/8/layout/orgChart1"/>
    <dgm:cxn modelId="{60B1E06E-44DB-44A0-A5F4-710ACA25671B}" type="presParOf" srcId="{F9E61117-3DCE-4171-B451-FF1C55B28B32}" destId="{A6876FA1-D498-4D59-89C4-A18E2414B3F4}" srcOrd="1" destOrd="0" presId="urn:microsoft.com/office/officeart/2005/8/layout/orgChart1"/>
    <dgm:cxn modelId="{9A180FD3-1288-4401-BAB1-5CE84C367664}" type="presParOf" srcId="{A6876FA1-D498-4D59-89C4-A18E2414B3F4}" destId="{98A2334E-06F4-4A17-B833-9608078C3509}" srcOrd="0" destOrd="0" presId="urn:microsoft.com/office/officeart/2005/8/layout/orgChart1"/>
    <dgm:cxn modelId="{E34E4CB0-FA48-4E10-80D8-A5F387F630A2}" type="presParOf" srcId="{A6876FA1-D498-4D59-89C4-A18E2414B3F4}" destId="{E1155E3F-0140-49DB-905A-668DAB19CA48}" srcOrd="1" destOrd="0" presId="urn:microsoft.com/office/officeart/2005/8/layout/orgChart1"/>
    <dgm:cxn modelId="{04D20AF3-FAB2-46FB-810A-22C94AED6BC2}" type="presParOf" srcId="{E1155E3F-0140-49DB-905A-668DAB19CA48}" destId="{D5293E25-730F-43F8-A0FE-1595169808CA}" srcOrd="0" destOrd="0" presId="urn:microsoft.com/office/officeart/2005/8/layout/orgChart1"/>
    <dgm:cxn modelId="{929A0AE3-ABCF-406D-BFCA-93F475F98EF8}" type="presParOf" srcId="{D5293E25-730F-43F8-A0FE-1595169808CA}" destId="{B7019196-1C23-4C68-8520-268808EB4652}" srcOrd="0" destOrd="0" presId="urn:microsoft.com/office/officeart/2005/8/layout/orgChart1"/>
    <dgm:cxn modelId="{BC49065C-8A72-4457-B64C-20F10A530019}" type="presParOf" srcId="{D5293E25-730F-43F8-A0FE-1595169808CA}" destId="{B6749A34-32AC-4329-9BA2-59653E249BB1}" srcOrd="1" destOrd="0" presId="urn:microsoft.com/office/officeart/2005/8/layout/orgChart1"/>
    <dgm:cxn modelId="{169A729A-99C6-42C3-ABCA-C99EA7172C94}" type="presParOf" srcId="{E1155E3F-0140-49DB-905A-668DAB19CA48}" destId="{0514617D-7A12-4064-A46A-62F14FD03729}" srcOrd="1" destOrd="0" presId="urn:microsoft.com/office/officeart/2005/8/layout/orgChart1"/>
    <dgm:cxn modelId="{81E8B4D9-819C-4E66-A037-DF97B64196B7}" type="presParOf" srcId="{E1155E3F-0140-49DB-905A-668DAB19CA48}" destId="{EE8FC2A9-C87A-471C-9B15-50A209E1A95D}" srcOrd="2" destOrd="0" presId="urn:microsoft.com/office/officeart/2005/8/layout/orgChart1"/>
    <dgm:cxn modelId="{CEE153CB-DD71-48CD-9899-C6EAEC6B3D2C}" type="presParOf" srcId="{F9E61117-3DCE-4171-B451-FF1C55B28B32}" destId="{498982D6-7E63-4F4E-A569-33750E93DA61}" srcOrd="2" destOrd="0" presId="urn:microsoft.com/office/officeart/2005/8/layout/orgChart1"/>
    <dgm:cxn modelId="{4AF594F4-FFBA-4D2C-8E5E-46F51A508FA0}" type="presParOf" srcId="{DCA7AFA2-00B1-4631-A4FB-406880EF18A2}" destId="{0CA494EA-CB7C-4BDB-9DD8-D00C65E378CF}" srcOrd="2" destOrd="0" presId="urn:microsoft.com/office/officeart/2005/8/layout/orgChart1"/>
    <dgm:cxn modelId="{4402B763-D23A-4298-B45A-621654ABDC58}" type="presParOf" srcId="{DCA7AFA2-00B1-4631-A4FB-406880EF18A2}" destId="{E1B4AD4C-ED19-4E45-9D32-45862AE219E5}" srcOrd="3" destOrd="0" presId="urn:microsoft.com/office/officeart/2005/8/layout/orgChart1"/>
    <dgm:cxn modelId="{B98C994C-1FB5-4F8A-9DD5-C3F74ABE1906}" type="presParOf" srcId="{E1B4AD4C-ED19-4E45-9D32-45862AE219E5}" destId="{87123E4D-672B-4564-8BAE-F66BBE1F4323}" srcOrd="0" destOrd="0" presId="urn:microsoft.com/office/officeart/2005/8/layout/orgChart1"/>
    <dgm:cxn modelId="{858AB311-D8D9-4ABC-B44C-2FC324436D01}" type="presParOf" srcId="{87123E4D-672B-4564-8BAE-F66BBE1F4323}" destId="{D6CEF2AD-C84B-48C5-824B-F13516F6F3DE}" srcOrd="0" destOrd="0" presId="urn:microsoft.com/office/officeart/2005/8/layout/orgChart1"/>
    <dgm:cxn modelId="{9A2AD98F-6AAC-4018-9041-137E2A0BA21B}" type="presParOf" srcId="{87123E4D-672B-4564-8BAE-F66BBE1F4323}" destId="{A1822D99-5F02-4FCC-A33C-A0B3EE403695}" srcOrd="1" destOrd="0" presId="urn:microsoft.com/office/officeart/2005/8/layout/orgChart1"/>
    <dgm:cxn modelId="{7D2B5A91-2A77-4C67-A591-0F54EB11D790}" type="presParOf" srcId="{E1B4AD4C-ED19-4E45-9D32-45862AE219E5}" destId="{8DE09917-FE87-46AF-99E1-A7B29FBB03DB}" srcOrd="1" destOrd="0" presId="urn:microsoft.com/office/officeart/2005/8/layout/orgChart1"/>
    <dgm:cxn modelId="{9EE7FC62-9B33-4FF1-A7D9-2C1C69A25D5E}" type="presParOf" srcId="{8DE09917-FE87-46AF-99E1-A7B29FBB03DB}" destId="{0C196FF2-E061-4C47-8502-681B89466C63}" srcOrd="0" destOrd="0" presId="urn:microsoft.com/office/officeart/2005/8/layout/orgChart1"/>
    <dgm:cxn modelId="{C2A490A1-CD42-4638-87C2-BC85D34E6A49}" type="presParOf" srcId="{8DE09917-FE87-46AF-99E1-A7B29FBB03DB}" destId="{3264A0FB-3B64-4DDB-B463-F060D43E9803}" srcOrd="1" destOrd="0" presId="urn:microsoft.com/office/officeart/2005/8/layout/orgChart1"/>
    <dgm:cxn modelId="{0255FCF3-E900-49D5-AD85-9C27D5B9B8D1}" type="presParOf" srcId="{3264A0FB-3B64-4DDB-B463-F060D43E9803}" destId="{E55DCA2A-032B-442E-AAA8-E2C3B808D227}" srcOrd="0" destOrd="0" presId="urn:microsoft.com/office/officeart/2005/8/layout/orgChart1"/>
    <dgm:cxn modelId="{79EBF6CD-F656-47A1-A318-C0F18BC2B8F7}" type="presParOf" srcId="{E55DCA2A-032B-442E-AAA8-E2C3B808D227}" destId="{BED84A0D-6154-4DAE-BD12-6A21DD2EF585}" srcOrd="0" destOrd="0" presId="urn:microsoft.com/office/officeart/2005/8/layout/orgChart1"/>
    <dgm:cxn modelId="{3D335043-5BD6-4F0E-8670-034FE65E20E7}" type="presParOf" srcId="{E55DCA2A-032B-442E-AAA8-E2C3B808D227}" destId="{DE69B371-1C82-402E-8983-44C5C187E233}" srcOrd="1" destOrd="0" presId="urn:microsoft.com/office/officeart/2005/8/layout/orgChart1"/>
    <dgm:cxn modelId="{E08A3E2B-A85D-479D-8DD4-E823342F7E03}" type="presParOf" srcId="{3264A0FB-3B64-4DDB-B463-F060D43E9803}" destId="{CF23D827-4108-4647-A2D4-CD9F9110A0F3}" srcOrd="1" destOrd="0" presId="urn:microsoft.com/office/officeart/2005/8/layout/orgChart1"/>
    <dgm:cxn modelId="{48D31D7B-03D7-4D8E-B138-0BAE39FC8FA6}" type="presParOf" srcId="{3264A0FB-3B64-4DDB-B463-F060D43E9803}" destId="{D2149159-74BA-4A82-AA63-CE970C425777}" srcOrd="2" destOrd="0" presId="urn:microsoft.com/office/officeart/2005/8/layout/orgChart1"/>
    <dgm:cxn modelId="{ED9EA242-CF8D-4BD0-90D8-C5410BBFED73}" type="presParOf" srcId="{E1B4AD4C-ED19-4E45-9D32-45862AE219E5}" destId="{35862BC5-8B7A-471E-8674-405848169C19}" srcOrd="2" destOrd="0" presId="urn:microsoft.com/office/officeart/2005/8/layout/orgChart1"/>
    <dgm:cxn modelId="{E7BBE8A7-A715-40F3-A914-4D526E9D4AAA}" type="presParOf" srcId="{3500D7C3-50F6-4933-BB32-C8A71AD86160}" destId="{82892001-CC73-49B5-91B7-396A74CA9EEB}" srcOrd="2" destOrd="0" presId="urn:microsoft.com/office/officeart/2005/8/layout/orgChart1"/>
    <dgm:cxn modelId="{D9420A3B-2AE1-44A9-9763-B04381251BFB}" type="presParOf" srcId="{7661D990-C27B-4D92-AA59-23375F3C1188}" destId="{F49A4D9C-15B3-461F-B434-6496E2D60244}" srcOrd="2" destOrd="0" presId="urn:microsoft.com/office/officeart/2005/8/layout/orgChart1"/>
    <dgm:cxn modelId="{5C10D8E1-DB26-4D87-BCD5-314183BDB4E8}" type="presParOf" srcId="{7661D990-C27B-4D92-AA59-23375F3C1188}" destId="{77F771E2-EF9E-47C4-8CE2-B766EF580990}" srcOrd="3" destOrd="0" presId="urn:microsoft.com/office/officeart/2005/8/layout/orgChart1"/>
    <dgm:cxn modelId="{9F159F7A-F064-494C-8CBD-E2DED5879D49}" type="presParOf" srcId="{77F771E2-EF9E-47C4-8CE2-B766EF580990}" destId="{C2A339CF-0075-4470-AE02-BCA6D56F266B}" srcOrd="0" destOrd="0" presId="urn:microsoft.com/office/officeart/2005/8/layout/orgChart1"/>
    <dgm:cxn modelId="{07661001-7FDA-4CF2-99F4-A791BF820D2D}" type="presParOf" srcId="{C2A339CF-0075-4470-AE02-BCA6D56F266B}" destId="{F88AFB9B-EBC9-4444-B84E-26F773BE31CE}" srcOrd="0" destOrd="0" presId="urn:microsoft.com/office/officeart/2005/8/layout/orgChart1"/>
    <dgm:cxn modelId="{40D327E0-8099-4B29-A20F-830C8BB9E79A}" type="presParOf" srcId="{C2A339CF-0075-4470-AE02-BCA6D56F266B}" destId="{5EAC1F85-D4A9-4A8D-9F0D-8EA00B2A3822}" srcOrd="1" destOrd="0" presId="urn:microsoft.com/office/officeart/2005/8/layout/orgChart1"/>
    <dgm:cxn modelId="{028FD1E4-E1E0-4A16-886F-B6EEDAE9E762}" type="presParOf" srcId="{77F771E2-EF9E-47C4-8CE2-B766EF580990}" destId="{40DBE591-37F0-4419-BE63-FB4A8093B005}" srcOrd="1" destOrd="0" presId="urn:microsoft.com/office/officeart/2005/8/layout/orgChart1"/>
    <dgm:cxn modelId="{CFB317BA-07EB-4E57-B628-0ED67C7C8A8B}" type="presParOf" srcId="{40DBE591-37F0-4419-BE63-FB4A8093B005}" destId="{CADB45FD-1C8D-4377-9421-73AC7604CB61}" srcOrd="0" destOrd="0" presId="urn:microsoft.com/office/officeart/2005/8/layout/orgChart1"/>
    <dgm:cxn modelId="{903A6C52-A8AC-4C2C-8B64-44FBF295BCCC}" type="presParOf" srcId="{40DBE591-37F0-4419-BE63-FB4A8093B005}" destId="{7C99E1DD-5451-48E2-9000-A5CE3FC60E11}" srcOrd="1" destOrd="0" presId="urn:microsoft.com/office/officeart/2005/8/layout/orgChart1"/>
    <dgm:cxn modelId="{A657D361-698A-443C-98C8-838682502A12}" type="presParOf" srcId="{7C99E1DD-5451-48E2-9000-A5CE3FC60E11}" destId="{878C2E9A-27CC-4F26-9782-3821E110669E}" srcOrd="0" destOrd="0" presId="urn:microsoft.com/office/officeart/2005/8/layout/orgChart1"/>
    <dgm:cxn modelId="{4B237B49-7BAA-487B-A6D7-CB91ABAF147A}" type="presParOf" srcId="{878C2E9A-27CC-4F26-9782-3821E110669E}" destId="{EDD55FD9-CB2E-4FE4-A7FF-599B20042535}" srcOrd="0" destOrd="0" presId="urn:microsoft.com/office/officeart/2005/8/layout/orgChart1"/>
    <dgm:cxn modelId="{FBC05C3D-0717-4590-A546-C823EC8CD892}" type="presParOf" srcId="{878C2E9A-27CC-4F26-9782-3821E110669E}" destId="{C406E453-7420-4915-84F3-9F512D2B1BD1}" srcOrd="1" destOrd="0" presId="urn:microsoft.com/office/officeart/2005/8/layout/orgChart1"/>
    <dgm:cxn modelId="{067178C2-1D6B-4BDC-9928-9A74175B71D2}" type="presParOf" srcId="{7C99E1DD-5451-48E2-9000-A5CE3FC60E11}" destId="{9D4760F5-45C4-4B85-BFE9-62D92228AAE6}" srcOrd="1" destOrd="0" presId="urn:microsoft.com/office/officeart/2005/8/layout/orgChart1"/>
    <dgm:cxn modelId="{5DE9FEDF-56A0-46CF-AE75-872F8B9298AA}" type="presParOf" srcId="{9D4760F5-45C4-4B85-BFE9-62D92228AAE6}" destId="{D37D10A3-BE39-41E1-9A94-D1A8D2285D21}" srcOrd="0" destOrd="0" presId="urn:microsoft.com/office/officeart/2005/8/layout/orgChart1"/>
    <dgm:cxn modelId="{405048E1-F511-4101-854F-C97494885D32}" type="presParOf" srcId="{9D4760F5-45C4-4B85-BFE9-62D92228AAE6}" destId="{7DE3280F-6D60-42E5-964A-690851F04368}" srcOrd="1" destOrd="0" presId="urn:microsoft.com/office/officeart/2005/8/layout/orgChart1"/>
    <dgm:cxn modelId="{C08AC59C-8289-4FCA-964E-A8C6584F6BB7}" type="presParOf" srcId="{7DE3280F-6D60-42E5-964A-690851F04368}" destId="{A80600A9-8047-4B9C-9F5B-983677F3C577}" srcOrd="0" destOrd="0" presId="urn:microsoft.com/office/officeart/2005/8/layout/orgChart1"/>
    <dgm:cxn modelId="{23BBE5D7-68CE-40BB-9D4E-D205DC329BA5}" type="presParOf" srcId="{A80600A9-8047-4B9C-9F5B-983677F3C577}" destId="{6011F26A-67A9-4EB7-AB19-967FE869E5BC}" srcOrd="0" destOrd="0" presId="urn:microsoft.com/office/officeart/2005/8/layout/orgChart1"/>
    <dgm:cxn modelId="{D3B63748-F501-48CC-9CE8-4BA948065885}" type="presParOf" srcId="{A80600A9-8047-4B9C-9F5B-983677F3C577}" destId="{1DEC2E63-D476-4384-B62F-7A890D1E1B9E}" srcOrd="1" destOrd="0" presId="urn:microsoft.com/office/officeart/2005/8/layout/orgChart1"/>
    <dgm:cxn modelId="{DBB415DB-AE19-48E0-9ADA-24450A612A49}" type="presParOf" srcId="{7DE3280F-6D60-42E5-964A-690851F04368}" destId="{252094DE-0D1C-4357-9E24-2A14C2DFA24C}" srcOrd="1" destOrd="0" presId="urn:microsoft.com/office/officeart/2005/8/layout/orgChart1"/>
    <dgm:cxn modelId="{46231CE6-130B-4915-8269-4F646168BB84}" type="presParOf" srcId="{7DE3280F-6D60-42E5-964A-690851F04368}" destId="{A5732406-105F-456B-BD97-E8289BAE9E36}" srcOrd="2" destOrd="0" presId="urn:microsoft.com/office/officeart/2005/8/layout/orgChart1"/>
    <dgm:cxn modelId="{65344131-A2FA-4A7A-83E1-DB2D3BBE6F89}" type="presParOf" srcId="{7C99E1DD-5451-48E2-9000-A5CE3FC60E11}" destId="{C6612FE5-A290-4A1A-9C0B-60FA87EDF208}" srcOrd="2" destOrd="0" presId="urn:microsoft.com/office/officeart/2005/8/layout/orgChart1"/>
    <dgm:cxn modelId="{670555B0-000C-4265-96F2-EBBFAA232B7B}" type="presParOf" srcId="{40DBE591-37F0-4419-BE63-FB4A8093B005}" destId="{AAA52D2F-A5F7-4458-86B7-66346A41627F}" srcOrd="2" destOrd="0" presId="urn:microsoft.com/office/officeart/2005/8/layout/orgChart1"/>
    <dgm:cxn modelId="{345CFEBD-C3FE-4D7F-88B6-7E961075071E}" type="presParOf" srcId="{40DBE591-37F0-4419-BE63-FB4A8093B005}" destId="{EB29AE49-863F-47F6-A3F2-943B3B0FF06B}" srcOrd="3" destOrd="0" presId="urn:microsoft.com/office/officeart/2005/8/layout/orgChart1"/>
    <dgm:cxn modelId="{75B285FD-7B0F-410A-986E-ECB08FE72C95}" type="presParOf" srcId="{EB29AE49-863F-47F6-A3F2-943B3B0FF06B}" destId="{FBD524BF-F765-4EB7-A86C-89634D67D730}" srcOrd="0" destOrd="0" presId="urn:microsoft.com/office/officeart/2005/8/layout/orgChart1"/>
    <dgm:cxn modelId="{8952E96F-5A9B-4628-A978-7782D3B6E389}" type="presParOf" srcId="{FBD524BF-F765-4EB7-A86C-89634D67D730}" destId="{FFC2A553-9D68-4EB4-AD7E-3FA587999726}" srcOrd="0" destOrd="0" presId="urn:microsoft.com/office/officeart/2005/8/layout/orgChart1"/>
    <dgm:cxn modelId="{ACB38CDD-31A3-491B-8D2D-FD6E0E67FA66}" type="presParOf" srcId="{FBD524BF-F765-4EB7-A86C-89634D67D730}" destId="{2FD3544C-C67C-40C5-AE89-1172AC35A53E}" srcOrd="1" destOrd="0" presId="urn:microsoft.com/office/officeart/2005/8/layout/orgChart1"/>
    <dgm:cxn modelId="{112DB3FC-0F09-4DEE-8FA6-C420D3119B4F}" type="presParOf" srcId="{EB29AE49-863F-47F6-A3F2-943B3B0FF06B}" destId="{8B89B1E8-459B-4DBA-8683-FA588E62833D}" srcOrd="1" destOrd="0" presId="urn:microsoft.com/office/officeart/2005/8/layout/orgChart1"/>
    <dgm:cxn modelId="{18FAA133-5B6F-4A3F-8E5B-425E5D8F0911}" type="presParOf" srcId="{8B89B1E8-459B-4DBA-8683-FA588E62833D}" destId="{6F443A17-A85D-478C-8EC2-D70019A0B605}" srcOrd="0" destOrd="0" presId="urn:microsoft.com/office/officeart/2005/8/layout/orgChart1"/>
    <dgm:cxn modelId="{EA71F421-FBF8-4B5E-92E5-21D0DB215F1B}" type="presParOf" srcId="{8B89B1E8-459B-4DBA-8683-FA588E62833D}" destId="{F95F8590-8ABE-44D6-ABF1-CB37F19B00B4}" srcOrd="1" destOrd="0" presId="urn:microsoft.com/office/officeart/2005/8/layout/orgChart1"/>
    <dgm:cxn modelId="{3C949396-14EC-4C55-8457-6626A1E17D0E}" type="presParOf" srcId="{F95F8590-8ABE-44D6-ABF1-CB37F19B00B4}" destId="{61D4EC61-7912-4F38-A3F8-471A7C0A385E}" srcOrd="0" destOrd="0" presId="urn:microsoft.com/office/officeart/2005/8/layout/orgChart1"/>
    <dgm:cxn modelId="{E8592457-F102-43D4-AE0E-D30A5AD83B30}" type="presParOf" srcId="{61D4EC61-7912-4F38-A3F8-471A7C0A385E}" destId="{ADBF3012-F7B4-4D69-ABF8-6C94A32FAAA9}" srcOrd="0" destOrd="0" presId="urn:microsoft.com/office/officeart/2005/8/layout/orgChart1"/>
    <dgm:cxn modelId="{9F12357A-E85B-4BD9-A9A7-E15328DAE13E}" type="presParOf" srcId="{61D4EC61-7912-4F38-A3F8-471A7C0A385E}" destId="{42ABB445-064C-4CB0-B898-A608E19E80EA}" srcOrd="1" destOrd="0" presId="urn:microsoft.com/office/officeart/2005/8/layout/orgChart1"/>
    <dgm:cxn modelId="{B40A149C-1D98-4E7B-A9E7-9319699BBDEA}" type="presParOf" srcId="{F95F8590-8ABE-44D6-ABF1-CB37F19B00B4}" destId="{C130AA07-B0A0-4399-A1DA-66CF64C2E716}" srcOrd="1" destOrd="0" presId="urn:microsoft.com/office/officeart/2005/8/layout/orgChart1"/>
    <dgm:cxn modelId="{FD0A23A5-5216-4569-84A8-57B8DAC75A0B}" type="presParOf" srcId="{F95F8590-8ABE-44D6-ABF1-CB37F19B00B4}" destId="{B23EDCBE-3748-4CF4-A9F6-56D4AB93D2DD}" srcOrd="2" destOrd="0" presId="urn:microsoft.com/office/officeart/2005/8/layout/orgChart1"/>
    <dgm:cxn modelId="{0D97B825-C187-48A9-AC3C-51AB325A4891}" type="presParOf" srcId="{EB29AE49-863F-47F6-A3F2-943B3B0FF06B}" destId="{8D0C8790-07F2-4FFD-8D30-D6B66370F509}" srcOrd="2" destOrd="0" presId="urn:microsoft.com/office/officeart/2005/8/layout/orgChart1"/>
    <dgm:cxn modelId="{EB383E9A-BFAE-44F6-B162-C4E4C1E7F9CD}" type="presParOf" srcId="{77F771E2-EF9E-47C4-8CE2-B766EF580990}" destId="{37DB7FFA-C732-477B-84A1-5F937B8E0505}" srcOrd="2" destOrd="0" presId="urn:microsoft.com/office/officeart/2005/8/layout/orgChart1"/>
    <dgm:cxn modelId="{C46E8167-8CA4-4DF8-9C7A-9DA4C93160C4}" type="presParOf" srcId="{ECCD9904-9328-458F-B7DE-F374EC2F35EA}" destId="{AAB876BF-1597-4363-951D-74C8256209A5}" srcOrd="2" destOrd="0" presId="urn:microsoft.com/office/officeart/2005/8/layout/orgChart1"/>
    <dgm:cxn modelId="{A690F65F-0590-4586-9F62-D167BA6DE894}" type="presParOf" srcId="{0A8597EB-824C-46C8-967F-74103387BF0E}" destId="{47266E58-6432-4714-9BCB-93F087645F08}" srcOrd="2" destOrd="0" presId="urn:microsoft.com/office/officeart/2005/8/layout/orgChart1"/>
    <dgm:cxn modelId="{350B000A-20E6-4403-8234-26718EAA3F3C}" type="presParOf" srcId="{0A8597EB-824C-46C8-967F-74103387BF0E}" destId="{3855EC8A-2C10-4B6A-B9C3-D60FFDB436FC}" srcOrd="3" destOrd="0" presId="urn:microsoft.com/office/officeart/2005/8/layout/orgChart1"/>
    <dgm:cxn modelId="{E86EE6F9-42B2-44C7-AF36-4C5660ABAC85}" type="presParOf" srcId="{3855EC8A-2C10-4B6A-B9C3-D60FFDB436FC}" destId="{F81BDA19-915A-472F-9A2E-8DE33E6127B1}" srcOrd="0" destOrd="0" presId="urn:microsoft.com/office/officeart/2005/8/layout/orgChart1"/>
    <dgm:cxn modelId="{C38336B1-0B32-4F9E-96DF-2A3E7144480E}" type="presParOf" srcId="{F81BDA19-915A-472F-9A2E-8DE33E6127B1}" destId="{9AF1F028-D2F5-40C0-A4B0-D72713B4EBA6}" srcOrd="0" destOrd="0" presId="urn:microsoft.com/office/officeart/2005/8/layout/orgChart1"/>
    <dgm:cxn modelId="{B551F58A-42BD-4817-97DD-CB3B1E35B778}" type="presParOf" srcId="{F81BDA19-915A-472F-9A2E-8DE33E6127B1}" destId="{5AA6005A-844C-48D5-9EDB-40B98A57E90E}" srcOrd="1" destOrd="0" presId="urn:microsoft.com/office/officeart/2005/8/layout/orgChart1"/>
    <dgm:cxn modelId="{249E36DA-6992-49B1-8E6E-BB25F46B4B53}" type="presParOf" srcId="{3855EC8A-2C10-4B6A-B9C3-D60FFDB436FC}" destId="{47B3590A-F317-4924-B164-E81683F02A0B}" srcOrd="1" destOrd="0" presId="urn:microsoft.com/office/officeart/2005/8/layout/orgChart1"/>
    <dgm:cxn modelId="{2563BE99-BC27-42C4-8DB1-C0395639E95E}" type="presParOf" srcId="{47B3590A-F317-4924-B164-E81683F02A0B}" destId="{3971A7A2-C71A-41CF-8AC0-127D6E41FD73}" srcOrd="0" destOrd="0" presId="urn:microsoft.com/office/officeart/2005/8/layout/orgChart1"/>
    <dgm:cxn modelId="{8CA47985-7134-4CEF-8230-98E11CE2D0EE}" type="presParOf" srcId="{47B3590A-F317-4924-B164-E81683F02A0B}" destId="{DDAFB99E-421F-48A3-A782-4E220027A9EE}" srcOrd="1" destOrd="0" presId="urn:microsoft.com/office/officeart/2005/8/layout/orgChart1"/>
    <dgm:cxn modelId="{90F28F70-5C1B-47D5-A849-24E95C674BF9}" type="presParOf" srcId="{DDAFB99E-421F-48A3-A782-4E220027A9EE}" destId="{628B76B0-830A-41AB-8FD9-88E449BC6E97}" srcOrd="0" destOrd="0" presId="urn:microsoft.com/office/officeart/2005/8/layout/orgChart1"/>
    <dgm:cxn modelId="{99D7AE21-3FAB-4EB2-8E19-51988ABE1E93}" type="presParOf" srcId="{628B76B0-830A-41AB-8FD9-88E449BC6E97}" destId="{98129591-684E-4F06-972B-0268B2481760}" srcOrd="0" destOrd="0" presId="urn:microsoft.com/office/officeart/2005/8/layout/orgChart1"/>
    <dgm:cxn modelId="{0EED5E8F-B2BA-4177-A728-F1E6CCFE8E26}" type="presParOf" srcId="{628B76B0-830A-41AB-8FD9-88E449BC6E97}" destId="{FB9689A2-B5C6-429D-9CCF-6F8F3AC4AC30}" srcOrd="1" destOrd="0" presId="urn:microsoft.com/office/officeart/2005/8/layout/orgChart1"/>
    <dgm:cxn modelId="{3CC116B0-2C3C-4318-B1E3-73F7E60FDC59}" type="presParOf" srcId="{DDAFB99E-421F-48A3-A782-4E220027A9EE}" destId="{A369646B-2A10-4651-AC50-B45FC072FD3E}" srcOrd="1" destOrd="0" presId="urn:microsoft.com/office/officeart/2005/8/layout/orgChart1"/>
    <dgm:cxn modelId="{6C8D272C-F9E7-44A9-9FF0-5F5321E19DC1}" type="presParOf" srcId="{A369646B-2A10-4651-AC50-B45FC072FD3E}" destId="{0E257980-02B6-4361-B74A-5838990A8D3C}" srcOrd="0" destOrd="0" presId="urn:microsoft.com/office/officeart/2005/8/layout/orgChart1"/>
    <dgm:cxn modelId="{8D816F9D-D37C-4771-8C80-83EF8CB6AC8F}" type="presParOf" srcId="{A369646B-2A10-4651-AC50-B45FC072FD3E}" destId="{035C5967-CD0E-4B67-9159-018A92515425}" srcOrd="1" destOrd="0" presId="urn:microsoft.com/office/officeart/2005/8/layout/orgChart1"/>
    <dgm:cxn modelId="{FA61DFAA-F898-4508-9601-41774FE036E2}" type="presParOf" srcId="{035C5967-CD0E-4B67-9159-018A92515425}" destId="{8F272366-6856-4508-AF25-F8D9D1F83D54}" srcOrd="0" destOrd="0" presId="urn:microsoft.com/office/officeart/2005/8/layout/orgChart1"/>
    <dgm:cxn modelId="{4848BE90-2755-4CCC-9421-37D0C34A1F18}" type="presParOf" srcId="{8F272366-6856-4508-AF25-F8D9D1F83D54}" destId="{FEBAA958-5858-424D-9536-FCEC43B3C775}" srcOrd="0" destOrd="0" presId="urn:microsoft.com/office/officeart/2005/8/layout/orgChart1"/>
    <dgm:cxn modelId="{6163AF18-8375-479E-9901-544B91DDCDEB}" type="presParOf" srcId="{8F272366-6856-4508-AF25-F8D9D1F83D54}" destId="{362E2222-72E8-40B7-A4BF-DD665A061F10}" srcOrd="1" destOrd="0" presId="urn:microsoft.com/office/officeart/2005/8/layout/orgChart1"/>
    <dgm:cxn modelId="{0B4A483C-5936-4A16-9BFA-31D35E210223}" type="presParOf" srcId="{035C5967-CD0E-4B67-9159-018A92515425}" destId="{481EEBE2-D899-4849-A26D-A947BE35C637}" srcOrd="1" destOrd="0" presId="urn:microsoft.com/office/officeart/2005/8/layout/orgChart1"/>
    <dgm:cxn modelId="{DF0B74A8-B60E-4ECF-AC1C-AEB524F8F949}" type="presParOf" srcId="{035C5967-CD0E-4B67-9159-018A92515425}" destId="{89D653AB-8F1C-4C4C-ADBF-5C29A75752EC}" srcOrd="2" destOrd="0" presId="urn:microsoft.com/office/officeart/2005/8/layout/orgChart1"/>
    <dgm:cxn modelId="{F2F49E44-D7CB-497F-B950-BF931EAB4EB7}" type="presParOf" srcId="{DDAFB99E-421F-48A3-A782-4E220027A9EE}" destId="{53256824-C0DB-4B86-A60B-F1724650A04E}" srcOrd="2" destOrd="0" presId="urn:microsoft.com/office/officeart/2005/8/layout/orgChart1"/>
    <dgm:cxn modelId="{9BC770C7-9D5E-4B46-884E-F61C1B13C93A}" type="presParOf" srcId="{3855EC8A-2C10-4B6A-B9C3-D60FFDB436FC}" destId="{08BEF0E3-71C0-4488-AC86-29EBB6C1341C}" srcOrd="2" destOrd="0" presId="urn:microsoft.com/office/officeart/2005/8/layout/orgChart1"/>
    <dgm:cxn modelId="{6B5B928E-BB23-4E4D-B385-140CF96645D2}" type="presParOf" srcId="{0A8597EB-824C-46C8-967F-74103387BF0E}" destId="{2BC5C898-F777-4B41-A338-59154431DF04}" srcOrd="4" destOrd="0" presId="urn:microsoft.com/office/officeart/2005/8/layout/orgChart1"/>
    <dgm:cxn modelId="{3C3B4ACD-43B4-4602-88D5-4AFC3999B6F9}" type="presParOf" srcId="{0A8597EB-824C-46C8-967F-74103387BF0E}" destId="{6E8A7916-7B7D-4E4F-9503-5E7CE96B3B60}" srcOrd="5" destOrd="0" presId="urn:microsoft.com/office/officeart/2005/8/layout/orgChart1"/>
    <dgm:cxn modelId="{78502F6A-C707-4B6E-BEA8-902B6164B758}" type="presParOf" srcId="{6E8A7916-7B7D-4E4F-9503-5E7CE96B3B60}" destId="{39E14E1E-9740-4776-B20E-C34E462833D2}" srcOrd="0" destOrd="0" presId="urn:microsoft.com/office/officeart/2005/8/layout/orgChart1"/>
    <dgm:cxn modelId="{6F1D8AC0-294A-4809-9B05-01FC43536341}" type="presParOf" srcId="{39E14E1E-9740-4776-B20E-C34E462833D2}" destId="{CB477CD0-5C61-46F9-B6CF-3CF0273781E8}" srcOrd="0" destOrd="0" presId="urn:microsoft.com/office/officeart/2005/8/layout/orgChart1"/>
    <dgm:cxn modelId="{567D8E32-8B8E-43DC-9604-A69314851353}" type="presParOf" srcId="{39E14E1E-9740-4776-B20E-C34E462833D2}" destId="{B9198B1C-A637-40B7-A436-8960D577C058}" srcOrd="1" destOrd="0" presId="urn:microsoft.com/office/officeart/2005/8/layout/orgChart1"/>
    <dgm:cxn modelId="{738E740A-CCD8-437F-9D1F-23562FC96EDE}" type="presParOf" srcId="{6E8A7916-7B7D-4E4F-9503-5E7CE96B3B60}" destId="{9A07BC79-FD5D-4294-81A1-DF4097964055}" srcOrd="1" destOrd="0" presId="urn:microsoft.com/office/officeart/2005/8/layout/orgChart1"/>
    <dgm:cxn modelId="{8D5597BA-7983-470E-9009-C1E0D55FDD1D}" type="presParOf" srcId="{9A07BC79-FD5D-4294-81A1-DF4097964055}" destId="{C227579D-102D-4C2B-9C8A-A803E3C08EDB}" srcOrd="0" destOrd="0" presId="urn:microsoft.com/office/officeart/2005/8/layout/orgChart1"/>
    <dgm:cxn modelId="{C4F8263F-1541-4B40-815A-774388274F2B}" type="presParOf" srcId="{9A07BC79-FD5D-4294-81A1-DF4097964055}" destId="{5BE73FD4-DC6B-4F12-B9B8-FA928BD85C41}" srcOrd="1" destOrd="0" presId="urn:microsoft.com/office/officeart/2005/8/layout/orgChart1"/>
    <dgm:cxn modelId="{E938D68D-9285-427E-8B5F-9BBCB918A225}" type="presParOf" srcId="{5BE73FD4-DC6B-4F12-B9B8-FA928BD85C41}" destId="{9A4C0245-8A97-4549-B806-5D226459A73F}" srcOrd="0" destOrd="0" presId="urn:microsoft.com/office/officeart/2005/8/layout/orgChart1"/>
    <dgm:cxn modelId="{751DA5FF-CBA1-44D0-BB50-7E8985680C6F}" type="presParOf" srcId="{9A4C0245-8A97-4549-B806-5D226459A73F}" destId="{97128A6A-D8E1-4CC7-9E44-B92D89EE1CFF}" srcOrd="0" destOrd="0" presId="urn:microsoft.com/office/officeart/2005/8/layout/orgChart1"/>
    <dgm:cxn modelId="{85BB3677-2024-4370-AF05-3A6700119725}" type="presParOf" srcId="{9A4C0245-8A97-4549-B806-5D226459A73F}" destId="{359347DA-36FD-490E-8391-9E11BAEB1E78}" srcOrd="1" destOrd="0" presId="urn:microsoft.com/office/officeart/2005/8/layout/orgChart1"/>
    <dgm:cxn modelId="{3813799B-6CCC-429F-8AEA-06E780D123AF}" type="presParOf" srcId="{5BE73FD4-DC6B-4F12-B9B8-FA928BD85C41}" destId="{7CC33E54-1466-4456-B2D1-6D3C8B2D1C49}" srcOrd="1" destOrd="0" presId="urn:microsoft.com/office/officeart/2005/8/layout/orgChart1"/>
    <dgm:cxn modelId="{8FC28703-7A4D-48F0-9826-B072EFBC96A8}" type="presParOf" srcId="{5BE73FD4-DC6B-4F12-B9B8-FA928BD85C41}" destId="{786BE8E9-39E5-43A0-979A-E425240941B3}" srcOrd="2" destOrd="0" presId="urn:microsoft.com/office/officeart/2005/8/layout/orgChart1"/>
    <dgm:cxn modelId="{84D9603C-AFBF-4104-BE34-18D474C973A9}" type="presParOf" srcId="{6E8A7916-7B7D-4E4F-9503-5E7CE96B3B60}" destId="{5F3260FB-8F3C-4788-9F6A-6830BADF320E}" srcOrd="2" destOrd="0" presId="urn:microsoft.com/office/officeart/2005/8/layout/orgChart1"/>
    <dgm:cxn modelId="{76E3D0F5-BF38-46CB-BB1E-5221A3353088}" type="presParOf" srcId="{F2BD3572-9BB2-46BA-B7B3-275FC048F495}" destId="{477BA87C-2116-45FB-A25F-750600F0935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E6D0F6-D91F-4147-B6E3-62EDECF68620}" type="doc">
      <dgm:prSet loTypeId="urn:microsoft.com/office/officeart/2005/8/layout/orgChart1" loCatId="hierarchy" qsTypeId="urn:microsoft.com/office/officeart/2005/8/quickstyle/simple1" qsCatId="simple" csTypeId="urn:microsoft.com/office/officeart/2005/8/colors/accent1_2" csCatId="accent1"/>
      <dgm:spPr/>
    </dgm:pt>
    <dgm:pt modelId="{C5DB2859-45D0-4D6B-B665-DB7BE43BD295}">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tx1"/>
              </a:solidFill>
              <a:effectLst>
                <a:outerShdw blurRad="38100" dist="38100" dir="2700000" algn="tl">
                  <a:srgbClr val="000000"/>
                </a:outerShdw>
              </a:effectLst>
              <a:latin typeface="幼圆" panose="02010509060101010101" pitchFamily="49" charset="-122"/>
              <a:ea typeface="幼圆" panose="02010509060101010101" pitchFamily="49" charset="-122"/>
            </a:rPr>
            <a:t>待估参数</a:t>
          </a:r>
        </a:p>
      </dgm:t>
    </dgm:pt>
    <dgm:pt modelId="{1FFBAD7A-CBFC-46BD-846D-7DBA007A4BA4}" type="parTrans" cxnId="{107C1CDD-19DA-4830-A1B1-24A2759F7E55}">
      <dgm:prSet/>
      <dgm:spPr/>
      <dgm:t>
        <a:bodyPr/>
        <a:lstStyle/>
        <a:p>
          <a:endParaRPr lang="zh-CN" altLang="en-US"/>
        </a:p>
      </dgm:t>
    </dgm:pt>
    <dgm:pt modelId="{DA5325A6-6DD8-423D-8EF8-EF5E6C8A4C3F}" type="sibTrans" cxnId="{107C1CDD-19DA-4830-A1B1-24A2759F7E55}">
      <dgm:prSet/>
      <dgm:spPr/>
      <dgm:t>
        <a:bodyPr/>
        <a:lstStyle/>
        <a:p>
          <a:endParaRPr lang="zh-CN" altLang="en-US"/>
        </a:p>
      </dgm:t>
    </dgm:pt>
    <dgm:pt modelId="{AFD1749A-CCDC-4A2C-8766-830FE9A65715}">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均值差</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0FFE01BF-0639-4156-AB13-5B29E9C22F3D}" type="parTrans" cxnId="{6A5123D2-89F3-46AB-9E6F-B6C47122367E}">
      <dgm:prSet/>
      <dgm:spPr/>
      <dgm:t>
        <a:bodyPr/>
        <a:lstStyle/>
        <a:p>
          <a:endParaRPr lang="zh-CN" altLang="en-US"/>
        </a:p>
      </dgm:t>
    </dgm:pt>
    <dgm:pt modelId="{B262B137-0218-410F-8B41-415DEB36598B}" type="sibTrans" cxnId="{6A5123D2-89F3-46AB-9E6F-B6C47122367E}">
      <dgm:prSet/>
      <dgm:spPr/>
      <dgm:t>
        <a:bodyPr/>
        <a:lstStyle/>
        <a:p>
          <a:endParaRPr lang="zh-CN" altLang="en-US"/>
        </a:p>
      </dgm:t>
    </dgm:pt>
    <dgm:pt modelId="{86574F08-1840-4920-87D7-A7E7F49815E5}">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独立大样本</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1B7C4474-70AC-41E9-9DDB-E210C2D501D1}" type="parTrans" cxnId="{BC687A7E-E4A7-4236-8B02-55BF633E1F56}">
      <dgm:prSet/>
      <dgm:spPr/>
      <dgm:t>
        <a:bodyPr/>
        <a:lstStyle/>
        <a:p>
          <a:endParaRPr lang="zh-CN" altLang="en-US"/>
        </a:p>
      </dgm:t>
    </dgm:pt>
    <dgm:pt modelId="{C5D282D8-6EB4-4537-81FB-9FA8E54C0F3F}" type="sibTrans" cxnId="{BC687A7E-E4A7-4236-8B02-55BF633E1F56}">
      <dgm:prSet/>
      <dgm:spPr/>
      <dgm:t>
        <a:bodyPr/>
        <a:lstStyle/>
        <a:p>
          <a:endParaRPr lang="zh-CN" altLang="en-US"/>
        </a:p>
      </dgm:t>
    </dgm:pt>
    <dgm:pt modelId="{672DBE73-684E-4683-BD94-60594A00814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已</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9403F5C4-EB84-42E6-B5CC-B32F2FB6FCD3}" type="parTrans" cxnId="{0BFC5898-6146-479C-833B-4FA980EB4F48}">
      <dgm:prSet/>
      <dgm:spPr/>
      <dgm:t>
        <a:bodyPr/>
        <a:lstStyle/>
        <a:p>
          <a:endParaRPr lang="zh-CN" altLang="en-US"/>
        </a:p>
      </dgm:t>
    </dgm:pt>
    <dgm:pt modelId="{6CBDEB49-F2EF-4D13-BCCE-C7420847E682}" type="sibTrans" cxnId="{0BFC5898-6146-479C-833B-4FA980EB4F48}">
      <dgm:prSet/>
      <dgm:spPr/>
      <dgm:t>
        <a:bodyPr/>
        <a:lstStyle/>
        <a:p>
          <a:endParaRPr lang="zh-CN" altLang="en-US"/>
        </a:p>
      </dgm:t>
    </dgm:pt>
    <dgm:pt modelId="{9DE1B389-10EE-493C-8A4D-144FF8029A5B}">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AD7A8CA2-8BE9-4431-86CB-D177F78A85C0}" type="parTrans" cxnId="{81FC3935-4149-4AFA-91DA-19383CE694B5}">
      <dgm:prSet/>
      <dgm:spPr/>
      <dgm:t>
        <a:bodyPr/>
        <a:lstStyle/>
        <a:p>
          <a:endParaRPr lang="zh-CN" altLang="en-US"/>
        </a:p>
      </dgm:t>
    </dgm:pt>
    <dgm:pt modelId="{E7DF9806-97DD-458B-87E9-A6152BDD2F3A}" type="sibTrans" cxnId="{81FC3935-4149-4AFA-91DA-19383CE694B5}">
      <dgm:prSet/>
      <dgm:spPr/>
      <dgm:t>
        <a:bodyPr/>
        <a:lstStyle/>
        <a:p>
          <a:endParaRPr lang="zh-CN" altLang="en-US"/>
        </a:p>
      </dgm:t>
    </dgm:pt>
    <dgm:pt modelId="{43DF4101-AFBA-4924-8923-0ADE1DA65A66}">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未</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45B932F6-AC87-43E2-9F00-5CF2A2D31CC3}" type="parTrans" cxnId="{3D2759B0-6F0D-4399-97E9-F658E49ABBF4}">
      <dgm:prSet/>
      <dgm:spPr/>
      <dgm:t>
        <a:bodyPr/>
        <a:lstStyle/>
        <a:p>
          <a:endParaRPr lang="zh-CN" altLang="en-US"/>
        </a:p>
      </dgm:t>
    </dgm:pt>
    <dgm:pt modelId="{BB5564AE-79BE-45DD-A494-59BD33298679}" type="sibTrans" cxnId="{3D2759B0-6F0D-4399-97E9-F658E49ABBF4}">
      <dgm:prSet/>
      <dgm:spPr/>
      <dgm:t>
        <a:bodyPr/>
        <a:lstStyle/>
        <a:p>
          <a:endParaRPr lang="zh-CN" altLang="en-US"/>
        </a:p>
      </dgm:t>
    </dgm:pt>
    <dgm:pt modelId="{37AB7877-98BE-4CF4-A0DC-C00097759B53}">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3BCEEF09-1B41-4403-B097-9C0B95693FB3}" type="parTrans" cxnId="{6F073C09-787A-490D-8E19-1CC4263EB9ED}">
      <dgm:prSet/>
      <dgm:spPr/>
      <dgm:t>
        <a:bodyPr/>
        <a:lstStyle/>
        <a:p>
          <a:endParaRPr lang="zh-CN" altLang="en-US"/>
        </a:p>
      </dgm:t>
    </dgm:pt>
    <dgm:pt modelId="{42890533-2AAF-4047-A54E-6D179A790526}" type="sibTrans" cxnId="{6F073C09-787A-490D-8E19-1CC4263EB9ED}">
      <dgm:prSet/>
      <dgm:spPr/>
      <dgm:t>
        <a:bodyPr/>
        <a:lstStyle/>
        <a:p>
          <a:endParaRPr lang="zh-CN" altLang="en-US"/>
        </a:p>
      </dgm:t>
    </dgm:pt>
    <dgm:pt modelId="{FEA4CDF5-5B84-44AE-9ADA-B03AC3BC18D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独立小样本</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DF596911-2DDA-407A-97A5-9708F1F75240}" type="parTrans" cxnId="{5EAC3E5F-C50F-410A-B562-ADD46C952A8B}">
      <dgm:prSet/>
      <dgm:spPr/>
      <dgm:t>
        <a:bodyPr/>
        <a:lstStyle/>
        <a:p>
          <a:endParaRPr lang="zh-CN" altLang="en-US"/>
        </a:p>
      </dgm:t>
    </dgm:pt>
    <dgm:pt modelId="{D187B7B1-6A5E-4540-B971-CE76926DE098}" type="sibTrans" cxnId="{5EAC3E5F-C50F-410A-B562-ADD46C952A8B}">
      <dgm:prSet/>
      <dgm:spPr/>
      <dgm:t>
        <a:bodyPr/>
        <a:lstStyle/>
        <a:p>
          <a:endParaRPr lang="zh-CN" altLang="en-US"/>
        </a:p>
      </dgm:t>
    </dgm:pt>
    <dgm:pt modelId="{4A03F279-7261-4F2E-9605-79C11653C668}" type="asst">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正态总体</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EEC536B8-D87A-41F6-BCC9-FBFE75366E54}" type="parTrans" cxnId="{3BD05EFE-5B1E-4E3B-AC0B-0266AB68A8DE}">
      <dgm:prSet/>
      <dgm:spPr/>
      <dgm:t>
        <a:bodyPr/>
        <a:lstStyle/>
        <a:p>
          <a:endParaRPr lang="zh-CN" altLang="en-US"/>
        </a:p>
      </dgm:t>
    </dgm:pt>
    <dgm:pt modelId="{C2E26678-7819-4E9F-A7E5-205521B7B9C4}" type="sibTrans" cxnId="{3BD05EFE-5B1E-4E3B-AC0B-0266AB68A8DE}">
      <dgm:prSet/>
      <dgm:spPr/>
      <dgm:t>
        <a:bodyPr/>
        <a:lstStyle/>
        <a:p>
          <a:endParaRPr lang="zh-CN" altLang="en-US"/>
        </a:p>
      </dgm:t>
    </dgm:pt>
    <dgm:pt modelId="{B7FDC873-7697-46BF-AB6B-6312D4F3D1B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已知</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6AD5EDA1-F826-4ABC-8B5D-1FBCCCF04AE4}" type="parTrans" cxnId="{491D002C-BD7D-47E9-B308-09E8E4CCD190}">
      <dgm:prSet/>
      <dgm:spPr/>
      <dgm:t>
        <a:bodyPr/>
        <a:lstStyle/>
        <a:p>
          <a:endParaRPr lang="zh-CN" altLang="en-US"/>
        </a:p>
      </dgm:t>
    </dgm:pt>
    <dgm:pt modelId="{31AFE076-6BA9-440D-8F7A-6F8CB33789BA}" type="sibTrans" cxnId="{491D002C-BD7D-47E9-B308-09E8E4CCD190}">
      <dgm:prSet/>
      <dgm:spPr/>
      <dgm:t>
        <a:bodyPr/>
        <a:lstStyle/>
        <a:p>
          <a:endParaRPr lang="zh-CN" altLang="en-US"/>
        </a:p>
      </dgm:t>
    </dgm:pt>
    <dgm:pt modelId="{26CA51B5-2FC8-4B93-BE0A-58CD49D71801}">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0860C4F9-B17C-41C6-A698-FD3A30872318}" type="parTrans" cxnId="{2B83243C-251C-42F2-B015-B69EC00C9173}">
      <dgm:prSet/>
      <dgm:spPr/>
      <dgm:t>
        <a:bodyPr/>
        <a:lstStyle/>
        <a:p>
          <a:endParaRPr lang="zh-CN" altLang="en-US"/>
        </a:p>
      </dgm:t>
    </dgm:pt>
    <dgm:pt modelId="{ABBB7064-B9A5-4892-B368-545DD8BA30BF}" type="sibTrans" cxnId="{2B83243C-251C-42F2-B015-B69EC00C9173}">
      <dgm:prSet/>
      <dgm:spPr/>
      <dgm:t>
        <a:bodyPr/>
        <a:lstStyle/>
        <a:p>
          <a:endParaRPr lang="zh-CN" altLang="en-US"/>
        </a:p>
      </dgm:t>
    </dgm:pt>
    <dgm:pt modelId="{9F2A794F-3233-4238-A7A1-8FAF7F3890B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未知</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8348B173-BACA-4CE1-B0D0-B9FF1FB297A6}" type="parTrans" cxnId="{36E7DE82-DABA-48C2-9D95-A3AE32CD3A63}">
      <dgm:prSet/>
      <dgm:spPr/>
      <dgm:t>
        <a:bodyPr/>
        <a:lstStyle/>
        <a:p>
          <a:endParaRPr lang="zh-CN" altLang="en-US"/>
        </a:p>
      </dgm:t>
    </dgm:pt>
    <dgm:pt modelId="{F9C5F894-A8E5-4A44-94D8-C32F6854DA05}" type="sibTrans" cxnId="{36E7DE82-DABA-48C2-9D95-A3AE32CD3A63}">
      <dgm:prSet/>
      <dgm:spPr/>
      <dgm:t>
        <a:bodyPr/>
        <a:lstStyle/>
        <a:p>
          <a:endParaRPr lang="zh-CN" altLang="en-US"/>
        </a:p>
      </dgm:t>
    </dgm:pt>
    <dgm:pt modelId="{AB826D3C-D8FC-4ED6-BF0F-FC8B7DBB8F3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a:t>
          </a: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endParaRPr kumimoji="1" lang="en-US" altLang="zh-CN"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0C119058-D058-4BF0-A59F-EF633F6477C7}" type="parTrans" cxnId="{FC3574E2-1BB2-4B77-B50F-2EE7F9579D14}">
      <dgm:prSet/>
      <dgm:spPr/>
      <dgm:t>
        <a:bodyPr/>
        <a:lstStyle/>
        <a:p>
          <a:endParaRPr lang="zh-CN" altLang="en-US"/>
        </a:p>
      </dgm:t>
    </dgm:pt>
    <dgm:pt modelId="{C5476357-BB74-45AD-94BB-210BB6B28E02}" type="sibTrans" cxnId="{FC3574E2-1BB2-4B77-B50F-2EE7F9579D14}">
      <dgm:prSet/>
      <dgm:spPr/>
      <dgm:t>
        <a:bodyPr/>
        <a:lstStyle/>
        <a:p>
          <a:endParaRPr lang="zh-CN" altLang="en-US"/>
        </a:p>
      </dgm:t>
    </dgm:pt>
    <dgm:pt modelId="{CA3E88A4-E976-4250-A9B0-99160CA0939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t</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4DDB38F6-264F-4E07-AD2B-8936E741B3B4}" type="parTrans" cxnId="{C78C5CB9-6ED4-439F-B12B-196B5E5AE70D}">
      <dgm:prSet/>
      <dgm:spPr/>
      <dgm:t>
        <a:bodyPr/>
        <a:lstStyle/>
        <a:p>
          <a:endParaRPr lang="zh-CN" altLang="en-US"/>
        </a:p>
      </dgm:t>
    </dgm:pt>
    <dgm:pt modelId="{4E33FDFF-6BD9-4223-BDF5-801537798566}" type="sibTrans" cxnId="{C78C5CB9-6ED4-439F-B12B-196B5E5AE70D}">
      <dgm:prSet/>
      <dgm:spPr/>
      <dgm:t>
        <a:bodyPr/>
        <a:lstStyle/>
        <a:p>
          <a:endParaRPr lang="zh-CN" altLang="en-US"/>
        </a:p>
      </dgm:t>
    </dgm:pt>
    <dgm:pt modelId="{10DBB91E-627B-44B9-93B5-7D2EBEF1EAB0}">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a:t>
          </a: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b="0" i="0" u="none" strike="noStrike"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b="0" i="0" u="none" strike="noStrike" cap="none" normalizeH="0" baseline="30000">
              <a:ln>
                <a:noFill/>
              </a:ln>
              <a:solidFill>
                <a:schemeClr val="bg2"/>
              </a:solidFill>
              <a:effectLst/>
              <a:latin typeface="幼圆" panose="02010509060101010101" pitchFamily="49" charset="-122"/>
              <a:ea typeface="幼圆" panose="02010509060101010101" pitchFamily="49" charset="-122"/>
            </a:rPr>
            <a:t>2</a:t>
          </a:r>
          <a:endParaRPr kumimoji="1" lang="en-US" altLang="zh-CN"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07C6043F-FCCF-49C8-BC45-C93644C3F33C}" type="parTrans" cxnId="{51C23F30-4DE2-4390-9F57-2E8A1BB49CDE}">
      <dgm:prSet/>
      <dgm:spPr/>
      <dgm:t>
        <a:bodyPr/>
        <a:lstStyle/>
        <a:p>
          <a:endParaRPr lang="zh-CN" altLang="en-US"/>
        </a:p>
      </dgm:t>
    </dgm:pt>
    <dgm:pt modelId="{7CAACCE4-0C9A-430D-9E8B-9450DA070D2B}" type="sibTrans" cxnId="{51C23F30-4DE2-4390-9F57-2E8A1BB49CDE}">
      <dgm:prSet/>
      <dgm:spPr/>
      <dgm:t>
        <a:bodyPr/>
        <a:lstStyle/>
        <a:p>
          <a:endParaRPr lang="zh-CN" altLang="en-US"/>
        </a:p>
      </dgm:t>
    </dgm:pt>
    <dgm:pt modelId="{971FC867-A968-44A9-BADB-CAC384B67650}">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t</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175F8A64-4E96-4B86-9D20-0ECEC6C2357D}" type="parTrans" cxnId="{66E6A275-349A-40DA-9C3D-01C53E6E223F}">
      <dgm:prSet/>
      <dgm:spPr/>
      <dgm:t>
        <a:bodyPr/>
        <a:lstStyle/>
        <a:p>
          <a:endParaRPr lang="zh-CN" altLang="en-US"/>
        </a:p>
      </dgm:t>
    </dgm:pt>
    <dgm:pt modelId="{7D5296FE-674D-43CF-A345-C08CDE82EC3B}" type="sibTrans" cxnId="{66E6A275-349A-40DA-9C3D-01C53E6E223F}">
      <dgm:prSet/>
      <dgm:spPr/>
      <dgm:t>
        <a:bodyPr/>
        <a:lstStyle/>
        <a:p>
          <a:endParaRPr lang="zh-CN" altLang="en-US"/>
        </a:p>
      </dgm:t>
    </dgm:pt>
    <dgm:pt modelId="{DBFF2B24-CEC0-49DB-A2E8-60FD6C0F4160}">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匹配样本</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F4386FB3-0C29-4FB7-A6B2-75FF60B9D786}" type="parTrans" cxnId="{DB63028F-28F6-4AB2-BD4F-B977A054B6A5}">
      <dgm:prSet/>
      <dgm:spPr/>
      <dgm:t>
        <a:bodyPr/>
        <a:lstStyle/>
        <a:p>
          <a:endParaRPr lang="zh-CN" altLang="en-US"/>
        </a:p>
      </dgm:t>
    </dgm:pt>
    <dgm:pt modelId="{BEAB6C7A-2C3E-42B0-B23C-9E731DFBF5BB}" type="sibTrans" cxnId="{DB63028F-28F6-4AB2-BD4F-B977A054B6A5}">
      <dgm:prSet/>
      <dgm:spPr/>
      <dgm:t>
        <a:bodyPr/>
        <a:lstStyle/>
        <a:p>
          <a:endParaRPr lang="zh-CN" altLang="en-US"/>
        </a:p>
      </dgm:t>
    </dgm:pt>
    <dgm:pt modelId="{C1B994B0-FEC9-4C2A-AF09-9175A8AA81EF}">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Arial" panose="020B0604020202020204" pitchFamily="34" charset="0"/>
              <a:ea typeface="宋体" panose="02010600030101010101" pitchFamily="2" charset="-122"/>
            </a:rPr>
            <a:t>t</a:t>
          </a:r>
          <a:r>
            <a:rPr kumimoji="1" lang="zh-CN" altLang="en-US" b="0" i="0" u="none" strike="noStrike" cap="none" normalizeH="0" baseline="0">
              <a:ln>
                <a:noFill/>
              </a:ln>
              <a:solidFill>
                <a:schemeClr val="bg2"/>
              </a:solidFill>
              <a:effectLst/>
              <a:latin typeface="Arial" panose="020B0604020202020204" pitchFamily="34" charset="0"/>
              <a:ea typeface="宋体" panose="02010600030101010101" pitchFamily="2" charset="-122"/>
            </a:rPr>
            <a:t>分布</a:t>
          </a:r>
        </a:p>
      </dgm:t>
    </dgm:pt>
    <dgm:pt modelId="{C17F3C01-735E-4638-9809-64E0BE3CF428}" type="parTrans" cxnId="{E0169C97-B04C-45D5-9F7D-08C0EF62F2A6}">
      <dgm:prSet/>
      <dgm:spPr/>
      <dgm:t>
        <a:bodyPr/>
        <a:lstStyle/>
        <a:p>
          <a:endParaRPr lang="zh-CN" altLang="en-US"/>
        </a:p>
      </dgm:t>
    </dgm:pt>
    <dgm:pt modelId="{A792882D-9454-4EEC-91CC-050D5F742A0E}" type="sibTrans" cxnId="{E0169C97-B04C-45D5-9F7D-08C0EF62F2A6}">
      <dgm:prSet/>
      <dgm:spPr/>
      <dgm:t>
        <a:bodyPr/>
        <a:lstStyle/>
        <a:p>
          <a:endParaRPr lang="zh-CN" altLang="en-US"/>
        </a:p>
      </dgm:t>
    </dgm:pt>
    <dgm:pt modelId="{717EA1EE-14D0-4C40-AF77-7A8C993DD23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比例差</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1F5AC94E-C1EA-4FEC-A47D-FD452118E150}" type="parTrans" cxnId="{41ED978D-4B7C-4A82-983B-F43706116F72}">
      <dgm:prSet/>
      <dgm:spPr/>
      <dgm:t>
        <a:bodyPr/>
        <a:lstStyle/>
        <a:p>
          <a:endParaRPr lang="zh-CN" altLang="en-US"/>
        </a:p>
      </dgm:t>
    </dgm:pt>
    <dgm:pt modelId="{DE297840-04D1-4D9E-9F2E-5AB8698186AF}" type="sibTrans" cxnId="{41ED978D-4B7C-4A82-983B-F43706116F72}">
      <dgm:prSet/>
      <dgm:spPr/>
      <dgm:t>
        <a:bodyPr/>
        <a:lstStyle/>
        <a:p>
          <a:endParaRPr lang="zh-CN" altLang="en-US"/>
        </a:p>
      </dgm:t>
    </dgm:pt>
    <dgm:pt modelId="{BF3E6CB9-6946-46B2-A8D3-1B839AAD48DE}">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独立大样本</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F1BD1533-D801-4D41-841A-DA30B1E5A45D}" type="parTrans" cxnId="{8675A865-1FA4-4EA4-905C-FFB40254648A}">
      <dgm:prSet/>
      <dgm:spPr/>
      <dgm:t>
        <a:bodyPr/>
        <a:lstStyle/>
        <a:p>
          <a:endParaRPr lang="zh-CN" altLang="en-US"/>
        </a:p>
      </dgm:t>
    </dgm:pt>
    <dgm:pt modelId="{19852691-0F22-43ED-9207-D52C74FBD26E}" type="sibTrans" cxnId="{8675A865-1FA4-4EA4-905C-FFB40254648A}">
      <dgm:prSet/>
      <dgm:spPr/>
      <dgm:t>
        <a:bodyPr/>
        <a:lstStyle/>
        <a:p>
          <a:endParaRPr lang="zh-CN" altLang="en-US"/>
        </a:p>
      </dgm:t>
    </dgm:pt>
    <dgm:pt modelId="{9BDA14AC-6C8C-48A9-8E5E-40BE71E774A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AE8C6C35-BF34-44EC-A9CF-22C5B3009E60}" type="parTrans" cxnId="{C305C4A6-BCAA-4805-9480-B6EDFCC0003F}">
      <dgm:prSet/>
      <dgm:spPr/>
      <dgm:t>
        <a:bodyPr/>
        <a:lstStyle/>
        <a:p>
          <a:endParaRPr lang="zh-CN" altLang="en-US"/>
        </a:p>
      </dgm:t>
    </dgm:pt>
    <dgm:pt modelId="{5B55B102-B14F-46CF-AFF9-24979A7E06AF}" type="sibTrans" cxnId="{C305C4A6-BCAA-4805-9480-B6EDFCC0003F}">
      <dgm:prSet/>
      <dgm:spPr/>
      <dgm:t>
        <a:bodyPr/>
        <a:lstStyle/>
        <a:p>
          <a:endParaRPr lang="zh-CN" altLang="en-US"/>
        </a:p>
      </dgm:t>
    </dgm:pt>
    <dgm:pt modelId="{41312D36-E51A-4F72-A9BD-2F2981D5F127}">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方差比</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635E881B-8817-4637-B57A-F5F83EFA1688}" type="parTrans" cxnId="{2FAD4680-3686-4759-906A-3A660BC1A6C3}">
      <dgm:prSet/>
      <dgm:spPr/>
      <dgm:t>
        <a:bodyPr/>
        <a:lstStyle/>
        <a:p>
          <a:endParaRPr lang="zh-CN" altLang="en-US"/>
        </a:p>
      </dgm:t>
    </dgm:pt>
    <dgm:pt modelId="{B0844DC8-7DC2-4B6B-A385-D149441C3EDF}" type="sibTrans" cxnId="{2FAD4680-3686-4759-906A-3A660BC1A6C3}">
      <dgm:prSet/>
      <dgm:spPr/>
      <dgm:t>
        <a:bodyPr/>
        <a:lstStyle/>
        <a:p>
          <a:endParaRPr lang="zh-CN" altLang="en-US"/>
        </a:p>
      </dgm:t>
    </dgm:pt>
    <dgm:pt modelId="{D8B33D91-6517-44E1-8727-6002F04208F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0" i="0" u="none" strike="noStrike" cap="none" normalizeH="0" baseline="0">
              <a:ln>
                <a:noFill/>
              </a:ln>
              <a:solidFill>
                <a:schemeClr val="bg2"/>
              </a:solidFill>
              <a:effectLst/>
              <a:latin typeface="幼圆" panose="02010509060101010101" pitchFamily="49" charset="-122"/>
              <a:ea typeface="幼圆" panose="02010509060101010101" pitchFamily="49" charset="-122"/>
            </a:rPr>
            <a:t>F</a:t>
          </a:r>
          <a:r>
            <a:rPr kumimoji="1" lang="zh-CN" altLang="en-US" b="0" i="0" u="none" strike="noStrike"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b="0" i="0" u="none" strike="noStrike"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gm:t>
    </dgm:pt>
    <dgm:pt modelId="{AE3783DA-53C9-43BF-B6E1-FD56DFD4209B}" type="parTrans" cxnId="{FE582009-1138-45E0-86DC-A2FBF138DAB1}">
      <dgm:prSet/>
      <dgm:spPr/>
      <dgm:t>
        <a:bodyPr/>
        <a:lstStyle/>
        <a:p>
          <a:endParaRPr lang="zh-CN" altLang="en-US"/>
        </a:p>
      </dgm:t>
    </dgm:pt>
    <dgm:pt modelId="{00B3786F-7206-4E81-B1CA-CA92A4BD3F75}" type="sibTrans" cxnId="{FE582009-1138-45E0-86DC-A2FBF138DAB1}">
      <dgm:prSet/>
      <dgm:spPr/>
      <dgm:t>
        <a:bodyPr/>
        <a:lstStyle/>
        <a:p>
          <a:endParaRPr lang="zh-CN" altLang="en-US"/>
        </a:p>
      </dgm:t>
    </dgm:pt>
    <dgm:pt modelId="{FFBC097D-804E-4280-B2D4-DB22B33AD859}" type="pres">
      <dgm:prSet presAssocID="{2DE6D0F6-D91F-4147-B6E3-62EDECF68620}" presName="hierChild1" presStyleCnt="0">
        <dgm:presLayoutVars>
          <dgm:orgChart val="1"/>
          <dgm:chPref val="1"/>
          <dgm:dir/>
          <dgm:animOne val="branch"/>
          <dgm:animLvl val="lvl"/>
          <dgm:resizeHandles/>
        </dgm:presLayoutVars>
      </dgm:prSet>
      <dgm:spPr/>
    </dgm:pt>
    <dgm:pt modelId="{9BFFD6A7-8C71-4033-BB17-BEB027C2BBBE}" type="pres">
      <dgm:prSet presAssocID="{C5DB2859-45D0-4D6B-B665-DB7BE43BD295}" presName="hierRoot1" presStyleCnt="0">
        <dgm:presLayoutVars>
          <dgm:hierBranch/>
        </dgm:presLayoutVars>
      </dgm:prSet>
      <dgm:spPr/>
    </dgm:pt>
    <dgm:pt modelId="{8AE07B28-BF4B-4054-A831-546BDEB21706}" type="pres">
      <dgm:prSet presAssocID="{C5DB2859-45D0-4D6B-B665-DB7BE43BD295}" presName="rootComposite1" presStyleCnt="0"/>
      <dgm:spPr/>
    </dgm:pt>
    <dgm:pt modelId="{E58C1E31-22BB-4A90-918C-D673B18F5A63}" type="pres">
      <dgm:prSet presAssocID="{C5DB2859-45D0-4D6B-B665-DB7BE43BD295}" presName="rootText1" presStyleLbl="node0" presStyleIdx="0" presStyleCnt="1">
        <dgm:presLayoutVars>
          <dgm:chPref val="3"/>
        </dgm:presLayoutVars>
      </dgm:prSet>
      <dgm:spPr/>
    </dgm:pt>
    <dgm:pt modelId="{77F6CCD8-5A9D-4D39-B2EA-BC5FE16F7E81}" type="pres">
      <dgm:prSet presAssocID="{C5DB2859-45D0-4D6B-B665-DB7BE43BD295}" presName="rootConnector1" presStyleLbl="node1" presStyleIdx="0" presStyleCnt="0"/>
      <dgm:spPr/>
    </dgm:pt>
    <dgm:pt modelId="{F7312A8B-02AF-42F2-9291-982217D0014A}" type="pres">
      <dgm:prSet presAssocID="{C5DB2859-45D0-4D6B-B665-DB7BE43BD295}" presName="hierChild2" presStyleCnt="0"/>
      <dgm:spPr/>
    </dgm:pt>
    <dgm:pt modelId="{BD38095C-CA3A-4F84-A2ED-E78C03DF7B75}" type="pres">
      <dgm:prSet presAssocID="{0FFE01BF-0639-4156-AB13-5B29E9C22F3D}" presName="Name35" presStyleLbl="parChTrans1D2" presStyleIdx="0" presStyleCnt="3"/>
      <dgm:spPr/>
    </dgm:pt>
    <dgm:pt modelId="{645C2E2C-0C58-4C5B-9E01-6CF9D2094807}" type="pres">
      <dgm:prSet presAssocID="{AFD1749A-CCDC-4A2C-8766-830FE9A65715}" presName="hierRoot2" presStyleCnt="0">
        <dgm:presLayoutVars>
          <dgm:hierBranch/>
        </dgm:presLayoutVars>
      </dgm:prSet>
      <dgm:spPr/>
    </dgm:pt>
    <dgm:pt modelId="{C2238EEC-1947-4002-AFA2-B0F18180A786}" type="pres">
      <dgm:prSet presAssocID="{AFD1749A-CCDC-4A2C-8766-830FE9A65715}" presName="rootComposite" presStyleCnt="0"/>
      <dgm:spPr/>
    </dgm:pt>
    <dgm:pt modelId="{A6427699-EC39-422D-BC1C-4F9F08C59D3F}" type="pres">
      <dgm:prSet presAssocID="{AFD1749A-CCDC-4A2C-8766-830FE9A65715}" presName="rootText" presStyleLbl="node2" presStyleIdx="0" presStyleCnt="3">
        <dgm:presLayoutVars>
          <dgm:chPref val="3"/>
        </dgm:presLayoutVars>
      </dgm:prSet>
      <dgm:spPr/>
    </dgm:pt>
    <dgm:pt modelId="{00BCC04F-A41A-4297-BFB1-88F363FBEB09}" type="pres">
      <dgm:prSet presAssocID="{AFD1749A-CCDC-4A2C-8766-830FE9A65715}" presName="rootConnector" presStyleLbl="node2" presStyleIdx="0" presStyleCnt="3"/>
      <dgm:spPr/>
    </dgm:pt>
    <dgm:pt modelId="{B1399BB8-BDDA-4192-A664-ADF848DCB321}" type="pres">
      <dgm:prSet presAssocID="{AFD1749A-CCDC-4A2C-8766-830FE9A65715}" presName="hierChild4" presStyleCnt="0"/>
      <dgm:spPr/>
    </dgm:pt>
    <dgm:pt modelId="{7C7714CD-4782-4ACD-B264-E773CDA8BD03}" type="pres">
      <dgm:prSet presAssocID="{1B7C4474-70AC-41E9-9DDB-E210C2D501D1}" presName="Name35" presStyleLbl="parChTrans1D3" presStyleIdx="0" presStyleCnt="5"/>
      <dgm:spPr/>
    </dgm:pt>
    <dgm:pt modelId="{C53D2CFE-E03C-4529-8D49-A67804FDAC5D}" type="pres">
      <dgm:prSet presAssocID="{86574F08-1840-4920-87D7-A7E7F49815E5}" presName="hierRoot2" presStyleCnt="0">
        <dgm:presLayoutVars>
          <dgm:hierBranch val="r"/>
        </dgm:presLayoutVars>
      </dgm:prSet>
      <dgm:spPr/>
    </dgm:pt>
    <dgm:pt modelId="{A37AE3BE-5138-431E-8D25-E98EB6C04D02}" type="pres">
      <dgm:prSet presAssocID="{86574F08-1840-4920-87D7-A7E7F49815E5}" presName="rootComposite" presStyleCnt="0"/>
      <dgm:spPr/>
    </dgm:pt>
    <dgm:pt modelId="{BEF252CC-805E-418D-B66C-20632EB20E56}" type="pres">
      <dgm:prSet presAssocID="{86574F08-1840-4920-87D7-A7E7F49815E5}" presName="rootText" presStyleLbl="node3" presStyleIdx="0" presStyleCnt="5">
        <dgm:presLayoutVars>
          <dgm:chPref val="3"/>
        </dgm:presLayoutVars>
      </dgm:prSet>
      <dgm:spPr/>
    </dgm:pt>
    <dgm:pt modelId="{0AAE8A58-9DCC-494F-9894-8C18D48F13F3}" type="pres">
      <dgm:prSet presAssocID="{86574F08-1840-4920-87D7-A7E7F49815E5}" presName="rootConnector" presStyleLbl="node3" presStyleIdx="0" presStyleCnt="5"/>
      <dgm:spPr/>
    </dgm:pt>
    <dgm:pt modelId="{BBE5E51C-3D29-43AF-BA74-E7C4D84F02BB}" type="pres">
      <dgm:prSet presAssocID="{86574F08-1840-4920-87D7-A7E7F49815E5}" presName="hierChild4" presStyleCnt="0"/>
      <dgm:spPr/>
    </dgm:pt>
    <dgm:pt modelId="{80AB914F-9D37-498F-8B3E-0F5E7DC9ED6C}" type="pres">
      <dgm:prSet presAssocID="{9403F5C4-EB84-42E6-B5CC-B32F2FB6FCD3}" presName="Name50" presStyleLbl="parChTrans1D4" presStyleIdx="0" presStyleCnt="14"/>
      <dgm:spPr/>
    </dgm:pt>
    <dgm:pt modelId="{8F5E4AD7-087B-4955-835E-B2F8BBAF7DB7}" type="pres">
      <dgm:prSet presAssocID="{672DBE73-684E-4683-BD94-60594A008144}" presName="hierRoot2" presStyleCnt="0">
        <dgm:presLayoutVars>
          <dgm:hierBranch/>
        </dgm:presLayoutVars>
      </dgm:prSet>
      <dgm:spPr/>
    </dgm:pt>
    <dgm:pt modelId="{5B15217A-5BA3-45A5-964D-16C5892B8CAF}" type="pres">
      <dgm:prSet presAssocID="{672DBE73-684E-4683-BD94-60594A008144}" presName="rootComposite" presStyleCnt="0"/>
      <dgm:spPr/>
    </dgm:pt>
    <dgm:pt modelId="{7D5212FB-C568-4DF8-9DF8-EBB9B03CC2F5}" type="pres">
      <dgm:prSet presAssocID="{672DBE73-684E-4683-BD94-60594A008144}" presName="rootText" presStyleLbl="node4" presStyleIdx="0" presStyleCnt="13">
        <dgm:presLayoutVars>
          <dgm:chPref val="3"/>
        </dgm:presLayoutVars>
      </dgm:prSet>
      <dgm:spPr/>
    </dgm:pt>
    <dgm:pt modelId="{026FA68E-4B45-448E-BC4E-1CC384477102}" type="pres">
      <dgm:prSet presAssocID="{672DBE73-684E-4683-BD94-60594A008144}" presName="rootConnector" presStyleLbl="node4" presStyleIdx="0" presStyleCnt="13"/>
      <dgm:spPr/>
    </dgm:pt>
    <dgm:pt modelId="{79C03904-2D38-433B-92B4-4ACB11AE2EE3}" type="pres">
      <dgm:prSet presAssocID="{672DBE73-684E-4683-BD94-60594A008144}" presName="hierChild4" presStyleCnt="0"/>
      <dgm:spPr/>
    </dgm:pt>
    <dgm:pt modelId="{5F4D1C75-3D85-411C-8802-FA64AE5F0C2D}" type="pres">
      <dgm:prSet presAssocID="{AD7A8CA2-8BE9-4431-86CB-D177F78A85C0}" presName="Name35" presStyleLbl="parChTrans1D4" presStyleIdx="1" presStyleCnt="14"/>
      <dgm:spPr/>
    </dgm:pt>
    <dgm:pt modelId="{5CE3F8AA-24E2-45A0-BC22-E84240B55007}" type="pres">
      <dgm:prSet presAssocID="{9DE1B389-10EE-493C-8A4D-144FF8029A5B}" presName="hierRoot2" presStyleCnt="0">
        <dgm:presLayoutVars>
          <dgm:hierBranch val="r"/>
        </dgm:presLayoutVars>
      </dgm:prSet>
      <dgm:spPr/>
    </dgm:pt>
    <dgm:pt modelId="{5D226070-04FF-40F5-ABE7-4BCE558BFF94}" type="pres">
      <dgm:prSet presAssocID="{9DE1B389-10EE-493C-8A4D-144FF8029A5B}" presName="rootComposite" presStyleCnt="0"/>
      <dgm:spPr/>
    </dgm:pt>
    <dgm:pt modelId="{01450BFE-F57F-40DA-B4AA-86581D2A2013}" type="pres">
      <dgm:prSet presAssocID="{9DE1B389-10EE-493C-8A4D-144FF8029A5B}" presName="rootText" presStyleLbl="node4" presStyleIdx="1" presStyleCnt="13">
        <dgm:presLayoutVars>
          <dgm:chPref val="3"/>
        </dgm:presLayoutVars>
      </dgm:prSet>
      <dgm:spPr/>
    </dgm:pt>
    <dgm:pt modelId="{0B999B26-E3BC-4A45-8CC8-9C0FDACE0A0A}" type="pres">
      <dgm:prSet presAssocID="{9DE1B389-10EE-493C-8A4D-144FF8029A5B}" presName="rootConnector" presStyleLbl="node4" presStyleIdx="1" presStyleCnt="13"/>
      <dgm:spPr/>
    </dgm:pt>
    <dgm:pt modelId="{4AB36CF3-692B-45EE-9B6B-C80D3D2962B4}" type="pres">
      <dgm:prSet presAssocID="{9DE1B389-10EE-493C-8A4D-144FF8029A5B}" presName="hierChild4" presStyleCnt="0"/>
      <dgm:spPr/>
    </dgm:pt>
    <dgm:pt modelId="{B6557DA8-08F1-49C1-A922-CFE7EB916345}" type="pres">
      <dgm:prSet presAssocID="{9DE1B389-10EE-493C-8A4D-144FF8029A5B}" presName="hierChild5" presStyleCnt="0"/>
      <dgm:spPr/>
    </dgm:pt>
    <dgm:pt modelId="{CF2D73B9-00E9-49CE-8C2A-B9A42FD4085C}" type="pres">
      <dgm:prSet presAssocID="{672DBE73-684E-4683-BD94-60594A008144}" presName="hierChild5" presStyleCnt="0"/>
      <dgm:spPr/>
    </dgm:pt>
    <dgm:pt modelId="{5B304E5F-EBD7-4ADD-B6F1-CA6B00E27021}" type="pres">
      <dgm:prSet presAssocID="{45B932F6-AC87-43E2-9F00-5CF2A2D31CC3}" presName="Name50" presStyleLbl="parChTrans1D4" presStyleIdx="2" presStyleCnt="14"/>
      <dgm:spPr/>
    </dgm:pt>
    <dgm:pt modelId="{7BDEA2F3-E98B-45AA-890A-6690069EC914}" type="pres">
      <dgm:prSet presAssocID="{43DF4101-AFBA-4924-8923-0ADE1DA65A66}" presName="hierRoot2" presStyleCnt="0">
        <dgm:presLayoutVars>
          <dgm:hierBranch/>
        </dgm:presLayoutVars>
      </dgm:prSet>
      <dgm:spPr/>
    </dgm:pt>
    <dgm:pt modelId="{2941D202-80FC-47FB-9F57-357EC3D45CAE}" type="pres">
      <dgm:prSet presAssocID="{43DF4101-AFBA-4924-8923-0ADE1DA65A66}" presName="rootComposite" presStyleCnt="0"/>
      <dgm:spPr/>
    </dgm:pt>
    <dgm:pt modelId="{4811694F-A8FD-4290-8F17-980C6B7162F7}" type="pres">
      <dgm:prSet presAssocID="{43DF4101-AFBA-4924-8923-0ADE1DA65A66}" presName="rootText" presStyleLbl="node4" presStyleIdx="2" presStyleCnt="13">
        <dgm:presLayoutVars>
          <dgm:chPref val="3"/>
        </dgm:presLayoutVars>
      </dgm:prSet>
      <dgm:spPr/>
    </dgm:pt>
    <dgm:pt modelId="{45F5DBFA-9F97-4FB7-8768-E7A1E4FD0F04}" type="pres">
      <dgm:prSet presAssocID="{43DF4101-AFBA-4924-8923-0ADE1DA65A66}" presName="rootConnector" presStyleLbl="node4" presStyleIdx="2" presStyleCnt="13"/>
      <dgm:spPr/>
    </dgm:pt>
    <dgm:pt modelId="{589ADDB7-ECB5-4383-BE38-188C9295A362}" type="pres">
      <dgm:prSet presAssocID="{43DF4101-AFBA-4924-8923-0ADE1DA65A66}" presName="hierChild4" presStyleCnt="0"/>
      <dgm:spPr/>
    </dgm:pt>
    <dgm:pt modelId="{8D34128C-28EF-4053-A1C9-64A0FF7ACC0E}" type="pres">
      <dgm:prSet presAssocID="{3BCEEF09-1B41-4403-B097-9C0B95693FB3}" presName="Name35" presStyleLbl="parChTrans1D4" presStyleIdx="3" presStyleCnt="14"/>
      <dgm:spPr/>
    </dgm:pt>
    <dgm:pt modelId="{590BE879-4811-42FF-B4D6-41E8258BB44A}" type="pres">
      <dgm:prSet presAssocID="{37AB7877-98BE-4CF4-A0DC-C00097759B53}" presName="hierRoot2" presStyleCnt="0">
        <dgm:presLayoutVars>
          <dgm:hierBranch val="r"/>
        </dgm:presLayoutVars>
      </dgm:prSet>
      <dgm:spPr/>
    </dgm:pt>
    <dgm:pt modelId="{409D3ACC-EEFF-4C19-B6E8-246E537DEF9B}" type="pres">
      <dgm:prSet presAssocID="{37AB7877-98BE-4CF4-A0DC-C00097759B53}" presName="rootComposite" presStyleCnt="0"/>
      <dgm:spPr/>
    </dgm:pt>
    <dgm:pt modelId="{FB92C25E-1668-40B2-AD28-E3C8DF6D6A72}" type="pres">
      <dgm:prSet presAssocID="{37AB7877-98BE-4CF4-A0DC-C00097759B53}" presName="rootText" presStyleLbl="node4" presStyleIdx="3" presStyleCnt="13">
        <dgm:presLayoutVars>
          <dgm:chPref val="3"/>
        </dgm:presLayoutVars>
      </dgm:prSet>
      <dgm:spPr/>
    </dgm:pt>
    <dgm:pt modelId="{BAD75107-64C8-493C-8C4D-445A87A5176C}" type="pres">
      <dgm:prSet presAssocID="{37AB7877-98BE-4CF4-A0DC-C00097759B53}" presName="rootConnector" presStyleLbl="node4" presStyleIdx="3" presStyleCnt="13"/>
      <dgm:spPr/>
    </dgm:pt>
    <dgm:pt modelId="{94203053-CC26-441E-A689-D1F93354B7C4}" type="pres">
      <dgm:prSet presAssocID="{37AB7877-98BE-4CF4-A0DC-C00097759B53}" presName="hierChild4" presStyleCnt="0"/>
      <dgm:spPr/>
    </dgm:pt>
    <dgm:pt modelId="{F06E330E-4D13-4F30-A67E-A07BD4794D1C}" type="pres">
      <dgm:prSet presAssocID="{37AB7877-98BE-4CF4-A0DC-C00097759B53}" presName="hierChild5" presStyleCnt="0"/>
      <dgm:spPr/>
    </dgm:pt>
    <dgm:pt modelId="{BE88F908-EB88-4B26-8CAD-6F268B5937B2}" type="pres">
      <dgm:prSet presAssocID="{43DF4101-AFBA-4924-8923-0ADE1DA65A66}" presName="hierChild5" presStyleCnt="0"/>
      <dgm:spPr/>
    </dgm:pt>
    <dgm:pt modelId="{C5D84C61-1B82-4EBA-BA58-1B20C8C2A8EE}" type="pres">
      <dgm:prSet presAssocID="{86574F08-1840-4920-87D7-A7E7F49815E5}" presName="hierChild5" presStyleCnt="0"/>
      <dgm:spPr/>
    </dgm:pt>
    <dgm:pt modelId="{0A8DC6BB-2622-45AF-BC9B-6B6F7CF84336}" type="pres">
      <dgm:prSet presAssocID="{DF596911-2DDA-407A-97A5-9708F1F75240}" presName="Name35" presStyleLbl="parChTrans1D3" presStyleIdx="1" presStyleCnt="5"/>
      <dgm:spPr/>
    </dgm:pt>
    <dgm:pt modelId="{0A354976-FE4E-4BFC-8E72-A21B071E657C}" type="pres">
      <dgm:prSet presAssocID="{FEA4CDF5-5B84-44AE-9ADA-B03AC3BC18DD}" presName="hierRoot2" presStyleCnt="0">
        <dgm:presLayoutVars>
          <dgm:hierBranch/>
        </dgm:presLayoutVars>
      </dgm:prSet>
      <dgm:spPr/>
    </dgm:pt>
    <dgm:pt modelId="{7F8DAFD7-51E7-4C2D-94A0-E9E5A50D6231}" type="pres">
      <dgm:prSet presAssocID="{FEA4CDF5-5B84-44AE-9ADA-B03AC3BC18DD}" presName="rootComposite" presStyleCnt="0"/>
      <dgm:spPr/>
    </dgm:pt>
    <dgm:pt modelId="{1742FB9E-D711-4A07-9D7C-B9874C11178C}" type="pres">
      <dgm:prSet presAssocID="{FEA4CDF5-5B84-44AE-9ADA-B03AC3BC18DD}" presName="rootText" presStyleLbl="node3" presStyleIdx="1" presStyleCnt="5">
        <dgm:presLayoutVars>
          <dgm:chPref val="3"/>
        </dgm:presLayoutVars>
      </dgm:prSet>
      <dgm:spPr/>
    </dgm:pt>
    <dgm:pt modelId="{9A77158E-8AD8-4DF8-ABD6-43ABCF3F7768}" type="pres">
      <dgm:prSet presAssocID="{FEA4CDF5-5B84-44AE-9ADA-B03AC3BC18DD}" presName="rootConnector" presStyleLbl="node3" presStyleIdx="1" presStyleCnt="5"/>
      <dgm:spPr/>
    </dgm:pt>
    <dgm:pt modelId="{4CAFED29-A70D-4641-816C-6284617ED47A}" type="pres">
      <dgm:prSet presAssocID="{FEA4CDF5-5B84-44AE-9ADA-B03AC3BC18DD}" presName="hierChild4" presStyleCnt="0"/>
      <dgm:spPr/>
    </dgm:pt>
    <dgm:pt modelId="{E614D263-76C2-4251-9052-9D8D7648B7D7}" type="pres">
      <dgm:prSet presAssocID="{6AD5EDA1-F826-4ABC-8B5D-1FBCCCF04AE4}" presName="Name35" presStyleLbl="parChTrans1D4" presStyleIdx="4" presStyleCnt="14"/>
      <dgm:spPr/>
    </dgm:pt>
    <dgm:pt modelId="{6D9012FA-5008-440F-A6AC-98B59A0D63DC}" type="pres">
      <dgm:prSet presAssocID="{B7FDC873-7697-46BF-AB6B-6312D4F3D1BD}" presName="hierRoot2" presStyleCnt="0">
        <dgm:presLayoutVars>
          <dgm:hierBranch/>
        </dgm:presLayoutVars>
      </dgm:prSet>
      <dgm:spPr/>
    </dgm:pt>
    <dgm:pt modelId="{F9B51ABD-8DDA-404E-B867-FBBDFC826D7A}" type="pres">
      <dgm:prSet presAssocID="{B7FDC873-7697-46BF-AB6B-6312D4F3D1BD}" presName="rootComposite" presStyleCnt="0"/>
      <dgm:spPr/>
    </dgm:pt>
    <dgm:pt modelId="{F5DC559C-EFF8-4E17-BBE7-5DE95BAAC2F8}" type="pres">
      <dgm:prSet presAssocID="{B7FDC873-7697-46BF-AB6B-6312D4F3D1BD}" presName="rootText" presStyleLbl="node4" presStyleIdx="4" presStyleCnt="13">
        <dgm:presLayoutVars>
          <dgm:chPref val="3"/>
        </dgm:presLayoutVars>
      </dgm:prSet>
      <dgm:spPr/>
    </dgm:pt>
    <dgm:pt modelId="{F7BC513B-004B-4AEF-B8D4-6AB9E0E58F70}" type="pres">
      <dgm:prSet presAssocID="{B7FDC873-7697-46BF-AB6B-6312D4F3D1BD}" presName="rootConnector" presStyleLbl="node4" presStyleIdx="4" presStyleCnt="13"/>
      <dgm:spPr/>
    </dgm:pt>
    <dgm:pt modelId="{25FF761B-83B8-448E-A378-AFA217634DFB}" type="pres">
      <dgm:prSet presAssocID="{B7FDC873-7697-46BF-AB6B-6312D4F3D1BD}" presName="hierChild4" presStyleCnt="0"/>
      <dgm:spPr/>
    </dgm:pt>
    <dgm:pt modelId="{032D6EB2-3502-47D2-AD89-7F564022237D}" type="pres">
      <dgm:prSet presAssocID="{0860C4F9-B17C-41C6-A698-FD3A30872318}" presName="Name35" presStyleLbl="parChTrans1D4" presStyleIdx="5" presStyleCnt="14"/>
      <dgm:spPr/>
    </dgm:pt>
    <dgm:pt modelId="{9EF45FB8-BE2A-4551-A61D-3BF772E5C831}" type="pres">
      <dgm:prSet presAssocID="{26CA51B5-2FC8-4B93-BE0A-58CD49D71801}" presName="hierRoot2" presStyleCnt="0">
        <dgm:presLayoutVars>
          <dgm:hierBranch val="r"/>
        </dgm:presLayoutVars>
      </dgm:prSet>
      <dgm:spPr/>
    </dgm:pt>
    <dgm:pt modelId="{8D45CCFE-174D-4A64-B49B-DB9168AAA263}" type="pres">
      <dgm:prSet presAssocID="{26CA51B5-2FC8-4B93-BE0A-58CD49D71801}" presName="rootComposite" presStyleCnt="0"/>
      <dgm:spPr/>
    </dgm:pt>
    <dgm:pt modelId="{0BDE562F-B37E-4E6E-B650-45A74C7170DA}" type="pres">
      <dgm:prSet presAssocID="{26CA51B5-2FC8-4B93-BE0A-58CD49D71801}" presName="rootText" presStyleLbl="node4" presStyleIdx="5" presStyleCnt="13">
        <dgm:presLayoutVars>
          <dgm:chPref val="3"/>
        </dgm:presLayoutVars>
      </dgm:prSet>
      <dgm:spPr/>
    </dgm:pt>
    <dgm:pt modelId="{A0066D6A-0CE5-4701-A7BF-450FEB093D6A}" type="pres">
      <dgm:prSet presAssocID="{26CA51B5-2FC8-4B93-BE0A-58CD49D71801}" presName="rootConnector" presStyleLbl="node4" presStyleIdx="5" presStyleCnt="13"/>
      <dgm:spPr/>
    </dgm:pt>
    <dgm:pt modelId="{B37DC760-E0F9-4273-841B-57343A2F66FC}" type="pres">
      <dgm:prSet presAssocID="{26CA51B5-2FC8-4B93-BE0A-58CD49D71801}" presName="hierChild4" presStyleCnt="0"/>
      <dgm:spPr/>
    </dgm:pt>
    <dgm:pt modelId="{7D6392BD-76E8-4619-8EF4-405CA34587B9}" type="pres">
      <dgm:prSet presAssocID="{26CA51B5-2FC8-4B93-BE0A-58CD49D71801}" presName="hierChild5" presStyleCnt="0"/>
      <dgm:spPr/>
    </dgm:pt>
    <dgm:pt modelId="{DF872AB1-AE51-400D-AC26-B80D1C25926C}" type="pres">
      <dgm:prSet presAssocID="{B7FDC873-7697-46BF-AB6B-6312D4F3D1BD}" presName="hierChild5" presStyleCnt="0"/>
      <dgm:spPr/>
    </dgm:pt>
    <dgm:pt modelId="{949F485D-D42D-412B-80D3-7F8550306DF4}" type="pres">
      <dgm:prSet presAssocID="{8348B173-BACA-4CE1-B0D0-B9FF1FB297A6}" presName="Name35" presStyleLbl="parChTrans1D4" presStyleIdx="6" presStyleCnt="14"/>
      <dgm:spPr/>
    </dgm:pt>
    <dgm:pt modelId="{6695DA51-EAE8-4304-8B4C-8FF27C460B10}" type="pres">
      <dgm:prSet presAssocID="{9F2A794F-3233-4238-A7A1-8FAF7F3890B4}" presName="hierRoot2" presStyleCnt="0">
        <dgm:presLayoutVars>
          <dgm:hierBranch/>
        </dgm:presLayoutVars>
      </dgm:prSet>
      <dgm:spPr/>
    </dgm:pt>
    <dgm:pt modelId="{F44F75F1-B5F1-4C6F-870C-B1BE655235EC}" type="pres">
      <dgm:prSet presAssocID="{9F2A794F-3233-4238-A7A1-8FAF7F3890B4}" presName="rootComposite" presStyleCnt="0"/>
      <dgm:spPr/>
    </dgm:pt>
    <dgm:pt modelId="{3AE3ABEE-8B9C-4574-8281-7D319835D8C1}" type="pres">
      <dgm:prSet presAssocID="{9F2A794F-3233-4238-A7A1-8FAF7F3890B4}" presName="rootText" presStyleLbl="node4" presStyleIdx="6" presStyleCnt="13">
        <dgm:presLayoutVars>
          <dgm:chPref val="3"/>
        </dgm:presLayoutVars>
      </dgm:prSet>
      <dgm:spPr/>
    </dgm:pt>
    <dgm:pt modelId="{A9B1C54F-C77F-4CA8-857B-CAA69C575001}" type="pres">
      <dgm:prSet presAssocID="{9F2A794F-3233-4238-A7A1-8FAF7F3890B4}" presName="rootConnector" presStyleLbl="node4" presStyleIdx="6" presStyleCnt="13"/>
      <dgm:spPr/>
    </dgm:pt>
    <dgm:pt modelId="{661A9125-399F-4BD2-AC6E-3200A572D681}" type="pres">
      <dgm:prSet presAssocID="{9F2A794F-3233-4238-A7A1-8FAF7F3890B4}" presName="hierChild4" presStyleCnt="0"/>
      <dgm:spPr/>
    </dgm:pt>
    <dgm:pt modelId="{0086FAFA-16DB-4B7C-BF01-3BE5DEA83239}" type="pres">
      <dgm:prSet presAssocID="{0C119058-D058-4BF0-A59F-EF633F6477C7}" presName="Name35" presStyleLbl="parChTrans1D4" presStyleIdx="7" presStyleCnt="14"/>
      <dgm:spPr/>
    </dgm:pt>
    <dgm:pt modelId="{ACE67972-C609-4374-A365-8F304E684694}" type="pres">
      <dgm:prSet presAssocID="{AB826D3C-D8FC-4ED6-BF0F-FC8B7DBB8F3A}" presName="hierRoot2" presStyleCnt="0">
        <dgm:presLayoutVars>
          <dgm:hierBranch val="r"/>
        </dgm:presLayoutVars>
      </dgm:prSet>
      <dgm:spPr/>
    </dgm:pt>
    <dgm:pt modelId="{95344236-ED9B-4B6F-9C16-1A1F993A3D80}" type="pres">
      <dgm:prSet presAssocID="{AB826D3C-D8FC-4ED6-BF0F-FC8B7DBB8F3A}" presName="rootComposite" presStyleCnt="0"/>
      <dgm:spPr/>
    </dgm:pt>
    <dgm:pt modelId="{331E6B53-1C47-4CFC-9900-015C00E0F449}" type="pres">
      <dgm:prSet presAssocID="{AB826D3C-D8FC-4ED6-BF0F-FC8B7DBB8F3A}" presName="rootText" presStyleLbl="node4" presStyleIdx="7" presStyleCnt="13">
        <dgm:presLayoutVars>
          <dgm:chPref val="3"/>
        </dgm:presLayoutVars>
      </dgm:prSet>
      <dgm:spPr/>
    </dgm:pt>
    <dgm:pt modelId="{0BAE50E6-8D77-491C-98DE-1EB3437218BD}" type="pres">
      <dgm:prSet presAssocID="{AB826D3C-D8FC-4ED6-BF0F-FC8B7DBB8F3A}" presName="rootConnector" presStyleLbl="node4" presStyleIdx="7" presStyleCnt="13"/>
      <dgm:spPr/>
    </dgm:pt>
    <dgm:pt modelId="{D58A0626-7223-4220-9AEC-8AE2C38C3BEA}" type="pres">
      <dgm:prSet presAssocID="{AB826D3C-D8FC-4ED6-BF0F-FC8B7DBB8F3A}" presName="hierChild4" presStyleCnt="0"/>
      <dgm:spPr/>
    </dgm:pt>
    <dgm:pt modelId="{14D0DB6C-DA2A-4782-9FAA-9678416B9B33}" type="pres">
      <dgm:prSet presAssocID="{4DDB38F6-264F-4E07-AD2B-8936E741B3B4}" presName="Name50" presStyleLbl="parChTrans1D4" presStyleIdx="8" presStyleCnt="14"/>
      <dgm:spPr/>
    </dgm:pt>
    <dgm:pt modelId="{7186AF6E-B90E-4C86-941C-E195AD8E01D6}" type="pres">
      <dgm:prSet presAssocID="{CA3E88A4-E976-4250-A9B0-99160CA09394}" presName="hierRoot2" presStyleCnt="0">
        <dgm:presLayoutVars>
          <dgm:hierBranch val="r"/>
        </dgm:presLayoutVars>
      </dgm:prSet>
      <dgm:spPr/>
    </dgm:pt>
    <dgm:pt modelId="{844D8A83-A2A9-4C6E-BAFC-07C23AEAE06C}" type="pres">
      <dgm:prSet presAssocID="{CA3E88A4-E976-4250-A9B0-99160CA09394}" presName="rootComposite" presStyleCnt="0"/>
      <dgm:spPr/>
    </dgm:pt>
    <dgm:pt modelId="{74950445-138D-40EE-B725-B17196C69A04}" type="pres">
      <dgm:prSet presAssocID="{CA3E88A4-E976-4250-A9B0-99160CA09394}" presName="rootText" presStyleLbl="node4" presStyleIdx="8" presStyleCnt="13">
        <dgm:presLayoutVars>
          <dgm:chPref val="3"/>
        </dgm:presLayoutVars>
      </dgm:prSet>
      <dgm:spPr/>
    </dgm:pt>
    <dgm:pt modelId="{3528EDDC-FFD2-49FE-A062-2A1E39B017A9}" type="pres">
      <dgm:prSet presAssocID="{CA3E88A4-E976-4250-A9B0-99160CA09394}" presName="rootConnector" presStyleLbl="node4" presStyleIdx="8" presStyleCnt="13"/>
      <dgm:spPr/>
    </dgm:pt>
    <dgm:pt modelId="{0398215C-675B-4E78-A68D-603E8AF69434}" type="pres">
      <dgm:prSet presAssocID="{CA3E88A4-E976-4250-A9B0-99160CA09394}" presName="hierChild4" presStyleCnt="0"/>
      <dgm:spPr/>
    </dgm:pt>
    <dgm:pt modelId="{8FEA17DC-6D64-45D7-93E4-30F4FB1EDC85}" type="pres">
      <dgm:prSet presAssocID="{CA3E88A4-E976-4250-A9B0-99160CA09394}" presName="hierChild5" presStyleCnt="0"/>
      <dgm:spPr/>
    </dgm:pt>
    <dgm:pt modelId="{9BC96036-27EE-424A-A59F-613426EAAAFC}" type="pres">
      <dgm:prSet presAssocID="{AB826D3C-D8FC-4ED6-BF0F-FC8B7DBB8F3A}" presName="hierChild5" presStyleCnt="0"/>
      <dgm:spPr/>
    </dgm:pt>
    <dgm:pt modelId="{76A85733-001A-4EB2-B873-13B90CD581DB}" type="pres">
      <dgm:prSet presAssocID="{07C6043F-FCCF-49C8-BC45-C93644C3F33C}" presName="Name35" presStyleLbl="parChTrans1D4" presStyleIdx="9" presStyleCnt="14"/>
      <dgm:spPr/>
    </dgm:pt>
    <dgm:pt modelId="{2C19B5C0-CB1B-4EDC-A901-FFDF58D7528A}" type="pres">
      <dgm:prSet presAssocID="{10DBB91E-627B-44B9-93B5-7D2EBEF1EAB0}" presName="hierRoot2" presStyleCnt="0">
        <dgm:presLayoutVars>
          <dgm:hierBranch val="l"/>
        </dgm:presLayoutVars>
      </dgm:prSet>
      <dgm:spPr/>
    </dgm:pt>
    <dgm:pt modelId="{F87D6152-DE3B-42BB-BEBE-CB5E186B9F8E}" type="pres">
      <dgm:prSet presAssocID="{10DBB91E-627B-44B9-93B5-7D2EBEF1EAB0}" presName="rootComposite" presStyleCnt="0"/>
      <dgm:spPr/>
    </dgm:pt>
    <dgm:pt modelId="{DEDD0E83-DCF1-4C7C-B26A-2D3560371706}" type="pres">
      <dgm:prSet presAssocID="{10DBB91E-627B-44B9-93B5-7D2EBEF1EAB0}" presName="rootText" presStyleLbl="node4" presStyleIdx="9" presStyleCnt="13">
        <dgm:presLayoutVars>
          <dgm:chPref val="3"/>
        </dgm:presLayoutVars>
      </dgm:prSet>
      <dgm:spPr/>
    </dgm:pt>
    <dgm:pt modelId="{EBD2F1D5-341F-4497-8D16-ABC49047999A}" type="pres">
      <dgm:prSet presAssocID="{10DBB91E-627B-44B9-93B5-7D2EBEF1EAB0}" presName="rootConnector" presStyleLbl="node4" presStyleIdx="9" presStyleCnt="13"/>
      <dgm:spPr/>
    </dgm:pt>
    <dgm:pt modelId="{50C4DB8D-7CFA-4E15-9160-1161F19A8777}" type="pres">
      <dgm:prSet presAssocID="{10DBB91E-627B-44B9-93B5-7D2EBEF1EAB0}" presName="hierChild4" presStyleCnt="0"/>
      <dgm:spPr/>
    </dgm:pt>
    <dgm:pt modelId="{E8794C9C-6577-4618-AEBD-36E13D366EBE}" type="pres">
      <dgm:prSet presAssocID="{175F8A64-4E96-4B86-9D20-0ECEC6C2357D}" presName="Name50" presStyleLbl="parChTrans1D4" presStyleIdx="10" presStyleCnt="14"/>
      <dgm:spPr/>
    </dgm:pt>
    <dgm:pt modelId="{FE63CDCF-7ED6-451B-A0A1-DB003EE1C900}" type="pres">
      <dgm:prSet presAssocID="{971FC867-A968-44A9-BADB-CAC384B67650}" presName="hierRoot2" presStyleCnt="0">
        <dgm:presLayoutVars>
          <dgm:hierBranch val="r"/>
        </dgm:presLayoutVars>
      </dgm:prSet>
      <dgm:spPr/>
    </dgm:pt>
    <dgm:pt modelId="{70F76B57-F3C6-4DB7-90E6-18AA36FC1EF5}" type="pres">
      <dgm:prSet presAssocID="{971FC867-A968-44A9-BADB-CAC384B67650}" presName="rootComposite" presStyleCnt="0"/>
      <dgm:spPr/>
    </dgm:pt>
    <dgm:pt modelId="{2566DACE-E7EA-4DAB-90EC-1C0082B22764}" type="pres">
      <dgm:prSet presAssocID="{971FC867-A968-44A9-BADB-CAC384B67650}" presName="rootText" presStyleLbl="node4" presStyleIdx="10" presStyleCnt="13">
        <dgm:presLayoutVars>
          <dgm:chPref val="3"/>
        </dgm:presLayoutVars>
      </dgm:prSet>
      <dgm:spPr/>
    </dgm:pt>
    <dgm:pt modelId="{FB21D2A5-1831-485F-8440-F5875BA36A66}" type="pres">
      <dgm:prSet presAssocID="{971FC867-A968-44A9-BADB-CAC384B67650}" presName="rootConnector" presStyleLbl="node4" presStyleIdx="10" presStyleCnt="13"/>
      <dgm:spPr/>
    </dgm:pt>
    <dgm:pt modelId="{5F0D6766-AA20-4DC0-9C8C-40C1A2B88FBA}" type="pres">
      <dgm:prSet presAssocID="{971FC867-A968-44A9-BADB-CAC384B67650}" presName="hierChild4" presStyleCnt="0"/>
      <dgm:spPr/>
    </dgm:pt>
    <dgm:pt modelId="{E33BF521-172F-482D-ADF1-BD7EABB360FD}" type="pres">
      <dgm:prSet presAssocID="{971FC867-A968-44A9-BADB-CAC384B67650}" presName="hierChild5" presStyleCnt="0"/>
      <dgm:spPr/>
    </dgm:pt>
    <dgm:pt modelId="{BE88C6E9-0807-40CE-B4F6-0555FAE5B86C}" type="pres">
      <dgm:prSet presAssocID="{10DBB91E-627B-44B9-93B5-7D2EBEF1EAB0}" presName="hierChild5" presStyleCnt="0"/>
      <dgm:spPr/>
    </dgm:pt>
    <dgm:pt modelId="{670718C7-91FB-474F-8BEB-3DCA997F0A93}" type="pres">
      <dgm:prSet presAssocID="{9F2A794F-3233-4238-A7A1-8FAF7F3890B4}" presName="hierChild5" presStyleCnt="0"/>
      <dgm:spPr/>
    </dgm:pt>
    <dgm:pt modelId="{E3256394-BF59-4E31-8555-3FE1E4964633}" type="pres">
      <dgm:prSet presAssocID="{FEA4CDF5-5B84-44AE-9ADA-B03AC3BC18DD}" presName="hierChild5" presStyleCnt="0"/>
      <dgm:spPr/>
    </dgm:pt>
    <dgm:pt modelId="{C9596BB0-3B2A-4C13-AABD-6A208BFA2106}" type="pres">
      <dgm:prSet presAssocID="{EEC536B8-D87A-41F6-BCC9-FBFE75366E54}" presName="Name111" presStyleLbl="parChTrans1D4" presStyleIdx="11" presStyleCnt="14"/>
      <dgm:spPr/>
    </dgm:pt>
    <dgm:pt modelId="{D19097CD-F0AD-4E5D-A1E8-55BCD05EB931}" type="pres">
      <dgm:prSet presAssocID="{4A03F279-7261-4F2E-9605-79C11653C668}" presName="hierRoot3" presStyleCnt="0">
        <dgm:presLayoutVars>
          <dgm:hierBranch/>
        </dgm:presLayoutVars>
      </dgm:prSet>
      <dgm:spPr/>
    </dgm:pt>
    <dgm:pt modelId="{829EFB71-D00A-405C-BE32-E8589E9C24F6}" type="pres">
      <dgm:prSet presAssocID="{4A03F279-7261-4F2E-9605-79C11653C668}" presName="rootComposite3" presStyleCnt="0"/>
      <dgm:spPr/>
    </dgm:pt>
    <dgm:pt modelId="{934FD085-519D-49C9-9463-69E77DFBB3AC}" type="pres">
      <dgm:prSet presAssocID="{4A03F279-7261-4F2E-9605-79C11653C668}" presName="rootText3" presStyleLbl="asst3" presStyleIdx="0" presStyleCnt="1">
        <dgm:presLayoutVars>
          <dgm:chPref val="3"/>
        </dgm:presLayoutVars>
      </dgm:prSet>
      <dgm:spPr/>
    </dgm:pt>
    <dgm:pt modelId="{8BB2D753-CCE1-4ACA-BC8A-2C6DCD5CB998}" type="pres">
      <dgm:prSet presAssocID="{4A03F279-7261-4F2E-9605-79C11653C668}" presName="rootConnector3" presStyleLbl="asst3" presStyleIdx="0" presStyleCnt="1"/>
      <dgm:spPr/>
    </dgm:pt>
    <dgm:pt modelId="{6184B06B-579E-4D8F-893B-124171B399B4}" type="pres">
      <dgm:prSet presAssocID="{4A03F279-7261-4F2E-9605-79C11653C668}" presName="hierChild6" presStyleCnt="0"/>
      <dgm:spPr/>
    </dgm:pt>
    <dgm:pt modelId="{6216E945-F6B7-43D4-9859-F45C515E602A}" type="pres">
      <dgm:prSet presAssocID="{4A03F279-7261-4F2E-9605-79C11653C668}" presName="hierChild7" presStyleCnt="0"/>
      <dgm:spPr/>
    </dgm:pt>
    <dgm:pt modelId="{67D79A4B-F1C1-4758-8C9D-6594081FB92C}" type="pres">
      <dgm:prSet presAssocID="{F4386FB3-0C29-4FB7-A6B2-75FF60B9D786}" presName="Name35" presStyleLbl="parChTrans1D3" presStyleIdx="2" presStyleCnt="5"/>
      <dgm:spPr/>
    </dgm:pt>
    <dgm:pt modelId="{4200A31E-F815-4438-AB1C-4DD1ACB3D5F5}" type="pres">
      <dgm:prSet presAssocID="{DBFF2B24-CEC0-49DB-A2E8-60FD6C0F4160}" presName="hierRoot2" presStyleCnt="0">
        <dgm:presLayoutVars>
          <dgm:hierBranch/>
        </dgm:presLayoutVars>
      </dgm:prSet>
      <dgm:spPr/>
    </dgm:pt>
    <dgm:pt modelId="{3C861AC0-33D4-4110-A2A3-F9B91F2CC79C}" type="pres">
      <dgm:prSet presAssocID="{DBFF2B24-CEC0-49DB-A2E8-60FD6C0F4160}" presName="rootComposite" presStyleCnt="0"/>
      <dgm:spPr/>
    </dgm:pt>
    <dgm:pt modelId="{7493EDEC-695F-42D2-8772-640C73EF6A99}" type="pres">
      <dgm:prSet presAssocID="{DBFF2B24-CEC0-49DB-A2E8-60FD6C0F4160}" presName="rootText" presStyleLbl="node3" presStyleIdx="2" presStyleCnt="5">
        <dgm:presLayoutVars>
          <dgm:chPref val="3"/>
        </dgm:presLayoutVars>
      </dgm:prSet>
      <dgm:spPr/>
    </dgm:pt>
    <dgm:pt modelId="{10D6754D-08F5-4301-B075-5FC138411743}" type="pres">
      <dgm:prSet presAssocID="{DBFF2B24-CEC0-49DB-A2E8-60FD6C0F4160}" presName="rootConnector" presStyleLbl="node3" presStyleIdx="2" presStyleCnt="5"/>
      <dgm:spPr/>
    </dgm:pt>
    <dgm:pt modelId="{7F160A6E-BE1D-4FE9-8373-B0FCF18F45FD}" type="pres">
      <dgm:prSet presAssocID="{DBFF2B24-CEC0-49DB-A2E8-60FD6C0F4160}" presName="hierChild4" presStyleCnt="0"/>
      <dgm:spPr/>
    </dgm:pt>
    <dgm:pt modelId="{931D168F-779C-40C5-845D-98F0E5F9202E}" type="pres">
      <dgm:prSet presAssocID="{C17F3C01-735E-4638-9809-64E0BE3CF428}" presName="Name35" presStyleLbl="parChTrans1D4" presStyleIdx="12" presStyleCnt="14"/>
      <dgm:spPr/>
    </dgm:pt>
    <dgm:pt modelId="{7C297B45-7EF2-434D-B5C2-15C37E89990F}" type="pres">
      <dgm:prSet presAssocID="{C1B994B0-FEC9-4C2A-AF09-9175A8AA81EF}" presName="hierRoot2" presStyleCnt="0">
        <dgm:presLayoutVars>
          <dgm:hierBranch val="r"/>
        </dgm:presLayoutVars>
      </dgm:prSet>
      <dgm:spPr/>
    </dgm:pt>
    <dgm:pt modelId="{E97C3004-CBD6-4C71-9176-36668A441E55}" type="pres">
      <dgm:prSet presAssocID="{C1B994B0-FEC9-4C2A-AF09-9175A8AA81EF}" presName="rootComposite" presStyleCnt="0"/>
      <dgm:spPr/>
    </dgm:pt>
    <dgm:pt modelId="{17D4356A-A26D-4437-B3E3-01A4376EBD9A}" type="pres">
      <dgm:prSet presAssocID="{C1B994B0-FEC9-4C2A-AF09-9175A8AA81EF}" presName="rootText" presStyleLbl="node4" presStyleIdx="11" presStyleCnt="13">
        <dgm:presLayoutVars>
          <dgm:chPref val="3"/>
        </dgm:presLayoutVars>
      </dgm:prSet>
      <dgm:spPr/>
    </dgm:pt>
    <dgm:pt modelId="{74B801E7-0837-43EB-B53B-B9113CA48531}" type="pres">
      <dgm:prSet presAssocID="{C1B994B0-FEC9-4C2A-AF09-9175A8AA81EF}" presName="rootConnector" presStyleLbl="node4" presStyleIdx="11" presStyleCnt="13"/>
      <dgm:spPr/>
    </dgm:pt>
    <dgm:pt modelId="{9F5E0961-CE4E-4461-A7D8-6C475ED2F720}" type="pres">
      <dgm:prSet presAssocID="{C1B994B0-FEC9-4C2A-AF09-9175A8AA81EF}" presName="hierChild4" presStyleCnt="0"/>
      <dgm:spPr/>
    </dgm:pt>
    <dgm:pt modelId="{1E0C43E7-1FB9-4DEA-BDB2-EA05098110A7}" type="pres">
      <dgm:prSet presAssocID="{C1B994B0-FEC9-4C2A-AF09-9175A8AA81EF}" presName="hierChild5" presStyleCnt="0"/>
      <dgm:spPr/>
    </dgm:pt>
    <dgm:pt modelId="{B4788498-324F-4209-93BD-B19751616880}" type="pres">
      <dgm:prSet presAssocID="{DBFF2B24-CEC0-49DB-A2E8-60FD6C0F4160}" presName="hierChild5" presStyleCnt="0"/>
      <dgm:spPr/>
    </dgm:pt>
    <dgm:pt modelId="{4A222CB4-513F-4CC8-8598-75A287ABA7E7}" type="pres">
      <dgm:prSet presAssocID="{AFD1749A-CCDC-4A2C-8766-830FE9A65715}" presName="hierChild5" presStyleCnt="0"/>
      <dgm:spPr/>
    </dgm:pt>
    <dgm:pt modelId="{041482D3-8282-463A-B44A-FDD2D436C6F0}" type="pres">
      <dgm:prSet presAssocID="{1F5AC94E-C1EA-4FEC-A47D-FD452118E150}" presName="Name35" presStyleLbl="parChTrans1D2" presStyleIdx="1" presStyleCnt="3"/>
      <dgm:spPr/>
    </dgm:pt>
    <dgm:pt modelId="{342AAFF6-3A75-43F6-9A96-A4DEB9A63924}" type="pres">
      <dgm:prSet presAssocID="{717EA1EE-14D0-4C40-AF77-7A8C993DD234}" presName="hierRoot2" presStyleCnt="0">
        <dgm:presLayoutVars>
          <dgm:hierBranch/>
        </dgm:presLayoutVars>
      </dgm:prSet>
      <dgm:spPr/>
    </dgm:pt>
    <dgm:pt modelId="{D05EC5A5-EA1C-4228-82FF-284A1772FF07}" type="pres">
      <dgm:prSet presAssocID="{717EA1EE-14D0-4C40-AF77-7A8C993DD234}" presName="rootComposite" presStyleCnt="0"/>
      <dgm:spPr/>
    </dgm:pt>
    <dgm:pt modelId="{6346B421-2AC8-4F4F-B81F-54664ED980AC}" type="pres">
      <dgm:prSet presAssocID="{717EA1EE-14D0-4C40-AF77-7A8C993DD234}" presName="rootText" presStyleLbl="node2" presStyleIdx="1" presStyleCnt="3">
        <dgm:presLayoutVars>
          <dgm:chPref val="3"/>
        </dgm:presLayoutVars>
      </dgm:prSet>
      <dgm:spPr/>
    </dgm:pt>
    <dgm:pt modelId="{4A040CC7-2D17-47F8-8EBD-C2BCCC8E1138}" type="pres">
      <dgm:prSet presAssocID="{717EA1EE-14D0-4C40-AF77-7A8C993DD234}" presName="rootConnector" presStyleLbl="node2" presStyleIdx="1" presStyleCnt="3"/>
      <dgm:spPr/>
    </dgm:pt>
    <dgm:pt modelId="{4968E13F-A7B4-4143-B3D0-06D4CB53ED62}" type="pres">
      <dgm:prSet presAssocID="{717EA1EE-14D0-4C40-AF77-7A8C993DD234}" presName="hierChild4" presStyleCnt="0"/>
      <dgm:spPr/>
    </dgm:pt>
    <dgm:pt modelId="{0C90B974-A6A8-4833-82B2-4F979D1C6D63}" type="pres">
      <dgm:prSet presAssocID="{F1BD1533-D801-4D41-841A-DA30B1E5A45D}" presName="Name35" presStyleLbl="parChTrans1D3" presStyleIdx="3" presStyleCnt="5"/>
      <dgm:spPr/>
    </dgm:pt>
    <dgm:pt modelId="{1A0CC846-3032-46B2-9521-2A782283243F}" type="pres">
      <dgm:prSet presAssocID="{BF3E6CB9-6946-46B2-A8D3-1B839AAD48DE}" presName="hierRoot2" presStyleCnt="0">
        <dgm:presLayoutVars>
          <dgm:hierBranch/>
        </dgm:presLayoutVars>
      </dgm:prSet>
      <dgm:spPr/>
    </dgm:pt>
    <dgm:pt modelId="{4FC6954C-610A-4D6A-A929-B17504D6E23A}" type="pres">
      <dgm:prSet presAssocID="{BF3E6CB9-6946-46B2-A8D3-1B839AAD48DE}" presName="rootComposite" presStyleCnt="0"/>
      <dgm:spPr/>
    </dgm:pt>
    <dgm:pt modelId="{4492778C-C755-420A-A19C-4FC09BD95682}" type="pres">
      <dgm:prSet presAssocID="{BF3E6CB9-6946-46B2-A8D3-1B839AAD48DE}" presName="rootText" presStyleLbl="node3" presStyleIdx="3" presStyleCnt="5">
        <dgm:presLayoutVars>
          <dgm:chPref val="3"/>
        </dgm:presLayoutVars>
      </dgm:prSet>
      <dgm:spPr/>
    </dgm:pt>
    <dgm:pt modelId="{F91A88C7-8130-44EC-B5BD-CFF67E37F7F5}" type="pres">
      <dgm:prSet presAssocID="{BF3E6CB9-6946-46B2-A8D3-1B839AAD48DE}" presName="rootConnector" presStyleLbl="node3" presStyleIdx="3" presStyleCnt="5"/>
      <dgm:spPr/>
    </dgm:pt>
    <dgm:pt modelId="{0B1E3096-F1C1-42E7-8505-AAA861183BEF}" type="pres">
      <dgm:prSet presAssocID="{BF3E6CB9-6946-46B2-A8D3-1B839AAD48DE}" presName="hierChild4" presStyleCnt="0"/>
      <dgm:spPr/>
    </dgm:pt>
    <dgm:pt modelId="{47627E08-C52E-4259-BEBE-265A715A5868}" type="pres">
      <dgm:prSet presAssocID="{AE8C6C35-BF34-44EC-A9CF-22C5B3009E60}" presName="Name35" presStyleLbl="parChTrans1D4" presStyleIdx="13" presStyleCnt="14"/>
      <dgm:spPr/>
    </dgm:pt>
    <dgm:pt modelId="{B88516F3-B586-4915-BFA2-0F3CFA8965E5}" type="pres">
      <dgm:prSet presAssocID="{9BDA14AC-6C8C-48A9-8E5E-40BE71E774AA}" presName="hierRoot2" presStyleCnt="0">
        <dgm:presLayoutVars>
          <dgm:hierBranch val="r"/>
        </dgm:presLayoutVars>
      </dgm:prSet>
      <dgm:spPr/>
    </dgm:pt>
    <dgm:pt modelId="{25966CBF-1AA7-40EE-8F45-86A86690455A}" type="pres">
      <dgm:prSet presAssocID="{9BDA14AC-6C8C-48A9-8E5E-40BE71E774AA}" presName="rootComposite" presStyleCnt="0"/>
      <dgm:spPr/>
    </dgm:pt>
    <dgm:pt modelId="{36F045CA-9F41-465A-AD75-FFE3A485038B}" type="pres">
      <dgm:prSet presAssocID="{9BDA14AC-6C8C-48A9-8E5E-40BE71E774AA}" presName="rootText" presStyleLbl="node4" presStyleIdx="12" presStyleCnt="13">
        <dgm:presLayoutVars>
          <dgm:chPref val="3"/>
        </dgm:presLayoutVars>
      </dgm:prSet>
      <dgm:spPr/>
    </dgm:pt>
    <dgm:pt modelId="{EDCBA130-C4A8-4703-A161-746F42A55169}" type="pres">
      <dgm:prSet presAssocID="{9BDA14AC-6C8C-48A9-8E5E-40BE71E774AA}" presName="rootConnector" presStyleLbl="node4" presStyleIdx="12" presStyleCnt="13"/>
      <dgm:spPr/>
    </dgm:pt>
    <dgm:pt modelId="{CC79F281-462E-4145-89EE-1C0D74FA98B0}" type="pres">
      <dgm:prSet presAssocID="{9BDA14AC-6C8C-48A9-8E5E-40BE71E774AA}" presName="hierChild4" presStyleCnt="0"/>
      <dgm:spPr/>
    </dgm:pt>
    <dgm:pt modelId="{CF79F6B3-792F-44CE-8F3B-FB17F619F484}" type="pres">
      <dgm:prSet presAssocID="{9BDA14AC-6C8C-48A9-8E5E-40BE71E774AA}" presName="hierChild5" presStyleCnt="0"/>
      <dgm:spPr/>
    </dgm:pt>
    <dgm:pt modelId="{AFFB04B3-E646-44C4-A8B8-A68A0189AE56}" type="pres">
      <dgm:prSet presAssocID="{BF3E6CB9-6946-46B2-A8D3-1B839AAD48DE}" presName="hierChild5" presStyleCnt="0"/>
      <dgm:spPr/>
    </dgm:pt>
    <dgm:pt modelId="{B2048E82-85BD-4975-A836-049D2685DEEA}" type="pres">
      <dgm:prSet presAssocID="{717EA1EE-14D0-4C40-AF77-7A8C993DD234}" presName="hierChild5" presStyleCnt="0"/>
      <dgm:spPr/>
    </dgm:pt>
    <dgm:pt modelId="{259135B0-3EC9-4EDD-BA72-4BEF9DB6B09D}" type="pres">
      <dgm:prSet presAssocID="{635E881B-8817-4637-B57A-F5F83EFA1688}" presName="Name35" presStyleLbl="parChTrans1D2" presStyleIdx="2" presStyleCnt="3"/>
      <dgm:spPr/>
    </dgm:pt>
    <dgm:pt modelId="{D77FE9BE-590D-4E63-8C1B-4EB6A16D9A94}" type="pres">
      <dgm:prSet presAssocID="{41312D36-E51A-4F72-A9BD-2F2981D5F127}" presName="hierRoot2" presStyleCnt="0">
        <dgm:presLayoutVars>
          <dgm:hierBranch/>
        </dgm:presLayoutVars>
      </dgm:prSet>
      <dgm:spPr/>
    </dgm:pt>
    <dgm:pt modelId="{7EDD29A6-F328-4088-B06D-1281BA450D21}" type="pres">
      <dgm:prSet presAssocID="{41312D36-E51A-4F72-A9BD-2F2981D5F127}" presName="rootComposite" presStyleCnt="0"/>
      <dgm:spPr/>
    </dgm:pt>
    <dgm:pt modelId="{9DF9FE18-A6C4-4B47-8B41-0087574BA280}" type="pres">
      <dgm:prSet presAssocID="{41312D36-E51A-4F72-A9BD-2F2981D5F127}" presName="rootText" presStyleLbl="node2" presStyleIdx="2" presStyleCnt="3">
        <dgm:presLayoutVars>
          <dgm:chPref val="3"/>
        </dgm:presLayoutVars>
      </dgm:prSet>
      <dgm:spPr/>
    </dgm:pt>
    <dgm:pt modelId="{1C37AF01-8A60-4B89-A53B-C23F2B9B1A1F}" type="pres">
      <dgm:prSet presAssocID="{41312D36-E51A-4F72-A9BD-2F2981D5F127}" presName="rootConnector" presStyleLbl="node2" presStyleIdx="2" presStyleCnt="3"/>
      <dgm:spPr/>
    </dgm:pt>
    <dgm:pt modelId="{BE5C133A-34F1-43F7-BE16-051A51A522EF}" type="pres">
      <dgm:prSet presAssocID="{41312D36-E51A-4F72-A9BD-2F2981D5F127}" presName="hierChild4" presStyleCnt="0"/>
      <dgm:spPr/>
    </dgm:pt>
    <dgm:pt modelId="{02C3CF77-9DEB-4382-AEC3-A52D72B7F6DB}" type="pres">
      <dgm:prSet presAssocID="{AE3783DA-53C9-43BF-B6E1-FD56DFD4209B}" presName="Name35" presStyleLbl="parChTrans1D3" presStyleIdx="4" presStyleCnt="5"/>
      <dgm:spPr/>
    </dgm:pt>
    <dgm:pt modelId="{A6039521-B032-4D5A-A1E1-9C3A961A3574}" type="pres">
      <dgm:prSet presAssocID="{D8B33D91-6517-44E1-8727-6002F04208F4}" presName="hierRoot2" presStyleCnt="0">
        <dgm:presLayoutVars>
          <dgm:hierBranch val="r"/>
        </dgm:presLayoutVars>
      </dgm:prSet>
      <dgm:spPr/>
    </dgm:pt>
    <dgm:pt modelId="{367D60E5-CAD2-4CE7-A7AA-E7861EE9EEFF}" type="pres">
      <dgm:prSet presAssocID="{D8B33D91-6517-44E1-8727-6002F04208F4}" presName="rootComposite" presStyleCnt="0"/>
      <dgm:spPr/>
    </dgm:pt>
    <dgm:pt modelId="{A2391FFF-F766-499C-B0CC-4430FA017F19}" type="pres">
      <dgm:prSet presAssocID="{D8B33D91-6517-44E1-8727-6002F04208F4}" presName="rootText" presStyleLbl="node3" presStyleIdx="4" presStyleCnt="5">
        <dgm:presLayoutVars>
          <dgm:chPref val="3"/>
        </dgm:presLayoutVars>
      </dgm:prSet>
      <dgm:spPr/>
    </dgm:pt>
    <dgm:pt modelId="{547E6E98-5764-496B-AD73-0951FB52178B}" type="pres">
      <dgm:prSet presAssocID="{D8B33D91-6517-44E1-8727-6002F04208F4}" presName="rootConnector" presStyleLbl="node3" presStyleIdx="4" presStyleCnt="5"/>
      <dgm:spPr/>
    </dgm:pt>
    <dgm:pt modelId="{B8C26052-3296-4C0F-B1F7-227D2EF18424}" type="pres">
      <dgm:prSet presAssocID="{D8B33D91-6517-44E1-8727-6002F04208F4}" presName="hierChild4" presStyleCnt="0"/>
      <dgm:spPr/>
    </dgm:pt>
    <dgm:pt modelId="{60FEE5B5-705B-4986-97FC-1440ADDF4033}" type="pres">
      <dgm:prSet presAssocID="{D8B33D91-6517-44E1-8727-6002F04208F4}" presName="hierChild5" presStyleCnt="0"/>
      <dgm:spPr/>
    </dgm:pt>
    <dgm:pt modelId="{87A99D96-B2FE-4C8B-B22F-FD72B104454F}" type="pres">
      <dgm:prSet presAssocID="{41312D36-E51A-4F72-A9BD-2F2981D5F127}" presName="hierChild5" presStyleCnt="0"/>
      <dgm:spPr/>
    </dgm:pt>
    <dgm:pt modelId="{CC88CAAD-79BB-4BC0-B461-7F4ABCC9C928}" type="pres">
      <dgm:prSet presAssocID="{C5DB2859-45D0-4D6B-B665-DB7BE43BD295}" presName="hierChild3" presStyleCnt="0"/>
      <dgm:spPr/>
    </dgm:pt>
  </dgm:ptLst>
  <dgm:cxnLst>
    <dgm:cxn modelId="{59213600-7E39-4A07-BB8E-665684C28588}" type="presOf" srcId="{C1B994B0-FEC9-4C2A-AF09-9175A8AA81EF}" destId="{74B801E7-0837-43EB-B53B-B9113CA48531}" srcOrd="1" destOrd="0" presId="urn:microsoft.com/office/officeart/2005/8/layout/orgChart1"/>
    <dgm:cxn modelId="{F12D7701-42E8-4FA1-81A7-FE9B08A77211}" type="presOf" srcId="{C1B994B0-FEC9-4C2A-AF09-9175A8AA81EF}" destId="{17D4356A-A26D-4437-B3E3-01A4376EBD9A}" srcOrd="0" destOrd="0" presId="urn:microsoft.com/office/officeart/2005/8/layout/orgChart1"/>
    <dgm:cxn modelId="{FE582009-1138-45E0-86DC-A2FBF138DAB1}" srcId="{41312D36-E51A-4F72-A9BD-2F2981D5F127}" destId="{D8B33D91-6517-44E1-8727-6002F04208F4}" srcOrd="0" destOrd="0" parTransId="{AE3783DA-53C9-43BF-B6E1-FD56DFD4209B}" sibTransId="{00B3786F-7206-4E81-B1CA-CA92A4BD3F75}"/>
    <dgm:cxn modelId="{6F073C09-787A-490D-8E19-1CC4263EB9ED}" srcId="{43DF4101-AFBA-4924-8923-0ADE1DA65A66}" destId="{37AB7877-98BE-4CF4-A0DC-C00097759B53}" srcOrd="0" destOrd="0" parTransId="{3BCEEF09-1B41-4403-B097-9C0B95693FB3}" sibTransId="{42890533-2AAF-4047-A54E-6D179A790526}"/>
    <dgm:cxn modelId="{F70CBE0B-DC3E-4917-9375-59A879209253}" type="presOf" srcId="{AE3783DA-53C9-43BF-B6E1-FD56DFD4209B}" destId="{02C3CF77-9DEB-4382-AEC3-A52D72B7F6DB}" srcOrd="0" destOrd="0" presId="urn:microsoft.com/office/officeart/2005/8/layout/orgChart1"/>
    <dgm:cxn modelId="{6143070E-29C4-4FF0-A22D-728479CE62DE}" type="presOf" srcId="{AFD1749A-CCDC-4A2C-8766-830FE9A65715}" destId="{00BCC04F-A41A-4297-BFB1-88F363FBEB09}" srcOrd="1" destOrd="0" presId="urn:microsoft.com/office/officeart/2005/8/layout/orgChart1"/>
    <dgm:cxn modelId="{8E46190E-B3C7-455E-A2EE-6437B7076634}" type="presOf" srcId="{B7FDC873-7697-46BF-AB6B-6312D4F3D1BD}" destId="{F7BC513B-004B-4AEF-B8D4-6AB9E0E58F70}" srcOrd="1" destOrd="0" presId="urn:microsoft.com/office/officeart/2005/8/layout/orgChart1"/>
    <dgm:cxn modelId="{34B95B10-E154-4CB4-9C08-053CB082F3A8}" type="presOf" srcId="{9BDA14AC-6C8C-48A9-8E5E-40BE71E774AA}" destId="{36F045CA-9F41-465A-AD75-FFE3A485038B}" srcOrd="0" destOrd="0" presId="urn:microsoft.com/office/officeart/2005/8/layout/orgChart1"/>
    <dgm:cxn modelId="{D5FBCC14-2086-44E7-BA43-578AE06C2D2D}" type="presOf" srcId="{26CA51B5-2FC8-4B93-BE0A-58CD49D71801}" destId="{A0066D6A-0CE5-4701-A7BF-450FEB093D6A}" srcOrd="1" destOrd="0" presId="urn:microsoft.com/office/officeart/2005/8/layout/orgChart1"/>
    <dgm:cxn modelId="{847E9A15-B5CA-4D99-868A-021EF18E30FA}" type="presOf" srcId="{175F8A64-4E96-4B86-9D20-0ECEC6C2357D}" destId="{E8794C9C-6577-4618-AEBD-36E13D366EBE}" srcOrd="0" destOrd="0" presId="urn:microsoft.com/office/officeart/2005/8/layout/orgChart1"/>
    <dgm:cxn modelId="{0CA3F415-0B2E-402D-969A-C0E6F1092F67}" type="presOf" srcId="{2DE6D0F6-D91F-4147-B6E3-62EDECF68620}" destId="{FFBC097D-804E-4280-B2D4-DB22B33AD859}" srcOrd="0" destOrd="0" presId="urn:microsoft.com/office/officeart/2005/8/layout/orgChart1"/>
    <dgm:cxn modelId="{234D0B17-9C73-46F5-A11B-EE98E16E6570}" type="presOf" srcId="{37AB7877-98BE-4CF4-A0DC-C00097759B53}" destId="{FB92C25E-1668-40B2-AD28-E3C8DF6D6A72}" srcOrd="0" destOrd="0" presId="urn:microsoft.com/office/officeart/2005/8/layout/orgChart1"/>
    <dgm:cxn modelId="{AF60D919-6705-43E4-B5F3-B104A79F06D9}" type="presOf" srcId="{AFD1749A-CCDC-4A2C-8766-830FE9A65715}" destId="{A6427699-EC39-422D-BC1C-4F9F08C59D3F}" srcOrd="0" destOrd="0" presId="urn:microsoft.com/office/officeart/2005/8/layout/orgChart1"/>
    <dgm:cxn modelId="{55C79A1B-0672-47D2-A8E9-19241E485CE9}" type="presOf" srcId="{717EA1EE-14D0-4C40-AF77-7A8C993DD234}" destId="{6346B421-2AC8-4F4F-B81F-54664ED980AC}" srcOrd="0" destOrd="0" presId="urn:microsoft.com/office/officeart/2005/8/layout/orgChart1"/>
    <dgm:cxn modelId="{0C05B01B-4562-40E2-A41F-D9B6128412AB}" type="presOf" srcId="{D8B33D91-6517-44E1-8727-6002F04208F4}" destId="{547E6E98-5764-496B-AD73-0951FB52178B}" srcOrd="1" destOrd="0" presId="urn:microsoft.com/office/officeart/2005/8/layout/orgChart1"/>
    <dgm:cxn modelId="{E3140A1D-835D-4FEF-BFDB-A8C34826C8E0}" type="presOf" srcId="{4A03F279-7261-4F2E-9605-79C11653C668}" destId="{934FD085-519D-49C9-9463-69E77DFBB3AC}" srcOrd="0" destOrd="0" presId="urn:microsoft.com/office/officeart/2005/8/layout/orgChart1"/>
    <dgm:cxn modelId="{F6117D22-51AC-4E4D-A5F4-266082959B54}" type="presOf" srcId="{BF3E6CB9-6946-46B2-A8D3-1B839AAD48DE}" destId="{F91A88C7-8130-44EC-B5BD-CFF67E37F7F5}" srcOrd="1" destOrd="0" presId="urn:microsoft.com/office/officeart/2005/8/layout/orgChart1"/>
    <dgm:cxn modelId="{80F94624-64CD-452A-8741-E84A0D2E7ACE}" type="presOf" srcId="{0FFE01BF-0639-4156-AB13-5B29E9C22F3D}" destId="{BD38095C-CA3A-4F84-A2ED-E78C03DF7B75}" srcOrd="0" destOrd="0" presId="urn:microsoft.com/office/officeart/2005/8/layout/orgChart1"/>
    <dgm:cxn modelId="{D3518826-6717-4AD0-83A5-478AA1F13779}" type="presOf" srcId="{BF3E6CB9-6946-46B2-A8D3-1B839AAD48DE}" destId="{4492778C-C755-420A-A19C-4FC09BD95682}" srcOrd="0" destOrd="0" presId="urn:microsoft.com/office/officeart/2005/8/layout/orgChart1"/>
    <dgm:cxn modelId="{337B8B29-2C8C-4339-91F2-00ADF8BF17DD}" type="presOf" srcId="{4DDB38F6-264F-4E07-AD2B-8936E741B3B4}" destId="{14D0DB6C-DA2A-4782-9FAA-9678416B9B33}" srcOrd="0" destOrd="0" presId="urn:microsoft.com/office/officeart/2005/8/layout/orgChart1"/>
    <dgm:cxn modelId="{491D002C-BD7D-47E9-B308-09E8E4CCD190}" srcId="{FEA4CDF5-5B84-44AE-9ADA-B03AC3BC18DD}" destId="{B7FDC873-7697-46BF-AB6B-6312D4F3D1BD}" srcOrd="1" destOrd="0" parTransId="{6AD5EDA1-F826-4ABC-8B5D-1FBCCCF04AE4}" sibTransId="{31AFE076-6BA9-440D-8F7A-6F8CB33789BA}"/>
    <dgm:cxn modelId="{51C23F30-4DE2-4390-9F57-2E8A1BB49CDE}" srcId="{9F2A794F-3233-4238-A7A1-8FAF7F3890B4}" destId="{10DBB91E-627B-44B9-93B5-7D2EBEF1EAB0}" srcOrd="1" destOrd="0" parTransId="{07C6043F-FCCF-49C8-BC45-C93644C3F33C}" sibTransId="{7CAACCE4-0C9A-430D-9E8B-9450DA070D2B}"/>
    <dgm:cxn modelId="{81FC3935-4149-4AFA-91DA-19383CE694B5}" srcId="{672DBE73-684E-4683-BD94-60594A008144}" destId="{9DE1B389-10EE-493C-8A4D-144FF8029A5B}" srcOrd="0" destOrd="0" parTransId="{AD7A8CA2-8BE9-4431-86CB-D177F78A85C0}" sibTransId="{E7DF9806-97DD-458B-87E9-A6152BDD2F3A}"/>
    <dgm:cxn modelId="{DB4F6B37-7D29-45C2-8EA0-E191FB314515}" type="presOf" srcId="{D8B33D91-6517-44E1-8727-6002F04208F4}" destId="{A2391FFF-F766-499C-B0CC-4430FA017F19}" srcOrd="0" destOrd="0" presId="urn:microsoft.com/office/officeart/2005/8/layout/orgChart1"/>
    <dgm:cxn modelId="{03D5C938-276E-4E6F-8563-438B5ECA5007}" type="presOf" srcId="{971FC867-A968-44A9-BADB-CAC384B67650}" destId="{2566DACE-E7EA-4DAB-90EC-1C0082B22764}" srcOrd="0" destOrd="0" presId="urn:microsoft.com/office/officeart/2005/8/layout/orgChart1"/>
    <dgm:cxn modelId="{10907E3B-A4B5-420D-AB8E-DE069334F8AF}" type="presOf" srcId="{10DBB91E-627B-44B9-93B5-7D2EBEF1EAB0}" destId="{EBD2F1D5-341F-4497-8D16-ABC49047999A}" srcOrd="1" destOrd="0" presId="urn:microsoft.com/office/officeart/2005/8/layout/orgChart1"/>
    <dgm:cxn modelId="{A2B6F93B-1E89-44EF-B562-6A8CED59E0E1}" type="presOf" srcId="{CA3E88A4-E976-4250-A9B0-99160CA09394}" destId="{3528EDDC-FFD2-49FE-A062-2A1E39B017A9}" srcOrd="1" destOrd="0" presId="urn:microsoft.com/office/officeart/2005/8/layout/orgChart1"/>
    <dgm:cxn modelId="{2B83243C-251C-42F2-B015-B69EC00C9173}" srcId="{B7FDC873-7697-46BF-AB6B-6312D4F3D1BD}" destId="{26CA51B5-2FC8-4B93-BE0A-58CD49D71801}" srcOrd="0" destOrd="0" parTransId="{0860C4F9-B17C-41C6-A698-FD3A30872318}" sibTransId="{ABBB7064-B9A5-4892-B368-545DD8BA30BF}"/>
    <dgm:cxn modelId="{DA74F45D-A8E5-4423-84D7-11C64128A134}" type="presOf" srcId="{AB826D3C-D8FC-4ED6-BF0F-FC8B7DBB8F3A}" destId="{331E6B53-1C47-4CFC-9900-015C00E0F449}" srcOrd="0" destOrd="0" presId="urn:microsoft.com/office/officeart/2005/8/layout/orgChart1"/>
    <dgm:cxn modelId="{086EE65E-B1B2-4306-8D88-2FBFC474C0F1}" type="presOf" srcId="{43DF4101-AFBA-4924-8923-0ADE1DA65A66}" destId="{45F5DBFA-9F97-4FB7-8768-E7A1E4FD0F04}" srcOrd="1" destOrd="0" presId="urn:microsoft.com/office/officeart/2005/8/layout/orgChart1"/>
    <dgm:cxn modelId="{5EAC3E5F-C50F-410A-B562-ADD46C952A8B}" srcId="{AFD1749A-CCDC-4A2C-8766-830FE9A65715}" destId="{FEA4CDF5-5B84-44AE-9ADA-B03AC3BC18DD}" srcOrd="1" destOrd="0" parTransId="{DF596911-2DDA-407A-97A5-9708F1F75240}" sibTransId="{D187B7B1-6A5E-4540-B971-CE76926DE098}"/>
    <dgm:cxn modelId="{D86A9F60-7729-4E36-A308-6AFC4B52D7C9}" type="presOf" srcId="{FEA4CDF5-5B84-44AE-9ADA-B03AC3BC18DD}" destId="{9A77158E-8AD8-4DF8-ABD6-43ABCF3F7768}" srcOrd="1" destOrd="0" presId="urn:microsoft.com/office/officeart/2005/8/layout/orgChart1"/>
    <dgm:cxn modelId="{69F5B842-8A2A-4AE0-BA47-B5EA525C66E9}" type="presOf" srcId="{F1BD1533-D801-4D41-841A-DA30B1E5A45D}" destId="{0C90B974-A6A8-4833-82B2-4F979D1C6D63}" srcOrd="0" destOrd="0" presId="urn:microsoft.com/office/officeart/2005/8/layout/orgChart1"/>
    <dgm:cxn modelId="{6061A764-089D-4B5E-8D9C-E1BE33FB3E2B}" type="presOf" srcId="{AE8C6C35-BF34-44EC-A9CF-22C5B3009E60}" destId="{47627E08-C52E-4259-BEBE-265A715A5868}" srcOrd="0" destOrd="0" presId="urn:microsoft.com/office/officeart/2005/8/layout/orgChart1"/>
    <dgm:cxn modelId="{1DFDF364-1AC3-4C56-85F7-900D95D7B4C4}" type="presOf" srcId="{8348B173-BACA-4CE1-B0D0-B9FF1FB297A6}" destId="{949F485D-D42D-412B-80D3-7F8550306DF4}" srcOrd="0" destOrd="0" presId="urn:microsoft.com/office/officeart/2005/8/layout/orgChart1"/>
    <dgm:cxn modelId="{8675A865-1FA4-4EA4-905C-FFB40254648A}" srcId="{717EA1EE-14D0-4C40-AF77-7A8C993DD234}" destId="{BF3E6CB9-6946-46B2-A8D3-1B839AAD48DE}" srcOrd="0" destOrd="0" parTransId="{F1BD1533-D801-4D41-841A-DA30B1E5A45D}" sibTransId="{19852691-0F22-43ED-9207-D52C74FBD26E}"/>
    <dgm:cxn modelId="{956DC16B-901B-46D5-ADD7-2347DF3597F4}" type="presOf" srcId="{9F2A794F-3233-4238-A7A1-8FAF7F3890B4}" destId="{3AE3ABEE-8B9C-4574-8281-7D319835D8C1}" srcOrd="0" destOrd="0" presId="urn:microsoft.com/office/officeart/2005/8/layout/orgChart1"/>
    <dgm:cxn modelId="{65D8CB4B-B9B3-40BF-AE12-FB80D63B1D17}" type="presOf" srcId="{1B7C4474-70AC-41E9-9DDB-E210C2D501D1}" destId="{7C7714CD-4782-4ACD-B264-E773CDA8BD03}" srcOrd="0" destOrd="0" presId="urn:microsoft.com/office/officeart/2005/8/layout/orgChart1"/>
    <dgm:cxn modelId="{BFA5586E-E649-4EB3-9A07-BD6326393094}" type="presOf" srcId="{4A03F279-7261-4F2E-9605-79C11653C668}" destId="{8BB2D753-CCE1-4ACA-BC8A-2C6DCD5CB998}" srcOrd="1" destOrd="0" presId="urn:microsoft.com/office/officeart/2005/8/layout/orgChart1"/>
    <dgm:cxn modelId="{19CF6C4F-D17A-4149-A37A-922B6BC9FB79}" type="presOf" srcId="{C17F3C01-735E-4638-9809-64E0BE3CF428}" destId="{931D168F-779C-40C5-845D-98F0E5F9202E}" srcOrd="0" destOrd="0" presId="urn:microsoft.com/office/officeart/2005/8/layout/orgChart1"/>
    <dgm:cxn modelId="{6187A64F-48F4-43C4-85A0-153900AB431E}" type="presOf" srcId="{26CA51B5-2FC8-4B93-BE0A-58CD49D71801}" destId="{0BDE562F-B37E-4E6E-B650-45A74C7170DA}" srcOrd="0" destOrd="0" presId="urn:microsoft.com/office/officeart/2005/8/layout/orgChart1"/>
    <dgm:cxn modelId="{C6C4ED50-E5AE-408F-AAFA-6CE87290E2BE}" type="presOf" srcId="{672DBE73-684E-4683-BD94-60594A008144}" destId="{026FA68E-4B45-448E-BC4E-1CC384477102}" srcOrd="1" destOrd="0" presId="urn:microsoft.com/office/officeart/2005/8/layout/orgChart1"/>
    <dgm:cxn modelId="{5DFCF650-2475-45B1-8671-5AB8B3F13AD5}" type="presOf" srcId="{0C119058-D058-4BF0-A59F-EF633F6477C7}" destId="{0086FAFA-16DB-4B7C-BF01-3BE5DEA83239}" srcOrd="0" destOrd="0" presId="urn:microsoft.com/office/officeart/2005/8/layout/orgChart1"/>
    <dgm:cxn modelId="{AD1C2551-3CC6-4767-B5AC-EC3261B36656}" type="presOf" srcId="{DF596911-2DDA-407A-97A5-9708F1F75240}" destId="{0A8DC6BB-2622-45AF-BC9B-6B6F7CF84336}" srcOrd="0" destOrd="0" presId="urn:microsoft.com/office/officeart/2005/8/layout/orgChart1"/>
    <dgm:cxn modelId="{C5850A73-88D7-4EBF-BE44-469A44C16EF1}" type="presOf" srcId="{B7FDC873-7697-46BF-AB6B-6312D4F3D1BD}" destId="{F5DC559C-EFF8-4E17-BBE7-5DE95BAAC2F8}" srcOrd="0" destOrd="0" presId="urn:microsoft.com/office/officeart/2005/8/layout/orgChart1"/>
    <dgm:cxn modelId="{66E6A275-349A-40DA-9C3D-01C53E6E223F}" srcId="{10DBB91E-627B-44B9-93B5-7D2EBEF1EAB0}" destId="{971FC867-A968-44A9-BADB-CAC384B67650}" srcOrd="0" destOrd="0" parTransId="{175F8A64-4E96-4B86-9D20-0ECEC6C2357D}" sibTransId="{7D5296FE-674D-43CF-A345-C08CDE82EC3B}"/>
    <dgm:cxn modelId="{DD82CF78-8D13-401E-845D-195EE9841727}" type="presOf" srcId="{3BCEEF09-1B41-4403-B097-9C0B95693FB3}" destId="{8D34128C-28EF-4053-A1C9-64A0FF7ACC0E}" srcOrd="0" destOrd="0" presId="urn:microsoft.com/office/officeart/2005/8/layout/orgChart1"/>
    <dgm:cxn modelId="{A9E3267C-4822-4350-A84A-88F0F8F801F9}" type="presOf" srcId="{717EA1EE-14D0-4C40-AF77-7A8C993DD234}" destId="{4A040CC7-2D17-47F8-8EBD-C2BCCC8E1138}" srcOrd="1" destOrd="0" presId="urn:microsoft.com/office/officeart/2005/8/layout/orgChart1"/>
    <dgm:cxn modelId="{67E43E7C-8AD7-4047-B61F-D52E2A19E39B}" type="presOf" srcId="{9DE1B389-10EE-493C-8A4D-144FF8029A5B}" destId="{01450BFE-F57F-40DA-B4AA-86581D2A2013}" srcOrd="0" destOrd="0" presId="urn:microsoft.com/office/officeart/2005/8/layout/orgChart1"/>
    <dgm:cxn modelId="{820D727D-4389-4ADC-8FFC-CE720DB46A6C}" type="presOf" srcId="{EEC536B8-D87A-41F6-BCC9-FBFE75366E54}" destId="{C9596BB0-3B2A-4C13-AABD-6A208BFA2106}" srcOrd="0" destOrd="0" presId="urn:microsoft.com/office/officeart/2005/8/layout/orgChart1"/>
    <dgm:cxn modelId="{BC687A7E-E4A7-4236-8B02-55BF633E1F56}" srcId="{AFD1749A-CCDC-4A2C-8766-830FE9A65715}" destId="{86574F08-1840-4920-87D7-A7E7F49815E5}" srcOrd="0" destOrd="0" parTransId="{1B7C4474-70AC-41E9-9DDB-E210C2D501D1}" sibTransId="{C5D282D8-6EB4-4537-81FB-9FA8E54C0F3F}"/>
    <dgm:cxn modelId="{209BBE7F-DB62-4287-BD33-51084CA4F97A}" type="presOf" srcId="{9DE1B389-10EE-493C-8A4D-144FF8029A5B}" destId="{0B999B26-E3BC-4A45-8CC8-9C0FDACE0A0A}" srcOrd="1" destOrd="0" presId="urn:microsoft.com/office/officeart/2005/8/layout/orgChart1"/>
    <dgm:cxn modelId="{2FAD4680-3686-4759-906A-3A660BC1A6C3}" srcId="{C5DB2859-45D0-4D6B-B665-DB7BE43BD295}" destId="{41312D36-E51A-4F72-A9BD-2F2981D5F127}" srcOrd="2" destOrd="0" parTransId="{635E881B-8817-4637-B57A-F5F83EFA1688}" sibTransId="{B0844DC8-7DC2-4B6B-A385-D149441C3EDF}"/>
    <dgm:cxn modelId="{9BFDAF82-970D-4963-8BA5-2A7546B623B1}" type="presOf" srcId="{37AB7877-98BE-4CF4-A0DC-C00097759B53}" destId="{BAD75107-64C8-493C-8C4D-445A87A5176C}" srcOrd="1" destOrd="0" presId="urn:microsoft.com/office/officeart/2005/8/layout/orgChart1"/>
    <dgm:cxn modelId="{36E7DE82-DABA-48C2-9D95-A3AE32CD3A63}" srcId="{FEA4CDF5-5B84-44AE-9ADA-B03AC3BC18DD}" destId="{9F2A794F-3233-4238-A7A1-8FAF7F3890B4}" srcOrd="2" destOrd="0" parTransId="{8348B173-BACA-4CE1-B0D0-B9FF1FB297A6}" sibTransId="{F9C5F894-A8E5-4A44-94D8-C32F6854DA05}"/>
    <dgm:cxn modelId="{41ED978D-4B7C-4A82-983B-F43706116F72}" srcId="{C5DB2859-45D0-4D6B-B665-DB7BE43BD295}" destId="{717EA1EE-14D0-4C40-AF77-7A8C993DD234}" srcOrd="1" destOrd="0" parTransId="{1F5AC94E-C1EA-4FEC-A47D-FD452118E150}" sibTransId="{DE297840-04D1-4D9E-9F2E-5AB8698186AF}"/>
    <dgm:cxn modelId="{BB21558E-CC00-4951-A554-6EA9E9F7FF43}" type="presOf" srcId="{971FC867-A968-44A9-BADB-CAC384B67650}" destId="{FB21D2A5-1831-485F-8440-F5875BA36A66}" srcOrd="1" destOrd="0" presId="urn:microsoft.com/office/officeart/2005/8/layout/orgChart1"/>
    <dgm:cxn modelId="{DB63028F-28F6-4AB2-BD4F-B977A054B6A5}" srcId="{AFD1749A-CCDC-4A2C-8766-830FE9A65715}" destId="{DBFF2B24-CEC0-49DB-A2E8-60FD6C0F4160}" srcOrd="2" destOrd="0" parTransId="{F4386FB3-0C29-4FB7-A6B2-75FF60B9D786}" sibTransId="{BEAB6C7A-2C3E-42B0-B23C-9E731DFBF5BB}"/>
    <dgm:cxn modelId="{FE359493-ABFD-4288-90AF-E944AB23B47D}" type="presOf" srcId="{672DBE73-684E-4683-BD94-60594A008144}" destId="{7D5212FB-C568-4DF8-9DF8-EBB9B03CC2F5}" srcOrd="0" destOrd="0" presId="urn:microsoft.com/office/officeart/2005/8/layout/orgChart1"/>
    <dgm:cxn modelId="{E0169C97-B04C-45D5-9F7D-08C0EF62F2A6}" srcId="{DBFF2B24-CEC0-49DB-A2E8-60FD6C0F4160}" destId="{C1B994B0-FEC9-4C2A-AF09-9175A8AA81EF}" srcOrd="0" destOrd="0" parTransId="{C17F3C01-735E-4638-9809-64E0BE3CF428}" sibTransId="{A792882D-9454-4EEC-91CC-050D5F742A0E}"/>
    <dgm:cxn modelId="{0BFC5898-6146-479C-833B-4FA980EB4F48}" srcId="{86574F08-1840-4920-87D7-A7E7F49815E5}" destId="{672DBE73-684E-4683-BD94-60594A008144}" srcOrd="0" destOrd="0" parTransId="{9403F5C4-EB84-42E6-B5CC-B32F2FB6FCD3}" sibTransId="{6CBDEB49-F2EF-4D13-BCCE-C7420847E682}"/>
    <dgm:cxn modelId="{A85273A3-C771-40ED-B7DD-905DC12DC8A4}" type="presOf" srcId="{DBFF2B24-CEC0-49DB-A2E8-60FD6C0F4160}" destId="{10D6754D-08F5-4301-B075-5FC138411743}" srcOrd="1" destOrd="0" presId="urn:microsoft.com/office/officeart/2005/8/layout/orgChart1"/>
    <dgm:cxn modelId="{AE4312A5-6000-4758-A1A1-276956A29D5C}" type="presOf" srcId="{AB826D3C-D8FC-4ED6-BF0F-FC8B7DBB8F3A}" destId="{0BAE50E6-8D77-491C-98DE-1EB3437218BD}" srcOrd="1" destOrd="0" presId="urn:microsoft.com/office/officeart/2005/8/layout/orgChart1"/>
    <dgm:cxn modelId="{C305C4A6-BCAA-4805-9480-B6EDFCC0003F}" srcId="{BF3E6CB9-6946-46B2-A8D3-1B839AAD48DE}" destId="{9BDA14AC-6C8C-48A9-8E5E-40BE71E774AA}" srcOrd="0" destOrd="0" parTransId="{AE8C6C35-BF34-44EC-A9CF-22C5B3009E60}" sibTransId="{5B55B102-B14F-46CF-AFF9-24979A7E06AF}"/>
    <dgm:cxn modelId="{76B8E0A7-B171-4B58-A520-2B314A83AC2E}" type="presOf" srcId="{41312D36-E51A-4F72-A9BD-2F2981D5F127}" destId="{1C37AF01-8A60-4B89-A53B-C23F2B9B1A1F}" srcOrd="1" destOrd="0" presId="urn:microsoft.com/office/officeart/2005/8/layout/orgChart1"/>
    <dgm:cxn modelId="{30F426A9-0E0F-40B9-AAAD-77E828FAAA35}" type="presOf" srcId="{41312D36-E51A-4F72-A9BD-2F2981D5F127}" destId="{9DF9FE18-A6C4-4B47-8B41-0087574BA280}" srcOrd="0" destOrd="0" presId="urn:microsoft.com/office/officeart/2005/8/layout/orgChart1"/>
    <dgm:cxn modelId="{E5FC0FAB-3346-46C6-83EB-6DB556CAF5A5}" type="presOf" srcId="{9BDA14AC-6C8C-48A9-8E5E-40BE71E774AA}" destId="{EDCBA130-C4A8-4703-A161-746F42A55169}" srcOrd="1" destOrd="0" presId="urn:microsoft.com/office/officeart/2005/8/layout/orgChart1"/>
    <dgm:cxn modelId="{E2C11EAC-5F59-4CC8-B74A-C69AD027AC67}" type="presOf" srcId="{CA3E88A4-E976-4250-A9B0-99160CA09394}" destId="{74950445-138D-40EE-B725-B17196C69A04}" srcOrd="0" destOrd="0" presId="urn:microsoft.com/office/officeart/2005/8/layout/orgChart1"/>
    <dgm:cxn modelId="{050BCAAF-1AB4-47AE-9087-441AE9E4934E}" type="presOf" srcId="{AD7A8CA2-8BE9-4431-86CB-D177F78A85C0}" destId="{5F4D1C75-3D85-411C-8802-FA64AE5F0C2D}" srcOrd="0" destOrd="0" presId="urn:microsoft.com/office/officeart/2005/8/layout/orgChart1"/>
    <dgm:cxn modelId="{3D2759B0-6F0D-4399-97E9-F658E49ABBF4}" srcId="{86574F08-1840-4920-87D7-A7E7F49815E5}" destId="{43DF4101-AFBA-4924-8923-0ADE1DA65A66}" srcOrd="1" destOrd="0" parTransId="{45B932F6-AC87-43E2-9F00-5CF2A2D31CC3}" sibTransId="{BB5564AE-79BE-45DD-A494-59BD33298679}"/>
    <dgm:cxn modelId="{CAECBEB8-4DDB-42ED-A628-5DC79E5F3849}" type="presOf" srcId="{C5DB2859-45D0-4D6B-B665-DB7BE43BD295}" destId="{E58C1E31-22BB-4A90-918C-D673B18F5A63}" srcOrd="0" destOrd="0" presId="urn:microsoft.com/office/officeart/2005/8/layout/orgChart1"/>
    <dgm:cxn modelId="{C78C5CB9-6ED4-439F-B12B-196B5E5AE70D}" srcId="{AB826D3C-D8FC-4ED6-BF0F-FC8B7DBB8F3A}" destId="{CA3E88A4-E976-4250-A9B0-99160CA09394}" srcOrd="0" destOrd="0" parTransId="{4DDB38F6-264F-4E07-AD2B-8936E741B3B4}" sibTransId="{4E33FDFF-6BD9-4223-BDF5-801537798566}"/>
    <dgm:cxn modelId="{9FBA22BA-960E-4B32-8879-A5D880DDA2F8}" type="presOf" srcId="{86574F08-1840-4920-87D7-A7E7F49815E5}" destId="{BEF252CC-805E-418D-B66C-20632EB20E56}" srcOrd="0" destOrd="0" presId="urn:microsoft.com/office/officeart/2005/8/layout/orgChart1"/>
    <dgm:cxn modelId="{FAD2ADBD-BAB6-47AC-8A12-82E3B86020D2}" type="presOf" srcId="{10DBB91E-627B-44B9-93B5-7D2EBEF1EAB0}" destId="{DEDD0E83-DCF1-4C7C-B26A-2D3560371706}" srcOrd="0" destOrd="0" presId="urn:microsoft.com/office/officeart/2005/8/layout/orgChart1"/>
    <dgm:cxn modelId="{5E8CF4C5-33AA-4515-B13B-C57CA3CAC3C2}" type="presOf" srcId="{1F5AC94E-C1EA-4FEC-A47D-FD452118E150}" destId="{041482D3-8282-463A-B44A-FDD2D436C6F0}" srcOrd="0" destOrd="0" presId="urn:microsoft.com/office/officeart/2005/8/layout/orgChart1"/>
    <dgm:cxn modelId="{E2910FC7-03C7-4005-B575-1FFAC3F091D1}" type="presOf" srcId="{DBFF2B24-CEC0-49DB-A2E8-60FD6C0F4160}" destId="{7493EDEC-695F-42D2-8772-640C73EF6A99}" srcOrd="0" destOrd="0" presId="urn:microsoft.com/office/officeart/2005/8/layout/orgChart1"/>
    <dgm:cxn modelId="{59150ED0-DEDE-45DB-BDBE-97499BB6AECB}" type="presOf" srcId="{86574F08-1840-4920-87D7-A7E7F49815E5}" destId="{0AAE8A58-9DCC-494F-9894-8C18D48F13F3}" srcOrd="1" destOrd="0" presId="urn:microsoft.com/office/officeart/2005/8/layout/orgChart1"/>
    <dgm:cxn modelId="{B3C730D1-A096-4ED6-A684-FCAE397C682A}" type="presOf" srcId="{635E881B-8817-4637-B57A-F5F83EFA1688}" destId="{259135B0-3EC9-4EDD-BA72-4BEF9DB6B09D}" srcOrd="0" destOrd="0" presId="urn:microsoft.com/office/officeart/2005/8/layout/orgChart1"/>
    <dgm:cxn modelId="{6A5123D2-89F3-46AB-9E6F-B6C47122367E}" srcId="{C5DB2859-45D0-4D6B-B665-DB7BE43BD295}" destId="{AFD1749A-CCDC-4A2C-8766-830FE9A65715}" srcOrd="0" destOrd="0" parTransId="{0FFE01BF-0639-4156-AB13-5B29E9C22F3D}" sibTransId="{B262B137-0218-410F-8B41-415DEB36598B}"/>
    <dgm:cxn modelId="{A991A5D7-8D90-4E79-9B57-533FE22A8483}" type="presOf" srcId="{9403F5C4-EB84-42E6-B5CC-B32F2FB6FCD3}" destId="{80AB914F-9D37-498F-8B3E-0F5E7DC9ED6C}" srcOrd="0" destOrd="0" presId="urn:microsoft.com/office/officeart/2005/8/layout/orgChart1"/>
    <dgm:cxn modelId="{107C1CDD-19DA-4830-A1B1-24A2759F7E55}" srcId="{2DE6D0F6-D91F-4147-B6E3-62EDECF68620}" destId="{C5DB2859-45D0-4D6B-B665-DB7BE43BD295}" srcOrd="0" destOrd="0" parTransId="{1FFBAD7A-CBFC-46BD-846D-7DBA007A4BA4}" sibTransId="{DA5325A6-6DD8-423D-8EF8-EF5E6C8A4C3F}"/>
    <dgm:cxn modelId="{7A7A20E0-B7C1-4D0A-AADF-874A7B8E07E2}" type="presOf" srcId="{9F2A794F-3233-4238-A7A1-8FAF7F3890B4}" destId="{A9B1C54F-C77F-4CA8-857B-CAA69C575001}" srcOrd="1" destOrd="0" presId="urn:microsoft.com/office/officeart/2005/8/layout/orgChart1"/>
    <dgm:cxn modelId="{FC5036E0-370C-4C5F-A3EA-CC9E59763FD7}" type="presOf" srcId="{0860C4F9-B17C-41C6-A698-FD3A30872318}" destId="{032D6EB2-3502-47D2-AD89-7F564022237D}" srcOrd="0" destOrd="0" presId="urn:microsoft.com/office/officeart/2005/8/layout/orgChart1"/>
    <dgm:cxn modelId="{FC3574E2-1BB2-4B77-B50F-2EE7F9579D14}" srcId="{9F2A794F-3233-4238-A7A1-8FAF7F3890B4}" destId="{AB826D3C-D8FC-4ED6-BF0F-FC8B7DBB8F3A}" srcOrd="0" destOrd="0" parTransId="{0C119058-D058-4BF0-A59F-EF633F6477C7}" sibTransId="{C5476357-BB74-45AD-94BB-210BB6B28E02}"/>
    <dgm:cxn modelId="{100C8AEE-0B6F-44D6-BFF8-D09B5D9319C5}" type="presOf" srcId="{6AD5EDA1-F826-4ABC-8B5D-1FBCCCF04AE4}" destId="{E614D263-76C2-4251-9052-9D8D7648B7D7}" srcOrd="0" destOrd="0" presId="urn:microsoft.com/office/officeart/2005/8/layout/orgChart1"/>
    <dgm:cxn modelId="{892DCBEF-3DEC-464E-8DFE-908F0C0EADE4}" type="presOf" srcId="{F4386FB3-0C29-4FB7-A6B2-75FF60B9D786}" destId="{67D79A4B-F1C1-4758-8C9D-6594081FB92C}" srcOrd="0" destOrd="0" presId="urn:microsoft.com/office/officeart/2005/8/layout/orgChart1"/>
    <dgm:cxn modelId="{0D663AF4-ADFB-48C9-872F-B4FE84940D0E}" type="presOf" srcId="{FEA4CDF5-5B84-44AE-9ADA-B03AC3BC18DD}" destId="{1742FB9E-D711-4A07-9D7C-B9874C11178C}" srcOrd="0" destOrd="0" presId="urn:microsoft.com/office/officeart/2005/8/layout/orgChart1"/>
    <dgm:cxn modelId="{CC795EF4-87F7-4E40-B0C5-8D91AEEEDE79}" type="presOf" srcId="{43DF4101-AFBA-4924-8923-0ADE1DA65A66}" destId="{4811694F-A8FD-4290-8F17-980C6B7162F7}" srcOrd="0" destOrd="0" presId="urn:microsoft.com/office/officeart/2005/8/layout/orgChart1"/>
    <dgm:cxn modelId="{50FE54FA-DF33-4264-92E5-F2FFD5CF3490}" type="presOf" srcId="{45B932F6-AC87-43E2-9F00-5CF2A2D31CC3}" destId="{5B304E5F-EBD7-4ADD-B6F1-CA6B00E27021}" srcOrd="0" destOrd="0" presId="urn:microsoft.com/office/officeart/2005/8/layout/orgChart1"/>
    <dgm:cxn modelId="{11E2B1FA-AD45-4D2E-BADB-F910B54271A0}" type="presOf" srcId="{07C6043F-FCCF-49C8-BC45-C93644C3F33C}" destId="{76A85733-001A-4EB2-B873-13B90CD581DB}" srcOrd="0" destOrd="0" presId="urn:microsoft.com/office/officeart/2005/8/layout/orgChart1"/>
    <dgm:cxn modelId="{541278FB-5E75-486F-BFD5-184BD832A977}" type="presOf" srcId="{C5DB2859-45D0-4D6B-B665-DB7BE43BD295}" destId="{77F6CCD8-5A9D-4D39-B2EA-BC5FE16F7E81}" srcOrd="1" destOrd="0" presId="urn:microsoft.com/office/officeart/2005/8/layout/orgChart1"/>
    <dgm:cxn modelId="{3BD05EFE-5B1E-4E3B-AC0B-0266AB68A8DE}" srcId="{FEA4CDF5-5B84-44AE-9ADA-B03AC3BC18DD}" destId="{4A03F279-7261-4F2E-9605-79C11653C668}" srcOrd="0" destOrd="0" parTransId="{EEC536B8-D87A-41F6-BCC9-FBFE75366E54}" sibTransId="{C2E26678-7819-4E9F-A7E5-205521B7B9C4}"/>
    <dgm:cxn modelId="{A6EC737B-BFF0-43AF-B767-DC5B37E1BF9F}" type="presParOf" srcId="{FFBC097D-804E-4280-B2D4-DB22B33AD859}" destId="{9BFFD6A7-8C71-4033-BB17-BEB027C2BBBE}" srcOrd="0" destOrd="0" presId="urn:microsoft.com/office/officeart/2005/8/layout/orgChart1"/>
    <dgm:cxn modelId="{8E917BB0-4BCF-48E8-9CD3-C48B8FD9D892}" type="presParOf" srcId="{9BFFD6A7-8C71-4033-BB17-BEB027C2BBBE}" destId="{8AE07B28-BF4B-4054-A831-546BDEB21706}" srcOrd="0" destOrd="0" presId="urn:microsoft.com/office/officeart/2005/8/layout/orgChart1"/>
    <dgm:cxn modelId="{06765403-3D5A-4AA8-859D-E3D727C4903A}" type="presParOf" srcId="{8AE07B28-BF4B-4054-A831-546BDEB21706}" destId="{E58C1E31-22BB-4A90-918C-D673B18F5A63}" srcOrd="0" destOrd="0" presId="urn:microsoft.com/office/officeart/2005/8/layout/orgChart1"/>
    <dgm:cxn modelId="{797F3C4A-2CD7-4DF5-8B30-F17F0278B15E}" type="presParOf" srcId="{8AE07B28-BF4B-4054-A831-546BDEB21706}" destId="{77F6CCD8-5A9D-4D39-B2EA-BC5FE16F7E81}" srcOrd="1" destOrd="0" presId="urn:microsoft.com/office/officeart/2005/8/layout/orgChart1"/>
    <dgm:cxn modelId="{2510BC26-2A39-472D-97ED-067BF072825E}" type="presParOf" srcId="{9BFFD6A7-8C71-4033-BB17-BEB027C2BBBE}" destId="{F7312A8B-02AF-42F2-9291-982217D0014A}" srcOrd="1" destOrd="0" presId="urn:microsoft.com/office/officeart/2005/8/layout/orgChart1"/>
    <dgm:cxn modelId="{EE671DAF-DF59-4434-B103-A4F7600CC60C}" type="presParOf" srcId="{F7312A8B-02AF-42F2-9291-982217D0014A}" destId="{BD38095C-CA3A-4F84-A2ED-E78C03DF7B75}" srcOrd="0" destOrd="0" presId="urn:microsoft.com/office/officeart/2005/8/layout/orgChart1"/>
    <dgm:cxn modelId="{79FF5EC8-C947-4381-AF82-323E639EBF93}" type="presParOf" srcId="{F7312A8B-02AF-42F2-9291-982217D0014A}" destId="{645C2E2C-0C58-4C5B-9E01-6CF9D2094807}" srcOrd="1" destOrd="0" presId="urn:microsoft.com/office/officeart/2005/8/layout/orgChart1"/>
    <dgm:cxn modelId="{E6568163-8C26-4653-B4DE-3679B2105A44}" type="presParOf" srcId="{645C2E2C-0C58-4C5B-9E01-6CF9D2094807}" destId="{C2238EEC-1947-4002-AFA2-B0F18180A786}" srcOrd="0" destOrd="0" presId="urn:microsoft.com/office/officeart/2005/8/layout/orgChart1"/>
    <dgm:cxn modelId="{DB764635-6C6A-4295-82B5-F8414FCC059A}" type="presParOf" srcId="{C2238EEC-1947-4002-AFA2-B0F18180A786}" destId="{A6427699-EC39-422D-BC1C-4F9F08C59D3F}" srcOrd="0" destOrd="0" presId="urn:microsoft.com/office/officeart/2005/8/layout/orgChart1"/>
    <dgm:cxn modelId="{428F6268-A3B5-42B4-ACF6-E272DD634915}" type="presParOf" srcId="{C2238EEC-1947-4002-AFA2-B0F18180A786}" destId="{00BCC04F-A41A-4297-BFB1-88F363FBEB09}" srcOrd="1" destOrd="0" presId="urn:microsoft.com/office/officeart/2005/8/layout/orgChart1"/>
    <dgm:cxn modelId="{4B0D5573-E4E9-42A7-A57D-477EBBC6508E}" type="presParOf" srcId="{645C2E2C-0C58-4C5B-9E01-6CF9D2094807}" destId="{B1399BB8-BDDA-4192-A664-ADF848DCB321}" srcOrd="1" destOrd="0" presId="urn:microsoft.com/office/officeart/2005/8/layout/orgChart1"/>
    <dgm:cxn modelId="{F92B06C6-E6FC-4933-873D-6AE48E29072E}" type="presParOf" srcId="{B1399BB8-BDDA-4192-A664-ADF848DCB321}" destId="{7C7714CD-4782-4ACD-B264-E773CDA8BD03}" srcOrd="0" destOrd="0" presId="urn:microsoft.com/office/officeart/2005/8/layout/orgChart1"/>
    <dgm:cxn modelId="{8FDB0FEC-4F54-4D98-B4EC-4A31B68E01D4}" type="presParOf" srcId="{B1399BB8-BDDA-4192-A664-ADF848DCB321}" destId="{C53D2CFE-E03C-4529-8D49-A67804FDAC5D}" srcOrd="1" destOrd="0" presId="urn:microsoft.com/office/officeart/2005/8/layout/orgChart1"/>
    <dgm:cxn modelId="{C567175C-894A-40D7-B392-CB3CCCE17C22}" type="presParOf" srcId="{C53D2CFE-E03C-4529-8D49-A67804FDAC5D}" destId="{A37AE3BE-5138-431E-8D25-E98EB6C04D02}" srcOrd="0" destOrd="0" presId="urn:microsoft.com/office/officeart/2005/8/layout/orgChart1"/>
    <dgm:cxn modelId="{B1279E44-CCE6-4B81-A362-1908714CBAAD}" type="presParOf" srcId="{A37AE3BE-5138-431E-8D25-E98EB6C04D02}" destId="{BEF252CC-805E-418D-B66C-20632EB20E56}" srcOrd="0" destOrd="0" presId="urn:microsoft.com/office/officeart/2005/8/layout/orgChart1"/>
    <dgm:cxn modelId="{5D55BB45-EAE5-4198-B6A0-4926193C5243}" type="presParOf" srcId="{A37AE3BE-5138-431E-8D25-E98EB6C04D02}" destId="{0AAE8A58-9DCC-494F-9894-8C18D48F13F3}" srcOrd="1" destOrd="0" presId="urn:microsoft.com/office/officeart/2005/8/layout/orgChart1"/>
    <dgm:cxn modelId="{E58B5443-8077-4F93-8491-6CD9728ED924}" type="presParOf" srcId="{C53D2CFE-E03C-4529-8D49-A67804FDAC5D}" destId="{BBE5E51C-3D29-43AF-BA74-E7C4D84F02BB}" srcOrd="1" destOrd="0" presId="urn:microsoft.com/office/officeart/2005/8/layout/orgChart1"/>
    <dgm:cxn modelId="{31F5239A-1D79-42E0-8056-70F67227D336}" type="presParOf" srcId="{BBE5E51C-3D29-43AF-BA74-E7C4D84F02BB}" destId="{80AB914F-9D37-498F-8B3E-0F5E7DC9ED6C}" srcOrd="0" destOrd="0" presId="urn:microsoft.com/office/officeart/2005/8/layout/orgChart1"/>
    <dgm:cxn modelId="{96F45C6B-56D3-487A-9A16-C278A6144965}" type="presParOf" srcId="{BBE5E51C-3D29-43AF-BA74-E7C4D84F02BB}" destId="{8F5E4AD7-087B-4955-835E-B2F8BBAF7DB7}" srcOrd="1" destOrd="0" presId="urn:microsoft.com/office/officeart/2005/8/layout/orgChart1"/>
    <dgm:cxn modelId="{8B8AD8B8-DF1C-441E-A25E-A5887F7870E9}" type="presParOf" srcId="{8F5E4AD7-087B-4955-835E-B2F8BBAF7DB7}" destId="{5B15217A-5BA3-45A5-964D-16C5892B8CAF}" srcOrd="0" destOrd="0" presId="urn:microsoft.com/office/officeart/2005/8/layout/orgChart1"/>
    <dgm:cxn modelId="{A77ED619-784A-435A-99EE-622FF96DCB5B}" type="presParOf" srcId="{5B15217A-5BA3-45A5-964D-16C5892B8CAF}" destId="{7D5212FB-C568-4DF8-9DF8-EBB9B03CC2F5}" srcOrd="0" destOrd="0" presId="urn:microsoft.com/office/officeart/2005/8/layout/orgChart1"/>
    <dgm:cxn modelId="{CEFF8000-C802-4078-8D84-4A395DAA33C5}" type="presParOf" srcId="{5B15217A-5BA3-45A5-964D-16C5892B8CAF}" destId="{026FA68E-4B45-448E-BC4E-1CC384477102}" srcOrd="1" destOrd="0" presId="urn:microsoft.com/office/officeart/2005/8/layout/orgChart1"/>
    <dgm:cxn modelId="{DE1DFBFD-1D01-4830-B5A2-08C127745C34}" type="presParOf" srcId="{8F5E4AD7-087B-4955-835E-B2F8BBAF7DB7}" destId="{79C03904-2D38-433B-92B4-4ACB11AE2EE3}" srcOrd="1" destOrd="0" presId="urn:microsoft.com/office/officeart/2005/8/layout/orgChart1"/>
    <dgm:cxn modelId="{57F2343B-6105-4AE0-BD12-2E6099F9F7D9}" type="presParOf" srcId="{79C03904-2D38-433B-92B4-4ACB11AE2EE3}" destId="{5F4D1C75-3D85-411C-8802-FA64AE5F0C2D}" srcOrd="0" destOrd="0" presId="urn:microsoft.com/office/officeart/2005/8/layout/orgChart1"/>
    <dgm:cxn modelId="{9484FFF8-0BC8-4F80-8056-8A25580078CB}" type="presParOf" srcId="{79C03904-2D38-433B-92B4-4ACB11AE2EE3}" destId="{5CE3F8AA-24E2-45A0-BC22-E84240B55007}" srcOrd="1" destOrd="0" presId="urn:microsoft.com/office/officeart/2005/8/layout/orgChart1"/>
    <dgm:cxn modelId="{4C8E0267-873D-4AFC-B684-50C95069A7FA}" type="presParOf" srcId="{5CE3F8AA-24E2-45A0-BC22-E84240B55007}" destId="{5D226070-04FF-40F5-ABE7-4BCE558BFF94}" srcOrd="0" destOrd="0" presId="urn:microsoft.com/office/officeart/2005/8/layout/orgChart1"/>
    <dgm:cxn modelId="{548EA0BF-852D-4111-8FB6-B806220BF3A8}" type="presParOf" srcId="{5D226070-04FF-40F5-ABE7-4BCE558BFF94}" destId="{01450BFE-F57F-40DA-B4AA-86581D2A2013}" srcOrd="0" destOrd="0" presId="urn:microsoft.com/office/officeart/2005/8/layout/orgChart1"/>
    <dgm:cxn modelId="{FCC8C009-26ED-4BF0-8515-DB37B0DA76F7}" type="presParOf" srcId="{5D226070-04FF-40F5-ABE7-4BCE558BFF94}" destId="{0B999B26-E3BC-4A45-8CC8-9C0FDACE0A0A}" srcOrd="1" destOrd="0" presId="urn:microsoft.com/office/officeart/2005/8/layout/orgChart1"/>
    <dgm:cxn modelId="{2B8032FB-EDB5-4100-ACDC-712F5CAA54D1}" type="presParOf" srcId="{5CE3F8AA-24E2-45A0-BC22-E84240B55007}" destId="{4AB36CF3-692B-45EE-9B6B-C80D3D2962B4}" srcOrd="1" destOrd="0" presId="urn:microsoft.com/office/officeart/2005/8/layout/orgChart1"/>
    <dgm:cxn modelId="{444C96DF-B1E2-4206-B5E7-30390DE78737}" type="presParOf" srcId="{5CE3F8AA-24E2-45A0-BC22-E84240B55007}" destId="{B6557DA8-08F1-49C1-A922-CFE7EB916345}" srcOrd="2" destOrd="0" presId="urn:microsoft.com/office/officeart/2005/8/layout/orgChart1"/>
    <dgm:cxn modelId="{83973AEB-E45C-4C48-886A-FCBE89BF4BA8}" type="presParOf" srcId="{8F5E4AD7-087B-4955-835E-B2F8BBAF7DB7}" destId="{CF2D73B9-00E9-49CE-8C2A-B9A42FD4085C}" srcOrd="2" destOrd="0" presId="urn:microsoft.com/office/officeart/2005/8/layout/orgChart1"/>
    <dgm:cxn modelId="{5F4F5A7E-C8D4-4461-AF28-B3DA1F16A864}" type="presParOf" srcId="{BBE5E51C-3D29-43AF-BA74-E7C4D84F02BB}" destId="{5B304E5F-EBD7-4ADD-B6F1-CA6B00E27021}" srcOrd="2" destOrd="0" presId="urn:microsoft.com/office/officeart/2005/8/layout/orgChart1"/>
    <dgm:cxn modelId="{241C3A91-3994-46F1-8E05-84F01EED84E8}" type="presParOf" srcId="{BBE5E51C-3D29-43AF-BA74-E7C4D84F02BB}" destId="{7BDEA2F3-E98B-45AA-890A-6690069EC914}" srcOrd="3" destOrd="0" presId="urn:microsoft.com/office/officeart/2005/8/layout/orgChart1"/>
    <dgm:cxn modelId="{9307F16E-D70E-4D16-AB3D-2825D9D462D0}" type="presParOf" srcId="{7BDEA2F3-E98B-45AA-890A-6690069EC914}" destId="{2941D202-80FC-47FB-9F57-357EC3D45CAE}" srcOrd="0" destOrd="0" presId="urn:microsoft.com/office/officeart/2005/8/layout/orgChart1"/>
    <dgm:cxn modelId="{CB934374-00D8-4484-8EDB-22EDB7815A3E}" type="presParOf" srcId="{2941D202-80FC-47FB-9F57-357EC3D45CAE}" destId="{4811694F-A8FD-4290-8F17-980C6B7162F7}" srcOrd="0" destOrd="0" presId="urn:microsoft.com/office/officeart/2005/8/layout/orgChart1"/>
    <dgm:cxn modelId="{C11B3AB1-251C-4B9A-BE5C-CD82AC6D9C32}" type="presParOf" srcId="{2941D202-80FC-47FB-9F57-357EC3D45CAE}" destId="{45F5DBFA-9F97-4FB7-8768-E7A1E4FD0F04}" srcOrd="1" destOrd="0" presId="urn:microsoft.com/office/officeart/2005/8/layout/orgChart1"/>
    <dgm:cxn modelId="{CD873E8F-F793-43EF-AF16-FDCD084D8B59}" type="presParOf" srcId="{7BDEA2F3-E98B-45AA-890A-6690069EC914}" destId="{589ADDB7-ECB5-4383-BE38-188C9295A362}" srcOrd="1" destOrd="0" presId="urn:microsoft.com/office/officeart/2005/8/layout/orgChart1"/>
    <dgm:cxn modelId="{2E464724-6C68-403E-A8FA-2E57BBB0FC69}" type="presParOf" srcId="{589ADDB7-ECB5-4383-BE38-188C9295A362}" destId="{8D34128C-28EF-4053-A1C9-64A0FF7ACC0E}" srcOrd="0" destOrd="0" presId="urn:microsoft.com/office/officeart/2005/8/layout/orgChart1"/>
    <dgm:cxn modelId="{E57AF02D-E30C-4C64-885A-A3BD1CA5DEB0}" type="presParOf" srcId="{589ADDB7-ECB5-4383-BE38-188C9295A362}" destId="{590BE879-4811-42FF-B4D6-41E8258BB44A}" srcOrd="1" destOrd="0" presId="urn:microsoft.com/office/officeart/2005/8/layout/orgChart1"/>
    <dgm:cxn modelId="{9658BF6F-BA67-48AC-AAFA-281DFD2F676F}" type="presParOf" srcId="{590BE879-4811-42FF-B4D6-41E8258BB44A}" destId="{409D3ACC-EEFF-4C19-B6E8-246E537DEF9B}" srcOrd="0" destOrd="0" presId="urn:microsoft.com/office/officeart/2005/8/layout/orgChart1"/>
    <dgm:cxn modelId="{24ADDE9C-7115-4FA2-AD56-0E712F55F8C9}" type="presParOf" srcId="{409D3ACC-EEFF-4C19-B6E8-246E537DEF9B}" destId="{FB92C25E-1668-40B2-AD28-E3C8DF6D6A72}" srcOrd="0" destOrd="0" presId="urn:microsoft.com/office/officeart/2005/8/layout/orgChart1"/>
    <dgm:cxn modelId="{B5BF1672-D7A4-4363-A0C8-086A2C0E16C2}" type="presParOf" srcId="{409D3ACC-EEFF-4C19-B6E8-246E537DEF9B}" destId="{BAD75107-64C8-493C-8C4D-445A87A5176C}" srcOrd="1" destOrd="0" presId="urn:microsoft.com/office/officeart/2005/8/layout/orgChart1"/>
    <dgm:cxn modelId="{A822BB04-861D-43C6-BCD8-32E68F112BB4}" type="presParOf" srcId="{590BE879-4811-42FF-B4D6-41E8258BB44A}" destId="{94203053-CC26-441E-A689-D1F93354B7C4}" srcOrd="1" destOrd="0" presId="urn:microsoft.com/office/officeart/2005/8/layout/orgChart1"/>
    <dgm:cxn modelId="{E76CA169-1D11-4E5C-B403-2194C2321408}" type="presParOf" srcId="{590BE879-4811-42FF-B4D6-41E8258BB44A}" destId="{F06E330E-4D13-4F30-A67E-A07BD4794D1C}" srcOrd="2" destOrd="0" presId="urn:microsoft.com/office/officeart/2005/8/layout/orgChart1"/>
    <dgm:cxn modelId="{612969CD-6C39-4FAC-B562-274C879A8D9A}" type="presParOf" srcId="{7BDEA2F3-E98B-45AA-890A-6690069EC914}" destId="{BE88F908-EB88-4B26-8CAD-6F268B5937B2}" srcOrd="2" destOrd="0" presId="urn:microsoft.com/office/officeart/2005/8/layout/orgChart1"/>
    <dgm:cxn modelId="{20A27AAF-659E-47A2-8A7E-41EDB4763070}" type="presParOf" srcId="{C53D2CFE-E03C-4529-8D49-A67804FDAC5D}" destId="{C5D84C61-1B82-4EBA-BA58-1B20C8C2A8EE}" srcOrd="2" destOrd="0" presId="urn:microsoft.com/office/officeart/2005/8/layout/orgChart1"/>
    <dgm:cxn modelId="{DC80AAA1-F5F1-408F-A6DD-D7C6C3641241}" type="presParOf" srcId="{B1399BB8-BDDA-4192-A664-ADF848DCB321}" destId="{0A8DC6BB-2622-45AF-BC9B-6B6F7CF84336}" srcOrd="2" destOrd="0" presId="urn:microsoft.com/office/officeart/2005/8/layout/orgChart1"/>
    <dgm:cxn modelId="{0991D8B6-E88C-4FE8-8A66-F8810E27D1A0}" type="presParOf" srcId="{B1399BB8-BDDA-4192-A664-ADF848DCB321}" destId="{0A354976-FE4E-4BFC-8E72-A21B071E657C}" srcOrd="3" destOrd="0" presId="urn:microsoft.com/office/officeart/2005/8/layout/orgChart1"/>
    <dgm:cxn modelId="{DE9CFADD-6CE7-49E0-B0AF-2854E5B4DA48}" type="presParOf" srcId="{0A354976-FE4E-4BFC-8E72-A21B071E657C}" destId="{7F8DAFD7-51E7-4C2D-94A0-E9E5A50D6231}" srcOrd="0" destOrd="0" presId="urn:microsoft.com/office/officeart/2005/8/layout/orgChart1"/>
    <dgm:cxn modelId="{95E2545C-1257-4D95-B5B6-B7EF56A00BB4}" type="presParOf" srcId="{7F8DAFD7-51E7-4C2D-94A0-E9E5A50D6231}" destId="{1742FB9E-D711-4A07-9D7C-B9874C11178C}" srcOrd="0" destOrd="0" presId="urn:microsoft.com/office/officeart/2005/8/layout/orgChart1"/>
    <dgm:cxn modelId="{3F671587-8834-40F5-B2C4-F955FB27FB6B}" type="presParOf" srcId="{7F8DAFD7-51E7-4C2D-94A0-E9E5A50D6231}" destId="{9A77158E-8AD8-4DF8-ABD6-43ABCF3F7768}" srcOrd="1" destOrd="0" presId="urn:microsoft.com/office/officeart/2005/8/layout/orgChart1"/>
    <dgm:cxn modelId="{326C9584-FA7B-4EB2-9A7B-BF85F77AD780}" type="presParOf" srcId="{0A354976-FE4E-4BFC-8E72-A21B071E657C}" destId="{4CAFED29-A70D-4641-816C-6284617ED47A}" srcOrd="1" destOrd="0" presId="urn:microsoft.com/office/officeart/2005/8/layout/orgChart1"/>
    <dgm:cxn modelId="{7CE66455-58DF-45AD-8349-D94556F87655}" type="presParOf" srcId="{4CAFED29-A70D-4641-816C-6284617ED47A}" destId="{E614D263-76C2-4251-9052-9D8D7648B7D7}" srcOrd="0" destOrd="0" presId="urn:microsoft.com/office/officeart/2005/8/layout/orgChart1"/>
    <dgm:cxn modelId="{D60BFB3C-99F6-453A-97FC-97AF7A09FC89}" type="presParOf" srcId="{4CAFED29-A70D-4641-816C-6284617ED47A}" destId="{6D9012FA-5008-440F-A6AC-98B59A0D63DC}" srcOrd="1" destOrd="0" presId="urn:microsoft.com/office/officeart/2005/8/layout/orgChart1"/>
    <dgm:cxn modelId="{0C461223-059C-4042-ABDD-E02476235BB3}" type="presParOf" srcId="{6D9012FA-5008-440F-A6AC-98B59A0D63DC}" destId="{F9B51ABD-8DDA-404E-B867-FBBDFC826D7A}" srcOrd="0" destOrd="0" presId="urn:microsoft.com/office/officeart/2005/8/layout/orgChart1"/>
    <dgm:cxn modelId="{7E799887-C3F6-4485-8DF0-A53328767C31}" type="presParOf" srcId="{F9B51ABD-8DDA-404E-B867-FBBDFC826D7A}" destId="{F5DC559C-EFF8-4E17-BBE7-5DE95BAAC2F8}" srcOrd="0" destOrd="0" presId="urn:microsoft.com/office/officeart/2005/8/layout/orgChart1"/>
    <dgm:cxn modelId="{B69B2AA0-E500-4D92-99DA-3DD704F54CA5}" type="presParOf" srcId="{F9B51ABD-8DDA-404E-B867-FBBDFC826D7A}" destId="{F7BC513B-004B-4AEF-B8D4-6AB9E0E58F70}" srcOrd="1" destOrd="0" presId="urn:microsoft.com/office/officeart/2005/8/layout/orgChart1"/>
    <dgm:cxn modelId="{EE57FDB5-6121-49A0-BA64-943090AED252}" type="presParOf" srcId="{6D9012FA-5008-440F-A6AC-98B59A0D63DC}" destId="{25FF761B-83B8-448E-A378-AFA217634DFB}" srcOrd="1" destOrd="0" presId="urn:microsoft.com/office/officeart/2005/8/layout/orgChart1"/>
    <dgm:cxn modelId="{483A1A09-0354-4C43-BEEA-0E001DABFD6E}" type="presParOf" srcId="{25FF761B-83B8-448E-A378-AFA217634DFB}" destId="{032D6EB2-3502-47D2-AD89-7F564022237D}" srcOrd="0" destOrd="0" presId="urn:microsoft.com/office/officeart/2005/8/layout/orgChart1"/>
    <dgm:cxn modelId="{D7A1A18D-8F85-4290-9DCA-A74796163A6D}" type="presParOf" srcId="{25FF761B-83B8-448E-A378-AFA217634DFB}" destId="{9EF45FB8-BE2A-4551-A61D-3BF772E5C831}" srcOrd="1" destOrd="0" presId="urn:microsoft.com/office/officeart/2005/8/layout/orgChart1"/>
    <dgm:cxn modelId="{D55D4456-F02F-46E6-A81E-92BD5C89297C}" type="presParOf" srcId="{9EF45FB8-BE2A-4551-A61D-3BF772E5C831}" destId="{8D45CCFE-174D-4A64-B49B-DB9168AAA263}" srcOrd="0" destOrd="0" presId="urn:microsoft.com/office/officeart/2005/8/layout/orgChart1"/>
    <dgm:cxn modelId="{E350961F-C61F-4F1F-BA02-A69FCC26AACC}" type="presParOf" srcId="{8D45CCFE-174D-4A64-B49B-DB9168AAA263}" destId="{0BDE562F-B37E-4E6E-B650-45A74C7170DA}" srcOrd="0" destOrd="0" presId="urn:microsoft.com/office/officeart/2005/8/layout/orgChart1"/>
    <dgm:cxn modelId="{C78DD0F7-7297-47AE-A490-385263454294}" type="presParOf" srcId="{8D45CCFE-174D-4A64-B49B-DB9168AAA263}" destId="{A0066D6A-0CE5-4701-A7BF-450FEB093D6A}" srcOrd="1" destOrd="0" presId="urn:microsoft.com/office/officeart/2005/8/layout/orgChart1"/>
    <dgm:cxn modelId="{1572DE28-3107-43C2-81A7-BC5F8ADD0710}" type="presParOf" srcId="{9EF45FB8-BE2A-4551-A61D-3BF772E5C831}" destId="{B37DC760-E0F9-4273-841B-57343A2F66FC}" srcOrd="1" destOrd="0" presId="urn:microsoft.com/office/officeart/2005/8/layout/orgChart1"/>
    <dgm:cxn modelId="{8E737E86-7260-46C8-B1B2-3673488698E1}" type="presParOf" srcId="{9EF45FB8-BE2A-4551-A61D-3BF772E5C831}" destId="{7D6392BD-76E8-4619-8EF4-405CA34587B9}" srcOrd="2" destOrd="0" presId="urn:microsoft.com/office/officeart/2005/8/layout/orgChart1"/>
    <dgm:cxn modelId="{4F4E4A3C-4C65-4C74-B301-04FB63481CC8}" type="presParOf" srcId="{6D9012FA-5008-440F-A6AC-98B59A0D63DC}" destId="{DF872AB1-AE51-400D-AC26-B80D1C25926C}" srcOrd="2" destOrd="0" presId="urn:microsoft.com/office/officeart/2005/8/layout/orgChart1"/>
    <dgm:cxn modelId="{5DDC500F-E266-4958-994F-C1A846F5E92C}" type="presParOf" srcId="{4CAFED29-A70D-4641-816C-6284617ED47A}" destId="{949F485D-D42D-412B-80D3-7F8550306DF4}" srcOrd="2" destOrd="0" presId="urn:microsoft.com/office/officeart/2005/8/layout/orgChart1"/>
    <dgm:cxn modelId="{D55AAF38-DE7B-4BC4-8CB6-0987753CC08D}" type="presParOf" srcId="{4CAFED29-A70D-4641-816C-6284617ED47A}" destId="{6695DA51-EAE8-4304-8B4C-8FF27C460B10}" srcOrd="3" destOrd="0" presId="urn:microsoft.com/office/officeart/2005/8/layout/orgChart1"/>
    <dgm:cxn modelId="{B95F63DC-ABF1-44D6-A447-6086A543A4B0}" type="presParOf" srcId="{6695DA51-EAE8-4304-8B4C-8FF27C460B10}" destId="{F44F75F1-B5F1-4C6F-870C-B1BE655235EC}" srcOrd="0" destOrd="0" presId="urn:microsoft.com/office/officeart/2005/8/layout/orgChart1"/>
    <dgm:cxn modelId="{05BA0745-203D-44D1-BFA1-1D30D66A62C0}" type="presParOf" srcId="{F44F75F1-B5F1-4C6F-870C-B1BE655235EC}" destId="{3AE3ABEE-8B9C-4574-8281-7D319835D8C1}" srcOrd="0" destOrd="0" presId="urn:microsoft.com/office/officeart/2005/8/layout/orgChart1"/>
    <dgm:cxn modelId="{0383DAD0-658A-4DC3-BAEB-55FA8DD89909}" type="presParOf" srcId="{F44F75F1-B5F1-4C6F-870C-B1BE655235EC}" destId="{A9B1C54F-C77F-4CA8-857B-CAA69C575001}" srcOrd="1" destOrd="0" presId="urn:microsoft.com/office/officeart/2005/8/layout/orgChart1"/>
    <dgm:cxn modelId="{DF715767-741B-4A70-BE6A-ED41FE0CE258}" type="presParOf" srcId="{6695DA51-EAE8-4304-8B4C-8FF27C460B10}" destId="{661A9125-399F-4BD2-AC6E-3200A572D681}" srcOrd="1" destOrd="0" presId="urn:microsoft.com/office/officeart/2005/8/layout/orgChart1"/>
    <dgm:cxn modelId="{5CE112FE-F59A-4879-8F8E-082480B829E6}" type="presParOf" srcId="{661A9125-399F-4BD2-AC6E-3200A572D681}" destId="{0086FAFA-16DB-4B7C-BF01-3BE5DEA83239}" srcOrd="0" destOrd="0" presId="urn:microsoft.com/office/officeart/2005/8/layout/orgChart1"/>
    <dgm:cxn modelId="{C8731119-A2C9-4927-98D8-72952F7DDC35}" type="presParOf" srcId="{661A9125-399F-4BD2-AC6E-3200A572D681}" destId="{ACE67972-C609-4374-A365-8F304E684694}" srcOrd="1" destOrd="0" presId="urn:microsoft.com/office/officeart/2005/8/layout/orgChart1"/>
    <dgm:cxn modelId="{94503249-9161-49E9-9FA4-B46F06CB3FF1}" type="presParOf" srcId="{ACE67972-C609-4374-A365-8F304E684694}" destId="{95344236-ED9B-4B6F-9C16-1A1F993A3D80}" srcOrd="0" destOrd="0" presId="urn:microsoft.com/office/officeart/2005/8/layout/orgChart1"/>
    <dgm:cxn modelId="{B2380331-E434-4781-9811-A2BAD3614FF5}" type="presParOf" srcId="{95344236-ED9B-4B6F-9C16-1A1F993A3D80}" destId="{331E6B53-1C47-4CFC-9900-015C00E0F449}" srcOrd="0" destOrd="0" presId="urn:microsoft.com/office/officeart/2005/8/layout/orgChart1"/>
    <dgm:cxn modelId="{26F8AF42-0A35-4A2C-A3EB-BA4A95BF04BD}" type="presParOf" srcId="{95344236-ED9B-4B6F-9C16-1A1F993A3D80}" destId="{0BAE50E6-8D77-491C-98DE-1EB3437218BD}" srcOrd="1" destOrd="0" presId="urn:microsoft.com/office/officeart/2005/8/layout/orgChart1"/>
    <dgm:cxn modelId="{60272DD2-6682-4B5C-B6B3-F292DBF95605}" type="presParOf" srcId="{ACE67972-C609-4374-A365-8F304E684694}" destId="{D58A0626-7223-4220-9AEC-8AE2C38C3BEA}" srcOrd="1" destOrd="0" presId="urn:microsoft.com/office/officeart/2005/8/layout/orgChart1"/>
    <dgm:cxn modelId="{C2C1878E-2844-4002-9005-24B362567B6D}" type="presParOf" srcId="{D58A0626-7223-4220-9AEC-8AE2C38C3BEA}" destId="{14D0DB6C-DA2A-4782-9FAA-9678416B9B33}" srcOrd="0" destOrd="0" presId="urn:microsoft.com/office/officeart/2005/8/layout/orgChart1"/>
    <dgm:cxn modelId="{33C1EB1A-C440-42B6-9D5D-5019FBF68304}" type="presParOf" srcId="{D58A0626-7223-4220-9AEC-8AE2C38C3BEA}" destId="{7186AF6E-B90E-4C86-941C-E195AD8E01D6}" srcOrd="1" destOrd="0" presId="urn:microsoft.com/office/officeart/2005/8/layout/orgChart1"/>
    <dgm:cxn modelId="{2C8F4B69-8AF0-4D9D-8059-25EF0A907D4A}" type="presParOf" srcId="{7186AF6E-B90E-4C86-941C-E195AD8E01D6}" destId="{844D8A83-A2A9-4C6E-BAFC-07C23AEAE06C}" srcOrd="0" destOrd="0" presId="urn:microsoft.com/office/officeart/2005/8/layout/orgChart1"/>
    <dgm:cxn modelId="{03F4FBF7-4DCE-4464-AE44-9DB032989748}" type="presParOf" srcId="{844D8A83-A2A9-4C6E-BAFC-07C23AEAE06C}" destId="{74950445-138D-40EE-B725-B17196C69A04}" srcOrd="0" destOrd="0" presId="urn:microsoft.com/office/officeart/2005/8/layout/orgChart1"/>
    <dgm:cxn modelId="{1D51E176-C2AE-47DD-9666-01B5723C1F04}" type="presParOf" srcId="{844D8A83-A2A9-4C6E-BAFC-07C23AEAE06C}" destId="{3528EDDC-FFD2-49FE-A062-2A1E39B017A9}" srcOrd="1" destOrd="0" presId="urn:microsoft.com/office/officeart/2005/8/layout/orgChart1"/>
    <dgm:cxn modelId="{7EE2EC64-3E3D-43EC-BC53-4B857198E4B1}" type="presParOf" srcId="{7186AF6E-B90E-4C86-941C-E195AD8E01D6}" destId="{0398215C-675B-4E78-A68D-603E8AF69434}" srcOrd="1" destOrd="0" presId="urn:microsoft.com/office/officeart/2005/8/layout/orgChart1"/>
    <dgm:cxn modelId="{EBA1C069-0E73-4E1A-B9F9-4C43A6D5F038}" type="presParOf" srcId="{7186AF6E-B90E-4C86-941C-E195AD8E01D6}" destId="{8FEA17DC-6D64-45D7-93E4-30F4FB1EDC85}" srcOrd="2" destOrd="0" presId="urn:microsoft.com/office/officeart/2005/8/layout/orgChart1"/>
    <dgm:cxn modelId="{A489A7EE-2D24-4F3E-BCAF-2239AA721528}" type="presParOf" srcId="{ACE67972-C609-4374-A365-8F304E684694}" destId="{9BC96036-27EE-424A-A59F-613426EAAAFC}" srcOrd="2" destOrd="0" presId="urn:microsoft.com/office/officeart/2005/8/layout/orgChart1"/>
    <dgm:cxn modelId="{B4DBBC93-D266-4591-A82B-1B03C5B050B6}" type="presParOf" srcId="{661A9125-399F-4BD2-AC6E-3200A572D681}" destId="{76A85733-001A-4EB2-B873-13B90CD581DB}" srcOrd="2" destOrd="0" presId="urn:microsoft.com/office/officeart/2005/8/layout/orgChart1"/>
    <dgm:cxn modelId="{529D7B5C-D13E-4166-A1E0-F2EA837294A4}" type="presParOf" srcId="{661A9125-399F-4BD2-AC6E-3200A572D681}" destId="{2C19B5C0-CB1B-4EDC-A901-FFDF58D7528A}" srcOrd="3" destOrd="0" presId="urn:microsoft.com/office/officeart/2005/8/layout/orgChart1"/>
    <dgm:cxn modelId="{D8A3B18C-3627-4356-8B60-2BFEBFB75A2D}" type="presParOf" srcId="{2C19B5C0-CB1B-4EDC-A901-FFDF58D7528A}" destId="{F87D6152-DE3B-42BB-BEBE-CB5E186B9F8E}" srcOrd="0" destOrd="0" presId="urn:microsoft.com/office/officeart/2005/8/layout/orgChart1"/>
    <dgm:cxn modelId="{3AF4FC24-D9C7-40D3-9A06-E2F46BF7CD9F}" type="presParOf" srcId="{F87D6152-DE3B-42BB-BEBE-CB5E186B9F8E}" destId="{DEDD0E83-DCF1-4C7C-B26A-2D3560371706}" srcOrd="0" destOrd="0" presId="urn:microsoft.com/office/officeart/2005/8/layout/orgChart1"/>
    <dgm:cxn modelId="{CB1DCC64-CA8D-4047-8941-ED0792605919}" type="presParOf" srcId="{F87D6152-DE3B-42BB-BEBE-CB5E186B9F8E}" destId="{EBD2F1D5-341F-4497-8D16-ABC49047999A}" srcOrd="1" destOrd="0" presId="urn:microsoft.com/office/officeart/2005/8/layout/orgChart1"/>
    <dgm:cxn modelId="{7E6134B3-A1E3-4F43-8B5A-F681F27F4679}" type="presParOf" srcId="{2C19B5C0-CB1B-4EDC-A901-FFDF58D7528A}" destId="{50C4DB8D-7CFA-4E15-9160-1161F19A8777}" srcOrd="1" destOrd="0" presId="urn:microsoft.com/office/officeart/2005/8/layout/orgChart1"/>
    <dgm:cxn modelId="{53533CAF-677B-451C-8B4A-9DE6369EB96E}" type="presParOf" srcId="{50C4DB8D-7CFA-4E15-9160-1161F19A8777}" destId="{E8794C9C-6577-4618-AEBD-36E13D366EBE}" srcOrd="0" destOrd="0" presId="urn:microsoft.com/office/officeart/2005/8/layout/orgChart1"/>
    <dgm:cxn modelId="{296F5C78-57A4-461C-BDFE-3A5A206105D3}" type="presParOf" srcId="{50C4DB8D-7CFA-4E15-9160-1161F19A8777}" destId="{FE63CDCF-7ED6-451B-A0A1-DB003EE1C900}" srcOrd="1" destOrd="0" presId="urn:microsoft.com/office/officeart/2005/8/layout/orgChart1"/>
    <dgm:cxn modelId="{C91AD85C-1FC7-4C04-8E25-F9982D9F7109}" type="presParOf" srcId="{FE63CDCF-7ED6-451B-A0A1-DB003EE1C900}" destId="{70F76B57-F3C6-4DB7-90E6-18AA36FC1EF5}" srcOrd="0" destOrd="0" presId="urn:microsoft.com/office/officeart/2005/8/layout/orgChart1"/>
    <dgm:cxn modelId="{68E9B774-99D5-4C2F-B192-91C9306B6DC4}" type="presParOf" srcId="{70F76B57-F3C6-4DB7-90E6-18AA36FC1EF5}" destId="{2566DACE-E7EA-4DAB-90EC-1C0082B22764}" srcOrd="0" destOrd="0" presId="urn:microsoft.com/office/officeart/2005/8/layout/orgChart1"/>
    <dgm:cxn modelId="{F6603C6B-2F1A-41D0-A7EC-10D49DAFEABA}" type="presParOf" srcId="{70F76B57-F3C6-4DB7-90E6-18AA36FC1EF5}" destId="{FB21D2A5-1831-485F-8440-F5875BA36A66}" srcOrd="1" destOrd="0" presId="urn:microsoft.com/office/officeart/2005/8/layout/orgChart1"/>
    <dgm:cxn modelId="{DB3342D1-A202-45B7-AE00-0B671950871E}" type="presParOf" srcId="{FE63CDCF-7ED6-451B-A0A1-DB003EE1C900}" destId="{5F0D6766-AA20-4DC0-9C8C-40C1A2B88FBA}" srcOrd="1" destOrd="0" presId="urn:microsoft.com/office/officeart/2005/8/layout/orgChart1"/>
    <dgm:cxn modelId="{29412091-6C45-4CCC-9B17-FEEA1AC7E769}" type="presParOf" srcId="{FE63CDCF-7ED6-451B-A0A1-DB003EE1C900}" destId="{E33BF521-172F-482D-ADF1-BD7EABB360FD}" srcOrd="2" destOrd="0" presId="urn:microsoft.com/office/officeart/2005/8/layout/orgChart1"/>
    <dgm:cxn modelId="{9B132B0B-058A-4243-A2A4-C5FAD661CD8A}" type="presParOf" srcId="{2C19B5C0-CB1B-4EDC-A901-FFDF58D7528A}" destId="{BE88C6E9-0807-40CE-B4F6-0555FAE5B86C}" srcOrd="2" destOrd="0" presId="urn:microsoft.com/office/officeart/2005/8/layout/orgChart1"/>
    <dgm:cxn modelId="{29622333-F69E-495D-A7A7-142BC6F7BE4A}" type="presParOf" srcId="{6695DA51-EAE8-4304-8B4C-8FF27C460B10}" destId="{670718C7-91FB-474F-8BEB-3DCA997F0A93}" srcOrd="2" destOrd="0" presId="urn:microsoft.com/office/officeart/2005/8/layout/orgChart1"/>
    <dgm:cxn modelId="{A0EED291-A2B8-4C93-A34E-CBD769942FA3}" type="presParOf" srcId="{0A354976-FE4E-4BFC-8E72-A21B071E657C}" destId="{E3256394-BF59-4E31-8555-3FE1E4964633}" srcOrd="2" destOrd="0" presId="urn:microsoft.com/office/officeart/2005/8/layout/orgChart1"/>
    <dgm:cxn modelId="{6A7747C4-D6E3-4553-8F52-9F6A2E4CA1CC}" type="presParOf" srcId="{E3256394-BF59-4E31-8555-3FE1E4964633}" destId="{C9596BB0-3B2A-4C13-AABD-6A208BFA2106}" srcOrd="0" destOrd="0" presId="urn:microsoft.com/office/officeart/2005/8/layout/orgChart1"/>
    <dgm:cxn modelId="{65D631D6-EE07-4BD8-98D5-BB323D8765AE}" type="presParOf" srcId="{E3256394-BF59-4E31-8555-3FE1E4964633}" destId="{D19097CD-F0AD-4E5D-A1E8-55BCD05EB931}" srcOrd="1" destOrd="0" presId="urn:microsoft.com/office/officeart/2005/8/layout/orgChart1"/>
    <dgm:cxn modelId="{C16BF68E-921C-422A-AC68-558FAEB3B2B5}" type="presParOf" srcId="{D19097CD-F0AD-4E5D-A1E8-55BCD05EB931}" destId="{829EFB71-D00A-405C-BE32-E8589E9C24F6}" srcOrd="0" destOrd="0" presId="urn:microsoft.com/office/officeart/2005/8/layout/orgChart1"/>
    <dgm:cxn modelId="{6DADCFAD-BEDE-469B-A729-FC5BFE30AD73}" type="presParOf" srcId="{829EFB71-D00A-405C-BE32-E8589E9C24F6}" destId="{934FD085-519D-49C9-9463-69E77DFBB3AC}" srcOrd="0" destOrd="0" presId="urn:microsoft.com/office/officeart/2005/8/layout/orgChart1"/>
    <dgm:cxn modelId="{A780522D-6A81-466C-9F80-C8EFE23FED15}" type="presParOf" srcId="{829EFB71-D00A-405C-BE32-E8589E9C24F6}" destId="{8BB2D753-CCE1-4ACA-BC8A-2C6DCD5CB998}" srcOrd="1" destOrd="0" presId="urn:microsoft.com/office/officeart/2005/8/layout/orgChart1"/>
    <dgm:cxn modelId="{BBCD9824-41E6-4821-860C-AA1986183856}" type="presParOf" srcId="{D19097CD-F0AD-4E5D-A1E8-55BCD05EB931}" destId="{6184B06B-579E-4D8F-893B-124171B399B4}" srcOrd="1" destOrd="0" presId="urn:microsoft.com/office/officeart/2005/8/layout/orgChart1"/>
    <dgm:cxn modelId="{015947FD-FBC2-4E68-ACC1-004742CCDC27}" type="presParOf" srcId="{D19097CD-F0AD-4E5D-A1E8-55BCD05EB931}" destId="{6216E945-F6B7-43D4-9859-F45C515E602A}" srcOrd="2" destOrd="0" presId="urn:microsoft.com/office/officeart/2005/8/layout/orgChart1"/>
    <dgm:cxn modelId="{8D333DFE-0102-4D12-B8B0-8CC07020EAA5}" type="presParOf" srcId="{B1399BB8-BDDA-4192-A664-ADF848DCB321}" destId="{67D79A4B-F1C1-4758-8C9D-6594081FB92C}" srcOrd="4" destOrd="0" presId="urn:microsoft.com/office/officeart/2005/8/layout/orgChart1"/>
    <dgm:cxn modelId="{FCB603E8-F6F7-4FB1-A9A4-1E229A1E01A8}" type="presParOf" srcId="{B1399BB8-BDDA-4192-A664-ADF848DCB321}" destId="{4200A31E-F815-4438-AB1C-4DD1ACB3D5F5}" srcOrd="5" destOrd="0" presId="urn:microsoft.com/office/officeart/2005/8/layout/orgChart1"/>
    <dgm:cxn modelId="{26CD88AC-9621-45DD-A84D-7E2203444A14}" type="presParOf" srcId="{4200A31E-F815-4438-AB1C-4DD1ACB3D5F5}" destId="{3C861AC0-33D4-4110-A2A3-F9B91F2CC79C}" srcOrd="0" destOrd="0" presId="urn:microsoft.com/office/officeart/2005/8/layout/orgChart1"/>
    <dgm:cxn modelId="{2FEC1713-D7B7-4FE7-A89B-7695C4F61D80}" type="presParOf" srcId="{3C861AC0-33D4-4110-A2A3-F9B91F2CC79C}" destId="{7493EDEC-695F-42D2-8772-640C73EF6A99}" srcOrd="0" destOrd="0" presId="urn:microsoft.com/office/officeart/2005/8/layout/orgChart1"/>
    <dgm:cxn modelId="{055BC0E7-3F37-4CB6-B686-4272F2B738E1}" type="presParOf" srcId="{3C861AC0-33D4-4110-A2A3-F9B91F2CC79C}" destId="{10D6754D-08F5-4301-B075-5FC138411743}" srcOrd="1" destOrd="0" presId="urn:microsoft.com/office/officeart/2005/8/layout/orgChart1"/>
    <dgm:cxn modelId="{1450C203-D9BC-4737-912A-13EAECDED8B0}" type="presParOf" srcId="{4200A31E-F815-4438-AB1C-4DD1ACB3D5F5}" destId="{7F160A6E-BE1D-4FE9-8373-B0FCF18F45FD}" srcOrd="1" destOrd="0" presId="urn:microsoft.com/office/officeart/2005/8/layout/orgChart1"/>
    <dgm:cxn modelId="{A2F05031-37A5-4C02-9745-CB1E0A83D231}" type="presParOf" srcId="{7F160A6E-BE1D-4FE9-8373-B0FCF18F45FD}" destId="{931D168F-779C-40C5-845D-98F0E5F9202E}" srcOrd="0" destOrd="0" presId="urn:microsoft.com/office/officeart/2005/8/layout/orgChart1"/>
    <dgm:cxn modelId="{4987C7FF-7F3B-43C1-8725-0A738D58AED4}" type="presParOf" srcId="{7F160A6E-BE1D-4FE9-8373-B0FCF18F45FD}" destId="{7C297B45-7EF2-434D-B5C2-15C37E89990F}" srcOrd="1" destOrd="0" presId="urn:microsoft.com/office/officeart/2005/8/layout/orgChart1"/>
    <dgm:cxn modelId="{2F3942AB-7099-4E4A-B87F-B4CB68748539}" type="presParOf" srcId="{7C297B45-7EF2-434D-B5C2-15C37E89990F}" destId="{E97C3004-CBD6-4C71-9176-36668A441E55}" srcOrd="0" destOrd="0" presId="urn:microsoft.com/office/officeart/2005/8/layout/orgChart1"/>
    <dgm:cxn modelId="{C4DF8741-EFD3-4FA9-BCC4-11C5CCDC471A}" type="presParOf" srcId="{E97C3004-CBD6-4C71-9176-36668A441E55}" destId="{17D4356A-A26D-4437-B3E3-01A4376EBD9A}" srcOrd="0" destOrd="0" presId="urn:microsoft.com/office/officeart/2005/8/layout/orgChart1"/>
    <dgm:cxn modelId="{EB598C2C-C94F-458B-9AD3-AEC1AF6B752F}" type="presParOf" srcId="{E97C3004-CBD6-4C71-9176-36668A441E55}" destId="{74B801E7-0837-43EB-B53B-B9113CA48531}" srcOrd="1" destOrd="0" presId="urn:microsoft.com/office/officeart/2005/8/layout/orgChart1"/>
    <dgm:cxn modelId="{21BCDF03-0F35-4F5F-A8C6-4A78023229C6}" type="presParOf" srcId="{7C297B45-7EF2-434D-B5C2-15C37E89990F}" destId="{9F5E0961-CE4E-4461-A7D8-6C475ED2F720}" srcOrd="1" destOrd="0" presId="urn:microsoft.com/office/officeart/2005/8/layout/orgChart1"/>
    <dgm:cxn modelId="{A51E5CD2-2C48-4CFB-B9DD-E5F5B2D363CD}" type="presParOf" srcId="{7C297B45-7EF2-434D-B5C2-15C37E89990F}" destId="{1E0C43E7-1FB9-4DEA-BDB2-EA05098110A7}" srcOrd="2" destOrd="0" presId="urn:microsoft.com/office/officeart/2005/8/layout/orgChart1"/>
    <dgm:cxn modelId="{EA1B83A6-22E9-445A-9807-EC97993169D0}" type="presParOf" srcId="{4200A31E-F815-4438-AB1C-4DD1ACB3D5F5}" destId="{B4788498-324F-4209-93BD-B19751616880}" srcOrd="2" destOrd="0" presId="urn:microsoft.com/office/officeart/2005/8/layout/orgChart1"/>
    <dgm:cxn modelId="{AF50318F-1B9E-4986-B803-1CB996010F6A}" type="presParOf" srcId="{645C2E2C-0C58-4C5B-9E01-6CF9D2094807}" destId="{4A222CB4-513F-4CC8-8598-75A287ABA7E7}" srcOrd="2" destOrd="0" presId="urn:microsoft.com/office/officeart/2005/8/layout/orgChart1"/>
    <dgm:cxn modelId="{8DDE3670-4F27-4BAE-A0EF-9C27D85D4C6C}" type="presParOf" srcId="{F7312A8B-02AF-42F2-9291-982217D0014A}" destId="{041482D3-8282-463A-B44A-FDD2D436C6F0}" srcOrd="2" destOrd="0" presId="urn:microsoft.com/office/officeart/2005/8/layout/orgChart1"/>
    <dgm:cxn modelId="{2E992E42-B957-499E-9B96-0B1B141F2377}" type="presParOf" srcId="{F7312A8B-02AF-42F2-9291-982217D0014A}" destId="{342AAFF6-3A75-43F6-9A96-A4DEB9A63924}" srcOrd="3" destOrd="0" presId="urn:microsoft.com/office/officeart/2005/8/layout/orgChart1"/>
    <dgm:cxn modelId="{E57DC6F0-B63A-4879-B899-8A38CBB34A83}" type="presParOf" srcId="{342AAFF6-3A75-43F6-9A96-A4DEB9A63924}" destId="{D05EC5A5-EA1C-4228-82FF-284A1772FF07}" srcOrd="0" destOrd="0" presId="urn:microsoft.com/office/officeart/2005/8/layout/orgChart1"/>
    <dgm:cxn modelId="{23525D57-5B9E-42F4-A607-60FBFC8A2663}" type="presParOf" srcId="{D05EC5A5-EA1C-4228-82FF-284A1772FF07}" destId="{6346B421-2AC8-4F4F-B81F-54664ED980AC}" srcOrd="0" destOrd="0" presId="urn:microsoft.com/office/officeart/2005/8/layout/orgChart1"/>
    <dgm:cxn modelId="{44161D30-9FB4-4B4C-86C7-A1AAD136A5FA}" type="presParOf" srcId="{D05EC5A5-EA1C-4228-82FF-284A1772FF07}" destId="{4A040CC7-2D17-47F8-8EBD-C2BCCC8E1138}" srcOrd="1" destOrd="0" presId="urn:microsoft.com/office/officeart/2005/8/layout/orgChart1"/>
    <dgm:cxn modelId="{90C6D095-8E21-4770-9B41-36DCED350750}" type="presParOf" srcId="{342AAFF6-3A75-43F6-9A96-A4DEB9A63924}" destId="{4968E13F-A7B4-4143-B3D0-06D4CB53ED62}" srcOrd="1" destOrd="0" presId="urn:microsoft.com/office/officeart/2005/8/layout/orgChart1"/>
    <dgm:cxn modelId="{A16DDFC2-CC6A-443F-B4FA-B683AF107163}" type="presParOf" srcId="{4968E13F-A7B4-4143-B3D0-06D4CB53ED62}" destId="{0C90B974-A6A8-4833-82B2-4F979D1C6D63}" srcOrd="0" destOrd="0" presId="urn:microsoft.com/office/officeart/2005/8/layout/orgChart1"/>
    <dgm:cxn modelId="{6D128EA7-0A85-445B-BD5B-11665B857AF0}" type="presParOf" srcId="{4968E13F-A7B4-4143-B3D0-06D4CB53ED62}" destId="{1A0CC846-3032-46B2-9521-2A782283243F}" srcOrd="1" destOrd="0" presId="urn:microsoft.com/office/officeart/2005/8/layout/orgChart1"/>
    <dgm:cxn modelId="{515FF978-E37A-4A9B-9D7D-A1E3F88B9E56}" type="presParOf" srcId="{1A0CC846-3032-46B2-9521-2A782283243F}" destId="{4FC6954C-610A-4D6A-A929-B17504D6E23A}" srcOrd="0" destOrd="0" presId="urn:microsoft.com/office/officeart/2005/8/layout/orgChart1"/>
    <dgm:cxn modelId="{C20C401B-6EAC-401D-931B-682381AEB099}" type="presParOf" srcId="{4FC6954C-610A-4D6A-A929-B17504D6E23A}" destId="{4492778C-C755-420A-A19C-4FC09BD95682}" srcOrd="0" destOrd="0" presId="urn:microsoft.com/office/officeart/2005/8/layout/orgChart1"/>
    <dgm:cxn modelId="{23E11348-3BD6-44C3-A2D0-A4C15905B4D2}" type="presParOf" srcId="{4FC6954C-610A-4D6A-A929-B17504D6E23A}" destId="{F91A88C7-8130-44EC-B5BD-CFF67E37F7F5}" srcOrd="1" destOrd="0" presId="urn:microsoft.com/office/officeart/2005/8/layout/orgChart1"/>
    <dgm:cxn modelId="{648B3FA1-B304-4A0C-9B68-C0740E576407}" type="presParOf" srcId="{1A0CC846-3032-46B2-9521-2A782283243F}" destId="{0B1E3096-F1C1-42E7-8505-AAA861183BEF}" srcOrd="1" destOrd="0" presId="urn:microsoft.com/office/officeart/2005/8/layout/orgChart1"/>
    <dgm:cxn modelId="{182E07A1-D948-4C35-B6AB-0BE8B93576B8}" type="presParOf" srcId="{0B1E3096-F1C1-42E7-8505-AAA861183BEF}" destId="{47627E08-C52E-4259-BEBE-265A715A5868}" srcOrd="0" destOrd="0" presId="urn:microsoft.com/office/officeart/2005/8/layout/orgChart1"/>
    <dgm:cxn modelId="{31BD642B-AEB6-4FB6-B5E2-179517984C21}" type="presParOf" srcId="{0B1E3096-F1C1-42E7-8505-AAA861183BEF}" destId="{B88516F3-B586-4915-BFA2-0F3CFA8965E5}" srcOrd="1" destOrd="0" presId="urn:microsoft.com/office/officeart/2005/8/layout/orgChart1"/>
    <dgm:cxn modelId="{02C11942-19A2-44EB-AABB-990C2CBE15DE}" type="presParOf" srcId="{B88516F3-B586-4915-BFA2-0F3CFA8965E5}" destId="{25966CBF-1AA7-40EE-8F45-86A86690455A}" srcOrd="0" destOrd="0" presId="urn:microsoft.com/office/officeart/2005/8/layout/orgChart1"/>
    <dgm:cxn modelId="{563AE3E1-A8A7-499D-B57D-015BECB902AD}" type="presParOf" srcId="{25966CBF-1AA7-40EE-8F45-86A86690455A}" destId="{36F045CA-9F41-465A-AD75-FFE3A485038B}" srcOrd="0" destOrd="0" presId="urn:microsoft.com/office/officeart/2005/8/layout/orgChart1"/>
    <dgm:cxn modelId="{0737A9D2-2882-4AF6-A329-574139ED680A}" type="presParOf" srcId="{25966CBF-1AA7-40EE-8F45-86A86690455A}" destId="{EDCBA130-C4A8-4703-A161-746F42A55169}" srcOrd="1" destOrd="0" presId="urn:microsoft.com/office/officeart/2005/8/layout/orgChart1"/>
    <dgm:cxn modelId="{105B2E62-497C-464D-B352-4E1F7398B922}" type="presParOf" srcId="{B88516F3-B586-4915-BFA2-0F3CFA8965E5}" destId="{CC79F281-462E-4145-89EE-1C0D74FA98B0}" srcOrd="1" destOrd="0" presId="urn:microsoft.com/office/officeart/2005/8/layout/orgChart1"/>
    <dgm:cxn modelId="{B25EA070-DECB-4410-ABDE-D9B91CF9408A}" type="presParOf" srcId="{B88516F3-B586-4915-BFA2-0F3CFA8965E5}" destId="{CF79F6B3-792F-44CE-8F3B-FB17F619F484}" srcOrd="2" destOrd="0" presId="urn:microsoft.com/office/officeart/2005/8/layout/orgChart1"/>
    <dgm:cxn modelId="{117F94AD-5804-4A9E-97E5-5A3FB3318533}" type="presParOf" srcId="{1A0CC846-3032-46B2-9521-2A782283243F}" destId="{AFFB04B3-E646-44C4-A8B8-A68A0189AE56}" srcOrd="2" destOrd="0" presId="urn:microsoft.com/office/officeart/2005/8/layout/orgChart1"/>
    <dgm:cxn modelId="{9ECE11C7-5600-4930-9901-5691CEB9CCC4}" type="presParOf" srcId="{342AAFF6-3A75-43F6-9A96-A4DEB9A63924}" destId="{B2048E82-85BD-4975-A836-049D2685DEEA}" srcOrd="2" destOrd="0" presId="urn:microsoft.com/office/officeart/2005/8/layout/orgChart1"/>
    <dgm:cxn modelId="{D149CC27-60CC-4E91-B9DD-EAF75B32273F}" type="presParOf" srcId="{F7312A8B-02AF-42F2-9291-982217D0014A}" destId="{259135B0-3EC9-4EDD-BA72-4BEF9DB6B09D}" srcOrd="4" destOrd="0" presId="urn:microsoft.com/office/officeart/2005/8/layout/orgChart1"/>
    <dgm:cxn modelId="{2F25739E-B330-472A-A74A-3C79969307F7}" type="presParOf" srcId="{F7312A8B-02AF-42F2-9291-982217D0014A}" destId="{D77FE9BE-590D-4E63-8C1B-4EB6A16D9A94}" srcOrd="5" destOrd="0" presId="urn:microsoft.com/office/officeart/2005/8/layout/orgChart1"/>
    <dgm:cxn modelId="{95611EBF-F9EE-4628-8D93-AE203607BA00}" type="presParOf" srcId="{D77FE9BE-590D-4E63-8C1B-4EB6A16D9A94}" destId="{7EDD29A6-F328-4088-B06D-1281BA450D21}" srcOrd="0" destOrd="0" presId="urn:microsoft.com/office/officeart/2005/8/layout/orgChart1"/>
    <dgm:cxn modelId="{7C83AF5F-A3B4-430F-A7C6-059DF077F8F8}" type="presParOf" srcId="{7EDD29A6-F328-4088-B06D-1281BA450D21}" destId="{9DF9FE18-A6C4-4B47-8B41-0087574BA280}" srcOrd="0" destOrd="0" presId="urn:microsoft.com/office/officeart/2005/8/layout/orgChart1"/>
    <dgm:cxn modelId="{37028D9B-2F53-43C9-B4FC-D3BC1CE1E95A}" type="presParOf" srcId="{7EDD29A6-F328-4088-B06D-1281BA450D21}" destId="{1C37AF01-8A60-4B89-A53B-C23F2B9B1A1F}" srcOrd="1" destOrd="0" presId="urn:microsoft.com/office/officeart/2005/8/layout/orgChart1"/>
    <dgm:cxn modelId="{4F97AC9E-04C9-4E72-969E-60609EAED043}" type="presParOf" srcId="{D77FE9BE-590D-4E63-8C1B-4EB6A16D9A94}" destId="{BE5C133A-34F1-43F7-BE16-051A51A522EF}" srcOrd="1" destOrd="0" presId="urn:microsoft.com/office/officeart/2005/8/layout/orgChart1"/>
    <dgm:cxn modelId="{46755D7B-EC39-4B3D-A277-51DFF0DAD071}" type="presParOf" srcId="{BE5C133A-34F1-43F7-BE16-051A51A522EF}" destId="{02C3CF77-9DEB-4382-AEC3-A52D72B7F6DB}" srcOrd="0" destOrd="0" presId="urn:microsoft.com/office/officeart/2005/8/layout/orgChart1"/>
    <dgm:cxn modelId="{B4D7693F-9E86-4EC8-B1BE-16A12CD71CBB}" type="presParOf" srcId="{BE5C133A-34F1-43F7-BE16-051A51A522EF}" destId="{A6039521-B032-4D5A-A1E1-9C3A961A3574}" srcOrd="1" destOrd="0" presId="urn:microsoft.com/office/officeart/2005/8/layout/orgChart1"/>
    <dgm:cxn modelId="{52CBE2C4-F75B-4EDB-8FBD-2453586FA491}" type="presParOf" srcId="{A6039521-B032-4D5A-A1E1-9C3A961A3574}" destId="{367D60E5-CAD2-4CE7-A7AA-E7861EE9EEFF}" srcOrd="0" destOrd="0" presId="urn:microsoft.com/office/officeart/2005/8/layout/orgChart1"/>
    <dgm:cxn modelId="{FAD8B38B-54FA-4A93-A782-4CEB7086F02C}" type="presParOf" srcId="{367D60E5-CAD2-4CE7-A7AA-E7861EE9EEFF}" destId="{A2391FFF-F766-499C-B0CC-4430FA017F19}" srcOrd="0" destOrd="0" presId="urn:microsoft.com/office/officeart/2005/8/layout/orgChart1"/>
    <dgm:cxn modelId="{EE74F270-AE6E-4912-80DC-ECC451EF7108}" type="presParOf" srcId="{367D60E5-CAD2-4CE7-A7AA-E7861EE9EEFF}" destId="{547E6E98-5764-496B-AD73-0951FB52178B}" srcOrd="1" destOrd="0" presId="urn:microsoft.com/office/officeart/2005/8/layout/orgChart1"/>
    <dgm:cxn modelId="{3834D8C0-CB82-42B5-8A20-DE674BA3CA2D}" type="presParOf" srcId="{A6039521-B032-4D5A-A1E1-9C3A961A3574}" destId="{B8C26052-3296-4C0F-B1F7-227D2EF18424}" srcOrd="1" destOrd="0" presId="urn:microsoft.com/office/officeart/2005/8/layout/orgChart1"/>
    <dgm:cxn modelId="{968A0C80-431A-4E5A-9D49-337F71A3A29C}" type="presParOf" srcId="{A6039521-B032-4D5A-A1E1-9C3A961A3574}" destId="{60FEE5B5-705B-4986-97FC-1440ADDF4033}" srcOrd="2" destOrd="0" presId="urn:microsoft.com/office/officeart/2005/8/layout/orgChart1"/>
    <dgm:cxn modelId="{7009A502-55CE-4C19-8B1B-E8191C020C24}" type="presParOf" srcId="{D77FE9BE-590D-4E63-8C1B-4EB6A16D9A94}" destId="{87A99D96-B2FE-4C8B-B22F-FD72B104454F}" srcOrd="2" destOrd="0" presId="urn:microsoft.com/office/officeart/2005/8/layout/orgChart1"/>
    <dgm:cxn modelId="{780B73E1-E516-40B4-ABE5-F761628D61ED}" type="presParOf" srcId="{9BFFD6A7-8C71-4033-BB17-BEB027C2BBBE}" destId="{CC88CAAD-79BB-4BC0-B461-7F4ABCC9C92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7579D-102D-4C2B-9C8A-A803E3C08EDB}">
      <dsp:nvSpPr>
        <dsp:cNvPr id="0" name=""/>
        <dsp:cNvSpPr/>
      </dsp:nvSpPr>
      <dsp:spPr>
        <a:xfrm>
          <a:off x="6151316" y="1226593"/>
          <a:ext cx="91440" cy="212802"/>
        </a:xfrm>
        <a:custGeom>
          <a:avLst/>
          <a:gdLst/>
          <a:ahLst/>
          <a:cxnLst/>
          <a:rect l="0" t="0" r="0" b="0"/>
          <a:pathLst>
            <a:path>
              <a:moveTo>
                <a:pt x="45720" y="0"/>
              </a:moveTo>
              <a:lnTo>
                <a:pt x="45720" y="2128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C5C898-F777-4B41-A338-59154431DF04}">
      <dsp:nvSpPr>
        <dsp:cNvPr id="0" name=""/>
        <dsp:cNvSpPr/>
      </dsp:nvSpPr>
      <dsp:spPr>
        <a:xfrm>
          <a:off x="4537686" y="507119"/>
          <a:ext cx="1659350" cy="212802"/>
        </a:xfrm>
        <a:custGeom>
          <a:avLst/>
          <a:gdLst/>
          <a:ahLst/>
          <a:cxnLst/>
          <a:rect l="0" t="0" r="0" b="0"/>
          <a:pathLst>
            <a:path>
              <a:moveTo>
                <a:pt x="0" y="0"/>
              </a:moveTo>
              <a:lnTo>
                <a:pt x="0" y="106401"/>
              </a:lnTo>
              <a:lnTo>
                <a:pt x="1659350" y="106401"/>
              </a:lnTo>
              <a:lnTo>
                <a:pt x="1659350" y="2128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257980-02B6-4361-B74A-5838990A8D3C}">
      <dsp:nvSpPr>
        <dsp:cNvPr id="0" name=""/>
        <dsp:cNvSpPr/>
      </dsp:nvSpPr>
      <dsp:spPr>
        <a:xfrm>
          <a:off x="4925170" y="1946067"/>
          <a:ext cx="91440" cy="212802"/>
        </a:xfrm>
        <a:custGeom>
          <a:avLst/>
          <a:gdLst/>
          <a:ahLst/>
          <a:cxnLst/>
          <a:rect l="0" t="0" r="0" b="0"/>
          <a:pathLst>
            <a:path>
              <a:moveTo>
                <a:pt x="45720" y="0"/>
              </a:moveTo>
              <a:lnTo>
                <a:pt x="45720" y="2128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71A7A2-C71A-41CF-8AC0-127D6E41FD73}">
      <dsp:nvSpPr>
        <dsp:cNvPr id="0" name=""/>
        <dsp:cNvSpPr/>
      </dsp:nvSpPr>
      <dsp:spPr>
        <a:xfrm>
          <a:off x="4925170" y="1226593"/>
          <a:ext cx="91440" cy="212802"/>
        </a:xfrm>
        <a:custGeom>
          <a:avLst/>
          <a:gdLst/>
          <a:ahLst/>
          <a:cxnLst/>
          <a:rect l="0" t="0" r="0" b="0"/>
          <a:pathLst>
            <a:path>
              <a:moveTo>
                <a:pt x="45720" y="0"/>
              </a:moveTo>
              <a:lnTo>
                <a:pt x="45720" y="2128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266E58-6432-4714-9BCB-93F087645F08}">
      <dsp:nvSpPr>
        <dsp:cNvPr id="0" name=""/>
        <dsp:cNvSpPr/>
      </dsp:nvSpPr>
      <dsp:spPr>
        <a:xfrm>
          <a:off x="4537686" y="507119"/>
          <a:ext cx="433204" cy="212802"/>
        </a:xfrm>
        <a:custGeom>
          <a:avLst/>
          <a:gdLst/>
          <a:ahLst/>
          <a:cxnLst/>
          <a:rect l="0" t="0" r="0" b="0"/>
          <a:pathLst>
            <a:path>
              <a:moveTo>
                <a:pt x="0" y="0"/>
              </a:moveTo>
              <a:lnTo>
                <a:pt x="0" y="106401"/>
              </a:lnTo>
              <a:lnTo>
                <a:pt x="433204" y="106401"/>
              </a:lnTo>
              <a:lnTo>
                <a:pt x="433204" y="2128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443A17-A85D-478C-8EC2-D70019A0B605}">
      <dsp:nvSpPr>
        <dsp:cNvPr id="0" name=""/>
        <dsp:cNvSpPr/>
      </dsp:nvSpPr>
      <dsp:spPr>
        <a:xfrm>
          <a:off x="3445688" y="4104490"/>
          <a:ext cx="91440" cy="212802"/>
        </a:xfrm>
        <a:custGeom>
          <a:avLst/>
          <a:gdLst/>
          <a:ahLst/>
          <a:cxnLst/>
          <a:rect l="0" t="0" r="0" b="0"/>
          <a:pathLst>
            <a:path>
              <a:moveTo>
                <a:pt x="45720" y="0"/>
              </a:moveTo>
              <a:lnTo>
                <a:pt x="45720" y="2128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A52D2F-A5F7-4458-86B7-66346A41627F}">
      <dsp:nvSpPr>
        <dsp:cNvPr id="0" name=""/>
        <dsp:cNvSpPr/>
      </dsp:nvSpPr>
      <dsp:spPr>
        <a:xfrm>
          <a:off x="3998080" y="1946067"/>
          <a:ext cx="152001" cy="1905086"/>
        </a:xfrm>
        <a:custGeom>
          <a:avLst/>
          <a:gdLst/>
          <a:ahLst/>
          <a:cxnLst/>
          <a:rect l="0" t="0" r="0" b="0"/>
          <a:pathLst>
            <a:path>
              <a:moveTo>
                <a:pt x="152001" y="0"/>
              </a:moveTo>
              <a:lnTo>
                <a:pt x="152001" y="1905086"/>
              </a:lnTo>
              <a:lnTo>
                <a:pt x="0" y="19050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7D10A3-BE39-41E1-9A94-D1A8D2285D21}">
      <dsp:nvSpPr>
        <dsp:cNvPr id="0" name=""/>
        <dsp:cNvSpPr/>
      </dsp:nvSpPr>
      <dsp:spPr>
        <a:xfrm>
          <a:off x="3445688" y="2665541"/>
          <a:ext cx="91440" cy="212802"/>
        </a:xfrm>
        <a:custGeom>
          <a:avLst/>
          <a:gdLst/>
          <a:ahLst/>
          <a:cxnLst/>
          <a:rect l="0" t="0" r="0" b="0"/>
          <a:pathLst>
            <a:path>
              <a:moveTo>
                <a:pt x="45720" y="0"/>
              </a:moveTo>
              <a:lnTo>
                <a:pt x="45720" y="2128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DB45FD-1C8D-4377-9421-73AC7604CB61}">
      <dsp:nvSpPr>
        <dsp:cNvPr id="0" name=""/>
        <dsp:cNvSpPr/>
      </dsp:nvSpPr>
      <dsp:spPr>
        <a:xfrm>
          <a:off x="3998080" y="1946067"/>
          <a:ext cx="152001" cy="466138"/>
        </a:xfrm>
        <a:custGeom>
          <a:avLst/>
          <a:gdLst/>
          <a:ahLst/>
          <a:cxnLst/>
          <a:rect l="0" t="0" r="0" b="0"/>
          <a:pathLst>
            <a:path>
              <a:moveTo>
                <a:pt x="152001" y="0"/>
              </a:moveTo>
              <a:lnTo>
                <a:pt x="152001" y="466138"/>
              </a:lnTo>
              <a:lnTo>
                <a:pt x="0" y="466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9A4D9C-15B3-461F-B434-6496E2D60244}">
      <dsp:nvSpPr>
        <dsp:cNvPr id="0" name=""/>
        <dsp:cNvSpPr/>
      </dsp:nvSpPr>
      <dsp:spPr>
        <a:xfrm>
          <a:off x="2878335" y="1226593"/>
          <a:ext cx="866409" cy="212802"/>
        </a:xfrm>
        <a:custGeom>
          <a:avLst/>
          <a:gdLst/>
          <a:ahLst/>
          <a:cxnLst/>
          <a:rect l="0" t="0" r="0" b="0"/>
          <a:pathLst>
            <a:path>
              <a:moveTo>
                <a:pt x="0" y="0"/>
              </a:moveTo>
              <a:lnTo>
                <a:pt x="0" y="106401"/>
              </a:lnTo>
              <a:lnTo>
                <a:pt x="866409" y="106401"/>
              </a:lnTo>
              <a:lnTo>
                <a:pt x="866409" y="2128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196FF2-E061-4C47-8502-681B89466C63}">
      <dsp:nvSpPr>
        <dsp:cNvPr id="0" name=""/>
        <dsp:cNvSpPr/>
      </dsp:nvSpPr>
      <dsp:spPr>
        <a:xfrm>
          <a:off x="2219542" y="4104490"/>
          <a:ext cx="91440" cy="212802"/>
        </a:xfrm>
        <a:custGeom>
          <a:avLst/>
          <a:gdLst/>
          <a:ahLst/>
          <a:cxnLst/>
          <a:rect l="0" t="0" r="0" b="0"/>
          <a:pathLst>
            <a:path>
              <a:moveTo>
                <a:pt x="45720" y="0"/>
              </a:moveTo>
              <a:lnTo>
                <a:pt x="45720" y="2128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A494EA-CB7C-4BDB-9DD8-D00C65E378CF}">
      <dsp:nvSpPr>
        <dsp:cNvPr id="0" name=""/>
        <dsp:cNvSpPr/>
      </dsp:nvSpPr>
      <dsp:spPr>
        <a:xfrm>
          <a:off x="1606588" y="1946067"/>
          <a:ext cx="152001" cy="1905086"/>
        </a:xfrm>
        <a:custGeom>
          <a:avLst/>
          <a:gdLst/>
          <a:ahLst/>
          <a:cxnLst/>
          <a:rect l="0" t="0" r="0" b="0"/>
          <a:pathLst>
            <a:path>
              <a:moveTo>
                <a:pt x="0" y="0"/>
              </a:moveTo>
              <a:lnTo>
                <a:pt x="0" y="1905086"/>
              </a:lnTo>
              <a:lnTo>
                <a:pt x="152001" y="19050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A2334E-06F4-4A17-B833-9608078C3509}">
      <dsp:nvSpPr>
        <dsp:cNvPr id="0" name=""/>
        <dsp:cNvSpPr/>
      </dsp:nvSpPr>
      <dsp:spPr>
        <a:xfrm>
          <a:off x="2219542" y="2665541"/>
          <a:ext cx="91440" cy="212802"/>
        </a:xfrm>
        <a:custGeom>
          <a:avLst/>
          <a:gdLst/>
          <a:ahLst/>
          <a:cxnLst/>
          <a:rect l="0" t="0" r="0" b="0"/>
          <a:pathLst>
            <a:path>
              <a:moveTo>
                <a:pt x="45720" y="0"/>
              </a:moveTo>
              <a:lnTo>
                <a:pt x="45720" y="2128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EE7FE5-AA93-4661-BC2B-5297F8C556DC}">
      <dsp:nvSpPr>
        <dsp:cNvPr id="0" name=""/>
        <dsp:cNvSpPr/>
      </dsp:nvSpPr>
      <dsp:spPr>
        <a:xfrm>
          <a:off x="1606588" y="1946067"/>
          <a:ext cx="152001" cy="466138"/>
        </a:xfrm>
        <a:custGeom>
          <a:avLst/>
          <a:gdLst/>
          <a:ahLst/>
          <a:cxnLst/>
          <a:rect l="0" t="0" r="0" b="0"/>
          <a:pathLst>
            <a:path>
              <a:moveTo>
                <a:pt x="0" y="0"/>
              </a:moveTo>
              <a:lnTo>
                <a:pt x="0" y="466138"/>
              </a:lnTo>
              <a:lnTo>
                <a:pt x="152001" y="4661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014150-0D1C-46C5-BAF2-B07341B94D10}">
      <dsp:nvSpPr>
        <dsp:cNvPr id="0" name=""/>
        <dsp:cNvSpPr/>
      </dsp:nvSpPr>
      <dsp:spPr>
        <a:xfrm>
          <a:off x="2011926" y="1226593"/>
          <a:ext cx="866409" cy="212802"/>
        </a:xfrm>
        <a:custGeom>
          <a:avLst/>
          <a:gdLst/>
          <a:ahLst/>
          <a:cxnLst/>
          <a:rect l="0" t="0" r="0" b="0"/>
          <a:pathLst>
            <a:path>
              <a:moveTo>
                <a:pt x="866409" y="0"/>
              </a:moveTo>
              <a:lnTo>
                <a:pt x="866409" y="106401"/>
              </a:lnTo>
              <a:lnTo>
                <a:pt x="0" y="106401"/>
              </a:lnTo>
              <a:lnTo>
                <a:pt x="0" y="21280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8249E0-F56D-4501-95F9-2CD936D03050}">
      <dsp:nvSpPr>
        <dsp:cNvPr id="0" name=""/>
        <dsp:cNvSpPr/>
      </dsp:nvSpPr>
      <dsp:spPr>
        <a:xfrm>
          <a:off x="2878335" y="507119"/>
          <a:ext cx="1659350" cy="212802"/>
        </a:xfrm>
        <a:custGeom>
          <a:avLst/>
          <a:gdLst/>
          <a:ahLst/>
          <a:cxnLst/>
          <a:rect l="0" t="0" r="0" b="0"/>
          <a:pathLst>
            <a:path>
              <a:moveTo>
                <a:pt x="1659350" y="0"/>
              </a:moveTo>
              <a:lnTo>
                <a:pt x="1659350" y="106401"/>
              </a:lnTo>
              <a:lnTo>
                <a:pt x="0" y="106401"/>
              </a:lnTo>
              <a:lnTo>
                <a:pt x="0" y="2128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2FA168-7A47-41AF-85D0-3A2293224FA3}">
      <dsp:nvSpPr>
        <dsp:cNvPr id="0" name=""/>
        <dsp:cNvSpPr/>
      </dsp:nvSpPr>
      <dsp:spPr>
        <a:xfrm>
          <a:off x="4031014" y="447"/>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900" b="0" i="0" u="none" strike="noStrike" kern="1200" cap="none" normalizeH="0" baseline="0" dirty="0">
              <a:ln>
                <a:noFill/>
              </a:ln>
              <a:solidFill>
                <a:schemeClr val="bg2"/>
              </a:solidFill>
              <a:effectLst>
                <a:outerShdw blurRad="38100" dist="38100" dir="2700000" algn="tl">
                  <a:srgbClr val="000000"/>
                </a:outerShdw>
              </a:effectLst>
              <a:latin typeface="幼圆" panose="02010509060101010101" pitchFamily="49" charset="-122"/>
              <a:ea typeface="幼圆" panose="02010509060101010101" pitchFamily="49" charset="-122"/>
            </a:rPr>
            <a:t>待估参数</a:t>
          </a:r>
        </a:p>
      </dsp:txBody>
      <dsp:txXfrm>
        <a:off x="4031014" y="447"/>
        <a:ext cx="1013343" cy="506671"/>
      </dsp:txXfrm>
    </dsp:sp>
    <dsp:sp modelId="{A17F121D-88CE-4A03-AFD0-FEF8831524F5}">
      <dsp:nvSpPr>
        <dsp:cNvPr id="0" name=""/>
        <dsp:cNvSpPr/>
      </dsp:nvSpPr>
      <dsp:spPr>
        <a:xfrm>
          <a:off x="2371663" y="719921"/>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900" b="0" i="0" u="none" strike="noStrike" kern="1200" cap="none" normalizeH="0" baseline="0" dirty="0">
              <a:ln>
                <a:noFill/>
              </a:ln>
              <a:solidFill>
                <a:schemeClr val="bg2"/>
              </a:solidFill>
              <a:effectLst/>
              <a:latin typeface="幼圆" panose="02010509060101010101" pitchFamily="49" charset="-122"/>
              <a:ea typeface="幼圆" panose="02010509060101010101" pitchFamily="49" charset="-122"/>
            </a:rPr>
            <a:t>均值</a:t>
          </a:r>
        </a:p>
      </dsp:txBody>
      <dsp:txXfrm>
        <a:off x="2371663" y="719921"/>
        <a:ext cx="1013343" cy="506671"/>
      </dsp:txXfrm>
    </dsp:sp>
    <dsp:sp modelId="{07784F9F-F91E-4A36-BF8F-0408640A23D3}">
      <dsp:nvSpPr>
        <dsp:cNvPr id="0" name=""/>
        <dsp:cNvSpPr/>
      </dsp:nvSpPr>
      <dsp:spPr>
        <a:xfrm>
          <a:off x="1505254" y="1439395"/>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大样本</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1505254" y="1439395"/>
        <a:ext cx="1013343" cy="506671"/>
      </dsp:txXfrm>
    </dsp:sp>
    <dsp:sp modelId="{DAC762DA-B52B-4787-B9FE-615083C848B6}">
      <dsp:nvSpPr>
        <dsp:cNvPr id="0" name=""/>
        <dsp:cNvSpPr/>
      </dsp:nvSpPr>
      <dsp:spPr>
        <a:xfrm>
          <a:off x="1758590" y="2158870"/>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9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已知</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1758590" y="2158870"/>
        <a:ext cx="1013343" cy="506671"/>
      </dsp:txXfrm>
    </dsp:sp>
    <dsp:sp modelId="{B7019196-1C23-4C68-8520-268808EB4652}">
      <dsp:nvSpPr>
        <dsp:cNvPr id="0" name=""/>
        <dsp:cNvSpPr/>
      </dsp:nvSpPr>
      <dsp:spPr>
        <a:xfrm>
          <a:off x="1758590" y="2878344"/>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1758590" y="2878344"/>
        <a:ext cx="1013343" cy="506671"/>
      </dsp:txXfrm>
    </dsp:sp>
    <dsp:sp modelId="{D6CEF2AD-C84B-48C5-824B-F13516F6F3DE}">
      <dsp:nvSpPr>
        <dsp:cNvPr id="0" name=""/>
        <dsp:cNvSpPr/>
      </dsp:nvSpPr>
      <dsp:spPr>
        <a:xfrm>
          <a:off x="1758590" y="3597818"/>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9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未知</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1758590" y="3597818"/>
        <a:ext cx="1013343" cy="506671"/>
      </dsp:txXfrm>
    </dsp:sp>
    <dsp:sp modelId="{BED84A0D-6154-4DAE-BD12-6A21DD2EF585}">
      <dsp:nvSpPr>
        <dsp:cNvPr id="0" name=""/>
        <dsp:cNvSpPr/>
      </dsp:nvSpPr>
      <dsp:spPr>
        <a:xfrm>
          <a:off x="1758590" y="4317292"/>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dirty="0">
              <a:ln>
                <a:noFill/>
              </a:ln>
              <a:solidFill>
                <a:schemeClr val="bg2"/>
              </a:solidFill>
              <a:effectLst/>
              <a:latin typeface="幼圆" panose="02010509060101010101" pitchFamily="49" charset="-122"/>
              <a:ea typeface="幼圆" panose="02010509060101010101" pitchFamily="49" charset="-122"/>
            </a:rPr>
            <a:t>Z</a:t>
          </a:r>
          <a:r>
            <a:rPr kumimoji="1" lang="zh-CN" altLang="en-US" sz="1900" b="0" i="0" u="none" strike="noStrike" kern="1200" cap="none" normalizeH="0" baseline="0" dirty="0">
              <a:ln>
                <a:noFill/>
              </a:ln>
              <a:solidFill>
                <a:schemeClr val="bg2"/>
              </a:solidFill>
              <a:effectLst/>
              <a:latin typeface="幼圆" panose="02010509060101010101" pitchFamily="49" charset="-122"/>
              <a:ea typeface="幼圆" panose="02010509060101010101" pitchFamily="49" charset="-122"/>
            </a:rPr>
            <a:t>分布</a:t>
          </a:r>
          <a:endParaRPr kumimoji="1" lang="zh-CN" altLang="en-US" sz="1900" b="0" i="0" u="none" strike="noStrike" kern="1200" cap="none" normalizeH="0" baseline="0" dirty="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1758590" y="4317292"/>
        <a:ext cx="1013343" cy="506671"/>
      </dsp:txXfrm>
    </dsp:sp>
    <dsp:sp modelId="{F88AFB9B-EBC9-4444-B84E-26F773BE31CE}">
      <dsp:nvSpPr>
        <dsp:cNvPr id="0" name=""/>
        <dsp:cNvSpPr/>
      </dsp:nvSpPr>
      <dsp:spPr>
        <a:xfrm>
          <a:off x="3238072" y="1439395"/>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小样本</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3238072" y="1439395"/>
        <a:ext cx="1013343" cy="506671"/>
      </dsp:txXfrm>
    </dsp:sp>
    <dsp:sp modelId="{EDD55FD9-CB2E-4FE4-A7FF-599B20042535}">
      <dsp:nvSpPr>
        <dsp:cNvPr id="0" name=""/>
        <dsp:cNvSpPr/>
      </dsp:nvSpPr>
      <dsp:spPr>
        <a:xfrm>
          <a:off x="2984736" y="2158870"/>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9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已知</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2984736" y="2158870"/>
        <a:ext cx="1013343" cy="506671"/>
      </dsp:txXfrm>
    </dsp:sp>
    <dsp:sp modelId="{6011F26A-67A9-4EB7-AB19-967FE869E5BC}">
      <dsp:nvSpPr>
        <dsp:cNvPr id="0" name=""/>
        <dsp:cNvSpPr/>
      </dsp:nvSpPr>
      <dsp:spPr>
        <a:xfrm>
          <a:off x="2984736" y="2878344"/>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2984736" y="2878344"/>
        <a:ext cx="1013343" cy="506671"/>
      </dsp:txXfrm>
    </dsp:sp>
    <dsp:sp modelId="{FFC2A553-9D68-4EB4-AD7E-3FA587999726}">
      <dsp:nvSpPr>
        <dsp:cNvPr id="0" name=""/>
        <dsp:cNvSpPr/>
      </dsp:nvSpPr>
      <dsp:spPr>
        <a:xfrm>
          <a:off x="2984736" y="3597818"/>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9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未知</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2984736" y="3597818"/>
        <a:ext cx="1013343" cy="506671"/>
      </dsp:txXfrm>
    </dsp:sp>
    <dsp:sp modelId="{ADBF3012-F7B4-4D69-ABF8-6C94A32FAAA9}">
      <dsp:nvSpPr>
        <dsp:cNvPr id="0" name=""/>
        <dsp:cNvSpPr/>
      </dsp:nvSpPr>
      <dsp:spPr>
        <a:xfrm>
          <a:off x="2984736" y="4317292"/>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t</a:t>
          </a: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2984736" y="4317292"/>
        <a:ext cx="1013343" cy="506671"/>
      </dsp:txXfrm>
    </dsp:sp>
    <dsp:sp modelId="{9AF1F028-D2F5-40C0-A4B0-D72713B4EBA6}">
      <dsp:nvSpPr>
        <dsp:cNvPr id="0" name=""/>
        <dsp:cNvSpPr/>
      </dsp:nvSpPr>
      <dsp:spPr>
        <a:xfrm>
          <a:off x="4464218" y="719921"/>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900" b="0" i="0" u="none" strike="noStrike" kern="1200" cap="none" normalizeH="0" baseline="0" dirty="0">
              <a:ln>
                <a:noFill/>
              </a:ln>
              <a:solidFill>
                <a:schemeClr val="bg2"/>
              </a:solidFill>
              <a:effectLst/>
              <a:latin typeface="幼圆" panose="02010509060101010101" pitchFamily="49" charset="-122"/>
              <a:ea typeface="幼圆" panose="02010509060101010101" pitchFamily="49" charset="-122"/>
            </a:rPr>
            <a:t>比例</a:t>
          </a:r>
        </a:p>
      </dsp:txBody>
      <dsp:txXfrm>
        <a:off x="4464218" y="719921"/>
        <a:ext cx="1013343" cy="506671"/>
      </dsp:txXfrm>
    </dsp:sp>
    <dsp:sp modelId="{98129591-684E-4F06-972B-0268B2481760}">
      <dsp:nvSpPr>
        <dsp:cNvPr id="0" name=""/>
        <dsp:cNvSpPr/>
      </dsp:nvSpPr>
      <dsp:spPr>
        <a:xfrm>
          <a:off x="4464218" y="1439395"/>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大样本</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4464218" y="1439395"/>
        <a:ext cx="1013343" cy="506671"/>
      </dsp:txXfrm>
    </dsp:sp>
    <dsp:sp modelId="{FEBAA958-5858-424D-9536-FCEC43B3C775}">
      <dsp:nvSpPr>
        <dsp:cNvPr id="0" name=""/>
        <dsp:cNvSpPr/>
      </dsp:nvSpPr>
      <dsp:spPr>
        <a:xfrm>
          <a:off x="4464218" y="2158870"/>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4464218" y="2158870"/>
        <a:ext cx="1013343" cy="506671"/>
      </dsp:txXfrm>
    </dsp:sp>
    <dsp:sp modelId="{CB477CD0-5C61-46F9-B6CF-3CF0273781E8}">
      <dsp:nvSpPr>
        <dsp:cNvPr id="0" name=""/>
        <dsp:cNvSpPr/>
      </dsp:nvSpPr>
      <dsp:spPr>
        <a:xfrm>
          <a:off x="5690364" y="719921"/>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方差</a:t>
          </a:r>
        </a:p>
      </dsp:txBody>
      <dsp:txXfrm>
        <a:off x="5690364" y="719921"/>
        <a:ext cx="1013343" cy="506671"/>
      </dsp:txXfrm>
    </dsp:sp>
    <dsp:sp modelId="{97128A6A-D8E1-4CC7-9E44-B92D89EE1CFF}">
      <dsp:nvSpPr>
        <dsp:cNvPr id="0" name=""/>
        <dsp:cNvSpPr/>
      </dsp:nvSpPr>
      <dsp:spPr>
        <a:xfrm>
          <a:off x="5690364" y="1439395"/>
          <a:ext cx="1013343" cy="5066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9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9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9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5690364" y="1439395"/>
        <a:ext cx="1013343" cy="506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3CF77-9DEB-4382-AEC3-A52D72B7F6DB}">
      <dsp:nvSpPr>
        <dsp:cNvPr id="0" name=""/>
        <dsp:cNvSpPr/>
      </dsp:nvSpPr>
      <dsp:spPr>
        <a:xfrm>
          <a:off x="7431728" y="1226517"/>
          <a:ext cx="91440" cy="212815"/>
        </a:xfrm>
        <a:custGeom>
          <a:avLst/>
          <a:gdLst/>
          <a:ahLst/>
          <a:cxnLst/>
          <a:rect l="0" t="0" r="0" b="0"/>
          <a:pathLst>
            <a:path>
              <a:moveTo>
                <a:pt x="45720" y="0"/>
              </a:moveTo>
              <a:lnTo>
                <a:pt x="45720"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9135B0-3EC9-4EDD-BA72-4BEF9DB6B09D}">
      <dsp:nvSpPr>
        <dsp:cNvPr id="0" name=""/>
        <dsp:cNvSpPr/>
      </dsp:nvSpPr>
      <dsp:spPr>
        <a:xfrm>
          <a:off x="5313186" y="506996"/>
          <a:ext cx="2164261" cy="212815"/>
        </a:xfrm>
        <a:custGeom>
          <a:avLst/>
          <a:gdLst/>
          <a:ahLst/>
          <a:cxnLst/>
          <a:rect l="0" t="0" r="0" b="0"/>
          <a:pathLst>
            <a:path>
              <a:moveTo>
                <a:pt x="0" y="0"/>
              </a:moveTo>
              <a:lnTo>
                <a:pt x="0" y="106407"/>
              </a:lnTo>
              <a:lnTo>
                <a:pt x="2164261" y="106407"/>
              </a:lnTo>
              <a:lnTo>
                <a:pt x="2164261" y="2128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627E08-C52E-4259-BEBE-265A715A5868}">
      <dsp:nvSpPr>
        <dsp:cNvPr id="0" name=""/>
        <dsp:cNvSpPr/>
      </dsp:nvSpPr>
      <dsp:spPr>
        <a:xfrm>
          <a:off x="6205503" y="1946037"/>
          <a:ext cx="91440" cy="212815"/>
        </a:xfrm>
        <a:custGeom>
          <a:avLst/>
          <a:gdLst/>
          <a:ahLst/>
          <a:cxnLst/>
          <a:rect l="0" t="0" r="0" b="0"/>
          <a:pathLst>
            <a:path>
              <a:moveTo>
                <a:pt x="45720" y="0"/>
              </a:moveTo>
              <a:lnTo>
                <a:pt x="45720"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0B974-A6A8-4833-82B2-4F979D1C6D63}">
      <dsp:nvSpPr>
        <dsp:cNvPr id="0" name=""/>
        <dsp:cNvSpPr/>
      </dsp:nvSpPr>
      <dsp:spPr>
        <a:xfrm>
          <a:off x="6205503" y="1226517"/>
          <a:ext cx="91440" cy="212815"/>
        </a:xfrm>
        <a:custGeom>
          <a:avLst/>
          <a:gdLst/>
          <a:ahLst/>
          <a:cxnLst/>
          <a:rect l="0" t="0" r="0" b="0"/>
          <a:pathLst>
            <a:path>
              <a:moveTo>
                <a:pt x="45720" y="0"/>
              </a:moveTo>
              <a:lnTo>
                <a:pt x="45720"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1482D3-8282-463A-B44A-FDD2D436C6F0}">
      <dsp:nvSpPr>
        <dsp:cNvPr id="0" name=""/>
        <dsp:cNvSpPr/>
      </dsp:nvSpPr>
      <dsp:spPr>
        <a:xfrm>
          <a:off x="5313186" y="506996"/>
          <a:ext cx="938036" cy="212815"/>
        </a:xfrm>
        <a:custGeom>
          <a:avLst/>
          <a:gdLst/>
          <a:ahLst/>
          <a:cxnLst/>
          <a:rect l="0" t="0" r="0" b="0"/>
          <a:pathLst>
            <a:path>
              <a:moveTo>
                <a:pt x="0" y="0"/>
              </a:moveTo>
              <a:lnTo>
                <a:pt x="0" y="106407"/>
              </a:lnTo>
              <a:lnTo>
                <a:pt x="938036" y="106407"/>
              </a:lnTo>
              <a:lnTo>
                <a:pt x="938036" y="2128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1D168F-779C-40C5-845D-98F0E5F9202E}">
      <dsp:nvSpPr>
        <dsp:cNvPr id="0" name=""/>
        <dsp:cNvSpPr/>
      </dsp:nvSpPr>
      <dsp:spPr>
        <a:xfrm>
          <a:off x="4979278" y="1946037"/>
          <a:ext cx="91440" cy="212815"/>
        </a:xfrm>
        <a:custGeom>
          <a:avLst/>
          <a:gdLst/>
          <a:ahLst/>
          <a:cxnLst/>
          <a:rect l="0" t="0" r="0" b="0"/>
          <a:pathLst>
            <a:path>
              <a:moveTo>
                <a:pt x="45720" y="0"/>
              </a:moveTo>
              <a:lnTo>
                <a:pt x="45720"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D79A4B-F1C1-4758-8C9D-6594081FB92C}">
      <dsp:nvSpPr>
        <dsp:cNvPr id="0" name=""/>
        <dsp:cNvSpPr/>
      </dsp:nvSpPr>
      <dsp:spPr>
        <a:xfrm>
          <a:off x="3148925" y="1226517"/>
          <a:ext cx="1876073" cy="212815"/>
        </a:xfrm>
        <a:custGeom>
          <a:avLst/>
          <a:gdLst/>
          <a:ahLst/>
          <a:cxnLst/>
          <a:rect l="0" t="0" r="0" b="0"/>
          <a:pathLst>
            <a:path>
              <a:moveTo>
                <a:pt x="0" y="0"/>
              </a:moveTo>
              <a:lnTo>
                <a:pt x="0" y="106407"/>
              </a:lnTo>
              <a:lnTo>
                <a:pt x="1876073" y="106407"/>
              </a:lnTo>
              <a:lnTo>
                <a:pt x="1876073"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596BB0-3B2A-4C13-AABD-6A208BFA2106}">
      <dsp:nvSpPr>
        <dsp:cNvPr id="0" name=""/>
        <dsp:cNvSpPr/>
      </dsp:nvSpPr>
      <dsp:spPr>
        <a:xfrm>
          <a:off x="3692365" y="1946037"/>
          <a:ext cx="106407" cy="466168"/>
        </a:xfrm>
        <a:custGeom>
          <a:avLst/>
          <a:gdLst/>
          <a:ahLst/>
          <a:cxnLst/>
          <a:rect l="0" t="0" r="0" b="0"/>
          <a:pathLst>
            <a:path>
              <a:moveTo>
                <a:pt x="106407" y="0"/>
              </a:moveTo>
              <a:lnTo>
                <a:pt x="106407" y="466168"/>
              </a:lnTo>
              <a:lnTo>
                <a:pt x="0" y="4661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794C9C-6577-4618-AEBD-36E13D366EBE}">
      <dsp:nvSpPr>
        <dsp:cNvPr id="0" name=""/>
        <dsp:cNvSpPr/>
      </dsp:nvSpPr>
      <dsp:spPr>
        <a:xfrm>
          <a:off x="5964935" y="4104599"/>
          <a:ext cx="152011" cy="466168"/>
        </a:xfrm>
        <a:custGeom>
          <a:avLst/>
          <a:gdLst/>
          <a:ahLst/>
          <a:cxnLst/>
          <a:rect l="0" t="0" r="0" b="0"/>
          <a:pathLst>
            <a:path>
              <a:moveTo>
                <a:pt x="152011" y="0"/>
              </a:moveTo>
              <a:lnTo>
                <a:pt x="152011" y="466168"/>
              </a:lnTo>
              <a:lnTo>
                <a:pt x="0" y="4661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A85733-001A-4EB2-B873-13B90CD581DB}">
      <dsp:nvSpPr>
        <dsp:cNvPr id="0" name=""/>
        <dsp:cNvSpPr/>
      </dsp:nvSpPr>
      <dsp:spPr>
        <a:xfrm>
          <a:off x="4845118" y="3385078"/>
          <a:ext cx="866464" cy="212815"/>
        </a:xfrm>
        <a:custGeom>
          <a:avLst/>
          <a:gdLst/>
          <a:ahLst/>
          <a:cxnLst/>
          <a:rect l="0" t="0" r="0" b="0"/>
          <a:pathLst>
            <a:path>
              <a:moveTo>
                <a:pt x="0" y="0"/>
              </a:moveTo>
              <a:lnTo>
                <a:pt x="0" y="106407"/>
              </a:lnTo>
              <a:lnTo>
                <a:pt x="866464" y="106407"/>
              </a:lnTo>
              <a:lnTo>
                <a:pt x="866464"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D0DB6C-DA2A-4782-9FAA-9678416B9B33}">
      <dsp:nvSpPr>
        <dsp:cNvPr id="0" name=""/>
        <dsp:cNvSpPr/>
      </dsp:nvSpPr>
      <dsp:spPr>
        <a:xfrm>
          <a:off x="3573290" y="4104599"/>
          <a:ext cx="152011" cy="466168"/>
        </a:xfrm>
        <a:custGeom>
          <a:avLst/>
          <a:gdLst/>
          <a:ahLst/>
          <a:cxnLst/>
          <a:rect l="0" t="0" r="0" b="0"/>
          <a:pathLst>
            <a:path>
              <a:moveTo>
                <a:pt x="0" y="0"/>
              </a:moveTo>
              <a:lnTo>
                <a:pt x="0" y="466168"/>
              </a:lnTo>
              <a:lnTo>
                <a:pt x="152011" y="4661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86FAFA-16DB-4B7C-BF01-3BE5DEA83239}">
      <dsp:nvSpPr>
        <dsp:cNvPr id="0" name=""/>
        <dsp:cNvSpPr/>
      </dsp:nvSpPr>
      <dsp:spPr>
        <a:xfrm>
          <a:off x="3978653" y="3385078"/>
          <a:ext cx="866464" cy="212815"/>
        </a:xfrm>
        <a:custGeom>
          <a:avLst/>
          <a:gdLst/>
          <a:ahLst/>
          <a:cxnLst/>
          <a:rect l="0" t="0" r="0" b="0"/>
          <a:pathLst>
            <a:path>
              <a:moveTo>
                <a:pt x="866464" y="0"/>
              </a:moveTo>
              <a:lnTo>
                <a:pt x="866464" y="106407"/>
              </a:lnTo>
              <a:lnTo>
                <a:pt x="0" y="106407"/>
              </a:lnTo>
              <a:lnTo>
                <a:pt x="0"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9F485D-D42D-412B-80D3-7F8550306DF4}">
      <dsp:nvSpPr>
        <dsp:cNvPr id="0" name=""/>
        <dsp:cNvSpPr/>
      </dsp:nvSpPr>
      <dsp:spPr>
        <a:xfrm>
          <a:off x="3798773" y="1946037"/>
          <a:ext cx="1046344" cy="932336"/>
        </a:xfrm>
        <a:custGeom>
          <a:avLst/>
          <a:gdLst/>
          <a:ahLst/>
          <a:cxnLst/>
          <a:rect l="0" t="0" r="0" b="0"/>
          <a:pathLst>
            <a:path>
              <a:moveTo>
                <a:pt x="0" y="0"/>
              </a:moveTo>
              <a:lnTo>
                <a:pt x="0" y="825928"/>
              </a:lnTo>
              <a:lnTo>
                <a:pt x="1046344" y="825928"/>
              </a:lnTo>
              <a:lnTo>
                <a:pt x="1046344" y="9323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D6EB2-3502-47D2-AD89-7F564022237D}">
      <dsp:nvSpPr>
        <dsp:cNvPr id="0" name=""/>
        <dsp:cNvSpPr/>
      </dsp:nvSpPr>
      <dsp:spPr>
        <a:xfrm>
          <a:off x="2706708" y="3385078"/>
          <a:ext cx="91440" cy="212815"/>
        </a:xfrm>
        <a:custGeom>
          <a:avLst/>
          <a:gdLst/>
          <a:ahLst/>
          <a:cxnLst/>
          <a:rect l="0" t="0" r="0" b="0"/>
          <a:pathLst>
            <a:path>
              <a:moveTo>
                <a:pt x="45720" y="0"/>
              </a:moveTo>
              <a:lnTo>
                <a:pt x="45720"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14D263-76C2-4251-9052-9D8D7648B7D7}">
      <dsp:nvSpPr>
        <dsp:cNvPr id="0" name=""/>
        <dsp:cNvSpPr/>
      </dsp:nvSpPr>
      <dsp:spPr>
        <a:xfrm>
          <a:off x="2752428" y="1946037"/>
          <a:ext cx="1046344" cy="932336"/>
        </a:xfrm>
        <a:custGeom>
          <a:avLst/>
          <a:gdLst/>
          <a:ahLst/>
          <a:cxnLst/>
          <a:rect l="0" t="0" r="0" b="0"/>
          <a:pathLst>
            <a:path>
              <a:moveTo>
                <a:pt x="1046344" y="0"/>
              </a:moveTo>
              <a:lnTo>
                <a:pt x="1046344" y="825928"/>
              </a:lnTo>
              <a:lnTo>
                <a:pt x="0" y="825928"/>
              </a:lnTo>
              <a:lnTo>
                <a:pt x="0" y="9323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8DC6BB-2622-45AF-BC9B-6B6F7CF84336}">
      <dsp:nvSpPr>
        <dsp:cNvPr id="0" name=""/>
        <dsp:cNvSpPr/>
      </dsp:nvSpPr>
      <dsp:spPr>
        <a:xfrm>
          <a:off x="3148925" y="1226517"/>
          <a:ext cx="649848" cy="212815"/>
        </a:xfrm>
        <a:custGeom>
          <a:avLst/>
          <a:gdLst/>
          <a:ahLst/>
          <a:cxnLst/>
          <a:rect l="0" t="0" r="0" b="0"/>
          <a:pathLst>
            <a:path>
              <a:moveTo>
                <a:pt x="0" y="0"/>
              </a:moveTo>
              <a:lnTo>
                <a:pt x="0" y="106407"/>
              </a:lnTo>
              <a:lnTo>
                <a:pt x="649848" y="106407"/>
              </a:lnTo>
              <a:lnTo>
                <a:pt x="649848"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34128C-28EF-4053-A1C9-64A0FF7ACC0E}">
      <dsp:nvSpPr>
        <dsp:cNvPr id="0" name=""/>
        <dsp:cNvSpPr/>
      </dsp:nvSpPr>
      <dsp:spPr>
        <a:xfrm>
          <a:off x="1480483" y="4104599"/>
          <a:ext cx="91440" cy="212815"/>
        </a:xfrm>
        <a:custGeom>
          <a:avLst/>
          <a:gdLst/>
          <a:ahLst/>
          <a:cxnLst/>
          <a:rect l="0" t="0" r="0" b="0"/>
          <a:pathLst>
            <a:path>
              <a:moveTo>
                <a:pt x="45720" y="0"/>
              </a:moveTo>
              <a:lnTo>
                <a:pt x="45720"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304E5F-EBD7-4ADD-B6F1-CA6B00E27021}">
      <dsp:nvSpPr>
        <dsp:cNvPr id="0" name=""/>
        <dsp:cNvSpPr/>
      </dsp:nvSpPr>
      <dsp:spPr>
        <a:xfrm>
          <a:off x="867487" y="1946037"/>
          <a:ext cx="152011" cy="1905209"/>
        </a:xfrm>
        <a:custGeom>
          <a:avLst/>
          <a:gdLst/>
          <a:ahLst/>
          <a:cxnLst/>
          <a:rect l="0" t="0" r="0" b="0"/>
          <a:pathLst>
            <a:path>
              <a:moveTo>
                <a:pt x="0" y="0"/>
              </a:moveTo>
              <a:lnTo>
                <a:pt x="0" y="1905209"/>
              </a:lnTo>
              <a:lnTo>
                <a:pt x="152011" y="19052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4D1C75-3D85-411C-8802-FA64AE5F0C2D}">
      <dsp:nvSpPr>
        <dsp:cNvPr id="0" name=""/>
        <dsp:cNvSpPr/>
      </dsp:nvSpPr>
      <dsp:spPr>
        <a:xfrm>
          <a:off x="1480483" y="2665558"/>
          <a:ext cx="91440" cy="212815"/>
        </a:xfrm>
        <a:custGeom>
          <a:avLst/>
          <a:gdLst/>
          <a:ahLst/>
          <a:cxnLst/>
          <a:rect l="0" t="0" r="0" b="0"/>
          <a:pathLst>
            <a:path>
              <a:moveTo>
                <a:pt x="45720" y="0"/>
              </a:moveTo>
              <a:lnTo>
                <a:pt x="45720"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AB914F-9D37-498F-8B3E-0F5E7DC9ED6C}">
      <dsp:nvSpPr>
        <dsp:cNvPr id="0" name=""/>
        <dsp:cNvSpPr/>
      </dsp:nvSpPr>
      <dsp:spPr>
        <a:xfrm>
          <a:off x="867487" y="1946037"/>
          <a:ext cx="152011" cy="466168"/>
        </a:xfrm>
        <a:custGeom>
          <a:avLst/>
          <a:gdLst/>
          <a:ahLst/>
          <a:cxnLst/>
          <a:rect l="0" t="0" r="0" b="0"/>
          <a:pathLst>
            <a:path>
              <a:moveTo>
                <a:pt x="0" y="0"/>
              </a:moveTo>
              <a:lnTo>
                <a:pt x="0" y="466168"/>
              </a:lnTo>
              <a:lnTo>
                <a:pt x="152011" y="46616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7714CD-4782-4ACD-B264-E773CDA8BD03}">
      <dsp:nvSpPr>
        <dsp:cNvPr id="0" name=""/>
        <dsp:cNvSpPr/>
      </dsp:nvSpPr>
      <dsp:spPr>
        <a:xfrm>
          <a:off x="1272851" y="1226517"/>
          <a:ext cx="1876073" cy="212815"/>
        </a:xfrm>
        <a:custGeom>
          <a:avLst/>
          <a:gdLst/>
          <a:ahLst/>
          <a:cxnLst/>
          <a:rect l="0" t="0" r="0" b="0"/>
          <a:pathLst>
            <a:path>
              <a:moveTo>
                <a:pt x="1876073" y="0"/>
              </a:moveTo>
              <a:lnTo>
                <a:pt x="1876073" y="106407"/>
              </a:lnTo>
              <a:lnTo>
                <a:pt x="0" y="106407"/>
              </a:lnTo>
              <a:lnTo>
                <a:pt x="0" y="2128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38095C-CA3A-4F84-A2ED-E78C03DF7B75}">
      <dsp:nvSpPr>
        <dsp:cNvPr id="0" name=""/>
        <dsp:cNvSpPr/>
      </dsp:nvSpPr>
      <dsp:spPr>
        <a:xfrm>
          <a:off x="3148925" y="506996"/>
          <a:ext cx="2164261" cy="212815"/>
        </a:xfrm>
        <a:custGeom>
          <a:avLst/>
          <a:gdLst/>
          <a:ahLst/>
          <a:cxnLst/>
          <a:rect l="0" t="0" r="0" b="0"/>
          <a:pathLst>
            <a:path>
              <a:moveTo>
                <a:pt x="2164261" y="0"/>
              </a:moveTo>
              <a:lnTo>
                <a:pt x="2164261" y="106407"/>
              </a:lnTo>
              <a:lnTo>
                <a:pt x="0" y="106407"/>
              </a:lnTo>
              <a:lnTo>
                <a:pt x="0" y="2128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8C1E31-22BB-4A90-918C-D673B18F5A63}">
      <dsp:nvSpPr>
        <dsp:cNvPr id="0" name=""/>
        <dsp:cNvSpPr/>
      </dsp:nvSpPr>
      <dsp:spPr>
        <a:xfrm>
          <a:off x="4806482" y="292"/>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0" i="0" u="none" strike="noStrike" kern="1200" cap="none" normalizeH="0" baseline="0">
              <a:ln>
                <a:noFill/>
              </a:ln>
              <a:solidFill>
                <a:schemeClr val="tx1"/>
              </a:solidFill>
              <a:effectLst>
                <a:outerShdw blurRad="38100" dist="38100" dir="2700000" algn="tl">
                  <a:srgbClr val="000000"/>
                </a:outerShdw>
              </a:effectLst>
              <a:latin typeface="幼圆" panose="02010509060101010101" pitchFamily="49" charset="-122"/>
              <a:ea typeface="幼圆" panose="02010509060101010101" pitchFamily="49" charset="-122"/>
            </a:rPr>
            <a:t>待估参数</a:t>
          </a:r>
        </a:p>
      </dsp:txBody>
      <dsp:txXfrm>
        <a:off x="4806482" y="292"/>
        <a:ext cx="1013409" cy="506704"/>
      </dsp:txXfrm>
    </dsp:sp>
    <dsp:sp modelId="{A6427699-EC39-422D-BC1C-4F9F08C59D3F}">
      <dsp:nvSpPr>
        <dsp:cNvPr id="0" name=""/>
        <dsp:cNvSpPr/>
      </dsp:nvSpPr>
      <dsp:spPr>
        <a:xfrm>
          <a:off x="2642220" y="719812"/>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均值差</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2642220" y="719812"/>
        <a:ext cx="1013409" cy="506704"/>
      </dsp:txXfrm>
    </dsp:sp>
    <dsp:sp modelId="{BEF252CC-805E-418D-B66C-20632EB20E56}">
      <dsp:nvSpPr>
        <dsp:cNvPr id="0" name=""/>
        <dsp:cNvSpPr/>
      </dsp:nvSpPr>
      <dsp:spPr>
        <a:xfrm>
          <a:off x="766146" y="1439333"/>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独立大样本</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766146" y="1439333"/>
        <a:ext cx="1013409" cy="506704"/>
      </dsp:txXfrm>
    </dsp:sp>
    <dsp:sp modelId="{7D5212FB-C568-4DF8-9DF8-EBB9B03CC2F5}">
      <dsp:nvSpPr>
        <dsp:cNvPr id="0" name=""/>
        <dsp:cNvSpPr/>
      </dsp:nvSpPr>
      <dsp:spPr>
        <a:xfrm>
          <a:off x="1019499" y="2158853"/>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已</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1019499" y="2158853"/>
        <a:ext cx="1013409" cy="506704"/>
      </dsp:txXfrm>
    </dsp:sp>
    <dsp:sp modelId="{01450BFE-F57F-40DA-B4AA-86581D2A2013}">
      <dsp:nvSpPr>
        <dsp:cNvPr id="0" name=""/>
        <dsp:cNvSpPr/>
      </dsp:nvSpPr>
      <dsp:spPr>
        <a:xfrm>
          <a:off x="1019499" y="2878374"/>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1019499" y="2878374"/>
        <a:ext cx="1013409" cy="506704"/>
      </dsp:txXfrm>
    </dsp:sp>
    <dsp:sp modelId="{4811694F-A8FD-4290-8F17-980C6B7162F7}">
      <dsp:nvSpPr>
        <dsp:cNvPr id="0" name=""/>
        <dsp:cNvSpPr/>
      </dsp:nvSpPr>
      <dsp:spPr>
        <a:xfrm>
          <a:off x="1019499" y="3597894"/>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未</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1019499" y="3597894"/>
        <a:ext cx="1013409" cy="506704"/>
      </dsp:txXfrm>
    </dsp:sp>
    <dsp:sp modelId="{FB92C25E-1668-40B2-AD28-E3C8DF6D6A72}">
      <dsp:nvSpPr>
        <dsp:cNvPr id="0" name=""/>
        <dsp:cNvSpPr/>
      </dsp:nvSpPr>
      <dsp:spPr>
        <a:xfrm>
          <a:off x="1019499" y="4317415"/>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1019499" y="4317415"/>
        <a:ext cx="1013409" cy="506704"/>
      </dsp:txXfrm>
    </dsp:sp>
    <dsp:sp modelId="{1742FB9E-D711-4A07-9D7C-B9874C11178C}">
      <dsp:nvSpPr>
        <dsp:cNvPr id="0" name=""/>
        <dsp:cNvSpPr/>
      </dsp:nvSpPr>
      <dsp:spPr>
        <a:xfrm>
          <a:off x="3292069" y="1439333"/>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独立小样本</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3292069" y="1439333"/>
        <a:ext cx="1013409" cy="506704"/>
      </dsp:txXfrm>
    </dsp:sp>
    <dsp:sp modelId="{F5DC559C-EFF8-4E17-BBE7-5DE95BAAC2F8}">
      <dsp:nvSpPr>
        <dsp:cNvPr id="0" name=""/>
        <dsp:cNvSpPr/>
      </dsp:nvSpPr>
      <dsp:spPr>
        <a:xfrm>
          <a:off x="2245724" y="2878374"/>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已知</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2245724" y="2878374"/>
        <a:ext cx="1013409" cy="506704"/>
      </dsp:txXfrm>
    </dsp:sp>
    <dsp:sp modelId="{0BDE562F-B37E-4E6E-B650-45A74C7170DA}">
      <dsp:nvSpPr>
        <dsp:cNvPr id="0" name=""/>
        <dsp:cNvSpPr/>
      </dsp:nvSpPr>
      <dsp:spPr>
        <a:xfrm>
          <a:off x="2245724" y="3597894"/>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2245724" y="3597894"/>
        <a:ext cx="1013409" cy="506704"/>
      </dsp:txXfrm>
    </dsp:sp>
    <dsp:sp modelId="{3AE3ABEE-8B9C-4574-8281-7D319835D8C1}">
      <dsp:nvSpPr>
        <dsp:cNvPr id="0" name=""/>
        <dsp:cNvSpPr/>
      </dsp:nvSpPr>
      <dsp:spPr>
        <a:xfrm>
          <a:off x="4338413" y="2878374"/>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未知</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4338413" y="2878374"/>
        <a:ext cx="1013409" cy="506704"/>
      </dsp:txXfrm>
    </dsp:sp>
    <dsp:sp modelId="{331E6B53-1C47-4CFC-9900-015C00E0F449}">
      <dsp:nvSpPr>
        <dsp:cNvPr id="0" name=""/>
        <dsp:cNvSpPr/>
      </dsp:nvSpPr>
      <dsp:spPr>
        <a:xfrm>
          <a:off x="3471949" y="3597894"/>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a:t>
          </a: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endParaRPr kumimoji="1" lang="en-US" altLang="zh-CN"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3471949" y="3597894"/>
        <a:ext cx="1013409" cy="506704"/>
      </dsp:txXfrm>
    </dsp:sp>
    <dsp:sp modelId="{74950445-138D-40EE-B725-B17196C69A04}">
      <dsp:nvSpPr>
        <dsp:cNvPr id="0" name=""/>
        <dsp:cNvSpPr/>
      </dsp:nvSpPr>
      <dsp:spPr>
        <a:xfrm>
          <a:off x="3725301" y="4317415"/>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t</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3725301" y="4317415"/>
        <a:ext cx="1013409" cy="506704"/>
      </dsp:txXfrm>
    </dsp:sp>
    <dsp:sp modelId="{DEDD0E83-DCF1-4C7C-B26A-2D3560371706}">
      <dsp:nvSpPr>
        <dsp:cNvPr id="0" name=""/>
        <dsp:cNvSpPr/>
      </dsp:nvSpPr>
      <dsp:spPr>
        <a:xfrm>
          <a:off x="5204878" y="3597894"/>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1</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a:t>
          </a: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sym typeface="Symbol" panose="05050102010706020507" pitchFamily="18" charset="2"/>
            </a:rPr>
            <a:t></a:t>
          </a:r>
          <a:r>
            <a:rPr kumimoji="1" lang="en-US" altLang="zh-CN" sz="1400" b="0" i="0" u="none" strike="noStrike" kern="1200" cap="none" normalizeH="0" baseline="-25000">
              <a:ln>
                <a:noFill/>
              </a:ln>
              <a:solidFill>
                <a:schemeClr val="bg2"/>
              </a:solidFill>
              <a:effectLst/>
              <a:latin typeface="幼圆" panose="02010509060101010101" pitchFamily="49" charset="-122"/>
              <a:ea typeface="幼圆" panose="02010509060101010101" pitchFamily="49" charset="-122"/>
            </a:rPr>
            <a:t>2</a:t>
          </a:r>
          <a:r>
            <a:rPr kumimoji="1" lang="en-US" altLang="zh-CN" sz="1400" b="0" i="0" u="none" strike="noStrike" kern="1200" cap="none" normalizeH="0" baseline="30000">
              <a:ln>
                <a:noFill/>
              </a:ln>
              <a:solidFill>
                <a:schemeClr val="bg2"/>
              </a:solidFill>
              <a:effectLst/>
              <a:latin typeface="幼圆" panose="02010509060101010101" pitchFamily="49" charset="-122"/>
              <a:ea typeface="幼圆" panose="02010509060101010101" pitchFamily="49" charset="-122"/>
            </a:rPr>
            <a:t>2</a:t>
          </a:r>
          <a:endParaRPr kumimoji="1" lang="en-US" altLang="zh-CN"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5204878" y="3597894"/>
        <a:ext cx="1013409" cy="506704"/>
      </dsp:txXfrm>
    </dsp:sp>
    <dsp:sp modelId="{2566DACE-E7EA-4DAB-90EC-1C0082B22764}">
      <dsp:nvSpPr>
        <dsp:cNvPr id="0" name=""/>
        <dsp:cNvSpPr/>
      </dsp:nvSpPr>
      <dsp:spPr>
        <a:xfrm>
          <a:off x="4951526" y="4317415"/>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t</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4951526" y="4317415"/>
        <a:ext cx="1013409" cy="506704"/>
      </dsp:txXfrm>
    </dsp:sp>
    <dsp:sp modelId="{934FD085-519D-49C9-9463-69E77DFBB3AC}">
      <dsp:nvSpPr>
        <dsp:cNvPr id="0" name=""/>
        <dsp:cNvSpPr/>
      </dsp:nvSpPr>
      <dsp:spPr>
        <a:xfrm>
          <a:off x="2678956" y="2158853"/>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正态总体</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2678956" y="2158853"/>
        <a:ext cx="1013409" cy="506704"/>
      </dsp:txXfrm>
    </dsp:sp>
    <dsp:sp modelId="{7493EDEC-695F-42D2-8772-640C73EF6A99}">
      <dsp:nvSpPr>
        <dsp:cNvPr id="0" name=""/>
        <dsp:cNvSpPr/>
      </dsp:nvSpPr>
      <dsp:spPr>
        <a:xfrm>
          <a:off x="4518294" y="1439333"/>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匹配样本</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4518294" y="1439333"/>
        <a:ext cx="1013409" cy="506704"/>
      </dsp:txXfrm>
    </dsp:sp>
    <dsp:sp modelId="{17D4356A-A26D-4437-B3E3-01A4376EBD9A}">
      <dsp:nvSpPr>
        <dsp:cNvPr id="0" name=""/>
        <dsp:cNvSpPr/>
      </dsp:nvSpPr>
      <dsp:spPr>
        <a:xfrm>
          <a:off x="4518294" y="2158853"/>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Arial" panose="020B0604020202020204" pitchFamily="34" charset="0"/>
              <a:ea typeface="宋体" panose="02010600030101010101" pitchFamily="2" charset="-122"/>
            </a:rPr>
            <a:t>t</a:t>
          </a:r>
          <a:r>
            <a:rPr kumimoji="1" lang="zh-CN" altLang="en-US" sz="1400" b="0" i="0" u="none" strike="noStrike" kern="1200" cap="none" normalizeH="0" baseline="0">
              <a:ln>
                <a:noFill/>
              </a:ln>
              <a:solidFill>
                <a:schemeClr val="bg2"/>
              </a:solidFill>
              <a:effectLst/>
              <a:latin typeface="Arial" panose="020B0604020202020204" pitchFamily="34" charset="0"/>
              <a:ea typeface="宋体" panose="02010600030101010101" pitchFamily="2" charset="-122"/>
            </a:rPr>
            <a:t>分布</a:t>
          </a:r>
        </a:p>
      </dsp:txBody>
      <dsp:txXfrm>
        <a:off x="4518294" y="2158853"/>
        <a:ext cx="1013409" cy="506704"/>
      </dsp:txXfrm>
    </dsp:sp>
    <dsp:sp modelId="{6346B421-2AC8-4F4F-B81F-54664ED980AC}">
      <dsp:nvSpPr>
        <dsp:cNvPr id="0" name=""/>
        <dsp:cNvSpPr/>
      </dsp:nvSpPr>
      <dsp:spPr>
        <a:xfrm>
          <a:off x="5744519" y="719812"/>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比例差</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5744519" y="719812"/>
        <a:ext cx="1013409" cy="506704"/>
      </dsp:txXfrm>
    </dsp:sp>
    <dsp:sp modelId="{4492778C-C755-420A-A19C-4FC09BD95682}">
      <dsp:nvSpPr>
        <dsp:cNvPr id="0" name=""/>
        <dsp:cNvSpPr/>
      </dsp:nvSpPr>
      <dsp:spPr>
        <a:xfrm>
          <a:off x="5744519" y="1439333"/>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独立大样本</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5744519" y="1439333"/>
        <a:ext cx="1013409" cy="506704"/>
      </dsp:txXfrm>
    </dsp:sp>
    <dsp:sp modelId="{36F045CA-9F41-465A-AD75-FFE3A485038B}">
      <dsp:nvSpPr>
        <dsp:cNvPr id="0" name=""/>
        <dsp:cNvSpPr/>
      </dsp:nvSpPr>
      <dsp:spPr>
        <a:xfrm>
          <a:off x="5744519" y="2158853"/>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Z</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5744519" y="2158853"/>
        <a:ext cx="1013409" cy="506704"/>
      </dsp:txXfrm>
    </dsp:sp>
    <dsp:sp modelId="{9DF9FE18-A6C4-4B47-8B41-0087574BA280}">
      <dsp:nvSpPr>
        <dsp:cNvPr id="0" name=""/>
        <dsp:cNvSpPr/>
      </dsp:nvSpPr>
      <dsp:spPr>
        <a:xfrm>
          <a:off x="6970743" y="719812"/>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方差比</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6970743" y="719812"/>
        <a:ext cx="1013409" cy="506704"/>
      </dsp:txXfrm>
    </dsp:sp>
    <dsp:sp modelId="{A2391FFF-F766-499C-B0CC-4430FA017F19}">
      <dsp:nvSpPr>
        <dsp:cNvPr id="0" name=""/>
        <dsp:cNvSpPr/>
      </dsp:nvSpPr>
      <dsp:spPr>
        <a:xfrm>
          <a:off x="6970743" y="1439333"/>
          <a:ext cx="1013409" cy="5067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F</a:t>
          </a:r>
          <a:r>
            <a:rPr kumimoji="1" lang="zh-CN" altLang="en-US" sz="1400" b="0"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分布</a:t>
          </a:r>
          <a:endParaRPr kumimoji="1" lang="zh-CN" altLang="en-US" sz="1400" b="0" i="0" u="none" strike="noStrike" kern="1200" cap="none" normalizeH="0" baseline="0">
            <a:ln>
              <a:noFill/>
            </a:ln>
            <a:solidFill>
              <a:schemeClr val="bg2"/>
            </a:solidFill>
            <a:effectLst>
              <a:outerShdw blurRad="38100" dist="38100" dir="2700000" algn="tl">
                <a:srgbClr val="FFFFFF"/>
              </a:outerShdw>
            </a:effectLst>
            <a:latin typeface="幼圆" panose="02010509060101010101" pitchFamily="49" charset="-122"/>
            <a:ea typeface="幼圆" panose="02010509060101010101" pitchFamily="49" charset="-122"/>
          </a:endParaRPr>
        </a:p>
      </dsp:txBody>
      <dsp:txXfrm>
        <a:off x="6970743" y="1439333"/>
        <a:ext cx="1013409" cy="50670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5"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6"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7" name="Line 5"/>
          <p:cNvSpPr>
            <a:spLocks noChangeShapeType="1"/>
          </p:cNvSpPr>
          <p:nvPr/>
        </p:nvSpPr>
        <p:spPr bwMode="auto">
          <a:xfrm>
            <a:off x="3663950" y="1143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8" name="Line 6"/>
          <p:cNvSpPr>
            <a:spLocks noChangeShapeType="1"/>
          </p:cNvSpPr>
          <p:nvPr/>
        </p:nvSpPr>
        <p:spPr bwMode="auto">
          <a:xfrm>
            <a:off x="3663950" y="1447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79" name="Line 7"/>
          <p:cNvSpPr>
            <a:spLocks noChangeShapeType="1"/>
          </p:cNvSpPr>
          <p:nvPr/>
        </p:nvSpPr>
        <p:spPr bwMode="auto">
          <a:xfrm>
            <a:off x="3663950" y="2057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0" name="Line 8"/>
          <p:cNvSpPr>
            <a:spLocks noChangeShapeType="1"/>
          </p:cNvSpPr>
          <p:nvPr/>
        </p:nvSpPr>
        <p:spPr bwMode="auto">
          <a:xfrm>
            <a:off x="3663950" y="236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1" name="Line 9"/>
          <p:cNvSpPr>
            <a:spLocks noChangeShapeType="1"/>
          </p:cNvSpPr>
          <p:nvPr/>
        </p:nvSpPr>
        <p:spPr bwMode="auto">
          <a:xfrm>
            <a:off x="3663950" y="266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2" name="Line 10"/>
          <p:cNvSpPr>
            <a:spLocks noChangeShapeType="1"/>
          </p:cNvSpPr>
          <p:nvPr/>
        </p:nvSpPr>
        <p:spPr bwMode="auto">
          <a:xfrm>
            <a:off x="3663950" y="297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3" name="Line 11"/>
          <p:cNvSpPr>
            <a:spLocks noChangeShapeType="1"/>
          </p:cNvSpPr>
          <p:nvPr/>
        </p:nvSpPr>
        <p:spPr bwMode="auto">
          <a:xfrm>
            <a:off x="3663950" y="1752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4" name="Line 12"/>
          <p:cNvSpPr>
            <a:spLocks noChangeShapeType="1"/>
          </p:cNvSpPr>
          <p:nvPr/>
        </p:nvSpPr>
        <p:spPr bwMode="auto">
          <a:xfrm>
            <a:off x="3663950" y="838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5" name="Line 13"/>
          <p:cNvSpPr>
            <a:spLocks noChangeShapeType="1"/>
          </p:cNvSpPr>
          <p:nvPr/>
        </p:nvSpPr>
        <p:spPr bwMode="auto">
          <a:xfrm>
            <a:off x="3663950" y="3810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6" name="Line 14"/>
          <p:cNvSpPr>
            <a:spLocks noChangeShapeType="1"/>
          </p:cNvSpPr>
          <p:nvPr/>
        </p:nvSpPr>
        <p:spPr bwMode="auto">
          <a:xfrm>
            <a:off x="3663950" y="4114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7" name="Line 15"/>
          <p:cNvSpPr>
            <a:spLocks noChangeShapeType="1"/>
          </p:cNvSpPr>
          <p:nvPr/>
        </p:nvSpPr>
        <p:spPr bwMode="auto">
          <a:xfrm>
            <a:off x="3663950" y="4724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8" name="Line 16"/>
          <p:cNvSpPr>
            <a:spLocks noChangeShapeType="1"/>
          </p:cNvSpPr>
          <p:nvPr/>
        </p:nvSpPr>
        <p:spPr bwMode="auto">
          <a:xfrm>
            <a:off x="3663950" y="5029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89" name="Line 17"/>
          <p:cNvSpPr>
            <a:spLocks noChangeShapeType="1"/>
          </p:cNvSpPr>
          <p:nvPr/>
        </p:nvSpPr>
        <p:spPr bwMode="auto">
          <a:xfrm>
            <a:off x="3663950" y="5334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0" name="Line 18"/>
          <p:cNvSpPr>
            <a:spLocks noChangeShapeType="1"/>
          </p:cNvSpPr>
          <p:nvPr/>
        </p:nvSpPr>
        <p:spPr bwMode="auto">
          <a:xfrm>
            <a:off x="3663950" y="5638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1" name="Line 19"/>
          <p:cNvSpPr>
            <a:spLocks noChangeShapeType="1"/>
          </p:cNvSpPr>
          <p:nvPr/>
        </p:nvSpPr>
        <p:spPr bwMode="auto">
          <a:xfrm>
            <a:off x="3663950" y="4419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2" name="Line 20"/>
          <p:cNvSpPr>
            <a:spLocks noChangeShapeType="1"/>
          </p:cNvSpPr>
          <p:nvPr/>
        </p:nvSpPr>
        <p:spPr bwMode="auto">
          <a:xfrm>
            <a:off x="3663950" y="3505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3" name="Line 21"/>
          <p:cNvSpPr>
            <a:spLocks noChangeShapeType="1"/>
          </p:cNvSpPr>
          <p:nvPr/>
        </p:nvSpPr>
        <p:spPr bwMode="auto">
          <a:xfrm>
            <a:off x="3663950" y="647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4" name="Line 22"/>
          <p:cNvSpPr>
            <a:spLocks noChangeShapeType="1"/>
          </p:cNvSpPr>
          <p:nvPr/>
        </p:nvSpPr>
        <p:spPr bwMode="auto">
          <a:xfrm>
            <a:off x="3663950" y="678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5" name="Line 23"/>
          <p:cNvSpPr>
            <a:spLocks noChangeShapeType="1"/>
          </p:cNvSpPr>
          <p:nvPr/>
        </p:nvSpPr>
        <p:spPr bwMode="auto">
          <a:xfrm>
            <a:off x="3663950" y="7391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6" name="Line 24"/>
          <p:cNvSpPr>
            <a:spLocks noChangeShapeType="1"/>
          </p:cNvSpPr>
          <p:nvPr/>
        </p:nvSpPr>
        <p:spPr bwMode="auto">
          <a:xfrm>
            <a:off x="3663950" y="7696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7" name="Line 25"/>
          <p:cNvSpPr>
            <a:spLocks noChangeShapeType="1"/>
          </p:cNvSpPr>
          <p:nvPr/>
        </p:nvSpPr>
        <p:spPr bwMode="auto">
          <a:xfrm>
            <a:off x="3663950" y="8001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8" name="Line 26"/>
          <p:cNvSpPr>
            <a:spLocks noChangeShapeType="1"/>
          </p:cNvSpPr>
          <p:nvPr/>
        </p:nvSpPr>
        <p:spPr bwMode="auto">
          <a:xfrm>
            <a:off x="3663950" y="8305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099" name="Line 27"/>
          <p:cNvSpPr>
            <a:spLocks noChangeShapeType="1"/>
          </p:cNvSpPr>
          <p:nvPr/>
        </p:nvSpPr>
        <p:spPr bwMode="auto">
          <a:xfrm>
            <a:off x="3663950" y="7086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0" name="Line 28"/>
          <p:cNvSpPr>
            <a:spLocks noChangeShapeType="1"/>
          </p:cNvSpPr>
          <p:nvPr/>
        </p:nvSpPr>
        <p:spPr bwMode="auto">
          <a:xfrm>
            <a:off x="3663950" y="617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1"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2" name="Line 30"/>
          <p:cNvSpPr>
            <a:spLocks noChangeShapeType="1"/>
          </p:cNvSpPr>
          <p:nvPr/>
        </p:nvSpPr>
        <p:spPr bwMode="auto">
          <a:xfrm>
            <a:off x="469900" y="381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3" name="Line 31"/>
          <p:cNvSpPr>
            <a:spLocks noChangeShapeType="1"/>
          </p:cNvSpPr>
          <p:nvPr/>
        </p:nvSpPr>
        <p:spPr bwMode="auto">
          <a:xfrm>
            <a:off x="469900" y="8763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104" name="Rectangle 32"/>
          <p:cNvSpPr>
            <a:spLocks noChangeArrowheads="1"/>
          </p:cNvSpPr>
          <p:nvPr/>
        </p:nvSpPr>
        <p:spPr bwMode="auto">
          <a:xfrm>
            <a:off x="71438" y="8818563"/>
            <a:ext cx="67151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b="0">
                <a:latin typeface="Arial" panose="020B0604020202020204" pitchFamily="34" charset="0"/>
              </a:rPr>
              <a:t>	Statistics, 7/e	?1997 Prentice-Hall, Inc.</a:t>
            </a:r>
          </a:p>
        </p:txBody>
      </p:sp>
      <p:sp>
        <p:nvSpPr>
          <p:cNvPr id="3105" name="Rectangle 33"/>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b="0">
                <a:latin typeface="Arial" panose="020B0604020202020204" pitchFamily="34" charset="0"/>
              </a:rPr>
              <a:t>	Chapter 7 	</a:t>
            </a:r>
            <a:r>
              <a:rPr lang="en-US" altLang="zh-CN" sz="1200">
                <a:latin typeface="Arial" panose="020B0604020202020204" pitchFamily="34" charset="0"/>
              </a:rPr>
              <a:t>Student Lecture Notes</a:t>
            </a:r>
            <a:r>
              <a:rPr lang="en-US" altLang="zh-CN" sz="1200" b="0">
                <a:latin typeface="Arial" panose="020B0604020202020204" pitchFamily="34" charset="0"/>
              </a:rPr>
              <a:t>	 7-</a:t>
            </a:r>
            <a:fld id="{A3C4E3CD-9CC9-4AAF-B6A0-8B57D31567F5}" type="slidenum">
              <a:rPr lang="en-US" altLang="zh-CN" sz="1200" b="0" smtClean="0">
                <a:latin typeface="Arial" panose="020B0604020202020204" pitchFamily="34" charset="0"/>
              </a:rPr>
              <a:pPr>
                <a:defRPr/>
              </a:pPr>
              <a:t>‹#›</a:t>
            </a:fld>
            <a:endParaRPr lang="en-US" altLang="zh-CN" sz="1200" b="0">
              <a:latin typeface="Arial" panose="020B0604020202020204" pitchFamily="34" charset="0"/>
            </a:endParaRPr>
          </a:p>
        </p:txBody>
      </p:sp>
    </p:spTree>
    <p:extLst>
      <p:ext uri="{BB962C8B-B14F-4D97-AF65-F5344CB8AC3E}">
        <p14:creationId xmlns:p14="http://schemas.microsoft.com/office/powerpoint/2010/main" val="3233373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a:t>Click to edit Master notes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099" name="Rectangle 3"/>
          <p:cNvSpPr>
            <a:spLocks noGrp="1" noRot="1" noChangeAspect="1" noChangeArrowheads="1" noTextEdit="1"/>
          </p:cNvSpPr>
          <p:nvPr>
            <p:ph type="sldImg" idx="2"/>
          </p:nvPr>
        </p:nvSpPr>
        <p:spPr bwMode="auto">
          <a:xfrm>
            <a:off x="1911350" y="692150"/>
            <a:ext cx="30353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2" name="Line 4"/>
          <p:cNvSpPr>
            <a:spLocks noChangeShapeType="1"/>
          </p:cNvSpPr>
          <p:nvPr/>
        </p:nvSpPr>
        <p:spPr bwMode="auto">
          <a:xfrm>
            <a:off x="920750" y="3581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3" name="Line 5"/>
          <p:cNvSpPr>
            <a:spLocks noChangeShapeType="1"/>
          </p:cNvSpPr>
          <p:nvPr/>
        </p:nvSpPr>
        <p:spPr bwMode="auto">
          <a:xfrm>
            <a:off x="920750" y="3886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4" name="Line 6"/>
          <p:cNvSpPr>
            <a:spLocks noChangeShapeType="1"/>
          </p:cNvSpPr>
          <p:nvPr/>
        </p:nvSpPr>
        <p:spPr bwMode="auto">
          <a:xfrm>
            <a:off x="920750" y="4191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5" name="Line 7"/>
          <p:cNvSpPr>
            <a:spLocks noChangeShapeType="1"/>
          </p:cNvSpPr>
          <p:nvPr/>
        </p:nvSpPr>
        <p:spPr bwMode="auto">
          <a:xfrm>
            <a:off x="920750" y="4495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6" name="Line 8"/>
          <p:cNvSpPr>
            <a:spLocks noChangeShapeType="1"/>
          </p:cNvSpPr>
          <p:nvPr/>
        </p:nvSpPr>
        <p:spPr bwMode="auto">
          <a:xfrm>
            <a:off x="920750" y="4800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7" name="Line 9"/>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8" name="Line 10"/>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59" name="Line 11"/>
          <p:cNvSpPr>
            <a:spLocks noChangeShapeType="1"/>
          </p:cNvSpPr>
          <p:nvPr/>
        </p:nvSpPr>
        <p:spPr bwMode="auto">
          <a:xfrm>
            <a:off x="920750" y="5410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0" name="Line 12"/>
          <p:cNvSpPr>
            <a:spLocks noChangeShapeType="1"/>
          </p:cNvSpPr>
          <p:nvPr/>
        </p:nvSpPr>
        <p:spPr bwMode="auto">
          <a:xfrm>
            <a:off x="920750" y="5715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1" name="Line 13"/>
          <p:cNvSpPr>
            <a:spLocks noChangeShapeType="1"/>
          </p:cNvSpPr>
          <p:nvPr/>
        </p:nvSpPr>
        <p:spPr bwMode="auto">
          <a:xfrm>
            <a:off x="920750" y="6019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2" name="Line 14"/>
          <p:cNvSpPr>
            <a:spLocks noChangeShapeType="1"/>
          </p:cNvSpPr>
          <p:nvPr/>
        </p:nvSpPr>
        <p:spPr bwMode="auto">
          <a:xfrm>
            <a:off x="920750" y="6324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3" name="Line 15"/>
          <p:cNvSpPr>
            <a:spLocks noChangeShapeType="1"/>
          </p:cNvSpPr>
          <p:nvPr/>
        </p:nvSpPr>
        <p:spPr bwMode="auto">
          <a:xfrm>
            <a:off x="920750" y="6629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4" name="Line 16"/>
          <p:cNvSpPr>
            <a:spLocks noChangeShapeType="1"/>
          </p:cNvSpPr>
          <p:nvPr/>
        </p:nvSpPr>
        <p:spPr bwMode="auto">
          <a:xfrm>
            <a:off x="920750" y="6934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5" name="Line 17"/>
          <p:cNvSpPr>
            <a:spLocks noChangeShapeType="1"/>
          </p:cNvSpPr>
          <p:nvPr/>
        </p:nvSpPr>
        <p:spPr bwMode="auto">
          <a:xfrm>
            <a:off x="920750" y="7239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6" name="Line 18"/>
          <p:cNvSpPr>
            <a:spLocks noChangeShapeType="1"/>
          </p:cNvSpPr>
          <p:nvPr/>
        </p:nvSpPr>
        <p:spPr bwMode="auto">
          <a:xfrm>
            <a:off x="920750" y="7543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7" name="Line 19"/>
          <p:cNvSpPr>
            <a:spLocks noChangeShapeType="1"/>
          </p:cNvSpPr>
          <p:nvPr/>
        </p:nvSpPr>
        <p:spPr bwMode="auto">
          <a:xfrm>
            <a:off x="920750" y="7848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8" name="Line 20"/>
          <p:cNvSpPr>
            <a:spLocks noChangeShapeType="1"/>
          </p:cNvSpPr>
          <p:nvPr/>
        </p:nvSpPr>
        <p:spPr bwMode="auto">
          <a:xfrm>
            <a:off x="920750" y="8153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69" name="Line 21"/>
          <p:cNvSpPr>
            <a:spLocks noChangeShapeType="1"/>
          </p:cNvSpPr>
          <p:nvPr/>
        </p:nvSpPr>
        <p:spPr bwMode="auto">
          <a:xfrm>
            <a:off x="920750" y="8458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0" name="Line 22"/>
          <p:cNvSpPr>
            <a:spLocks noChangeShapeType="1"/>
          </p:cNvSpPr>
          <p:nvPr/>
        </p:nvSpPr>
        <p:spPr bwMode="auto">
          <a:xfrm>
            <a:off x="165100" y="381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1" name="Rectangle 23"/>
          <p:cNvSpPr>
            <a:spLocks noChangeArrowheads="1"/>
          </p:cNvSpPr>
          <p:nvPr/>
        </p:nvSpPr>
        <p:spPr bwMode="auto">
          <a:xfrm>
            <a:off x="71438" y="8818563"/>
            <a:ext cx="67151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b="0">
                <a:latin typeface="Arial" panose="020B0604020202020204" pitchFamily="34" charset="0"/>
              </a:rPr>
              <a:t>	Statistics, 7/e	?1997 Prentice-Hall, Inc.</a:t>
            </a:r>
          </a:p>
        </p:txBody>
      </p:sp>
      <p:sp>
        <p:nvSpPr>
          <p:cNvPr id="2072" name="Line 24"/>
          <p:cNvSpPr>
            <a:spLocks noChangeShapeType="1"/>
          </p:cNvSpPr>
          <p:nvPr/>
        </p:nvSpPr>
        <p:spPr bwMode="auto">
          <a:xfrm>
            <a:off x="165100" y="8763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073" name="Rectangle 25"/>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b="0">
                <a:latin typeface="Arial" panose="020B0604020202020204" pitchFamily="34" charset="0"/>
              </a:rPr>
              <a:t>	Chapter 7	</a:t>
            </a:r>
            <a:r>
              <a:rPr lang="en-US" altLang="zh-CN" sz="1200">
                <a:latin typeface="Arial" panose="020B0604020202020204" pitchFamily="34" charset="0"/>
              </a:rPr>
              <a:t>Instructor Notes</a:t>
            </a:r>
            <a:r>
              <a:rPr lang="en-US" altLang="zh-CN" sz="1200" b="0">
                <a:latin typeface="Arial" panose="020B0604020202020204" pitchFamily="34" charset="0"/>
              </a:rPr>
              <a:t>	7-</a:t>
            </a:r>
            <a:fld id="{263D2F88-E1EA-40BC-B868-16B1FE7A84E2}" type="slidenum">
              <a:rPr lang="en-US" altLang="zh-CN" sz="1200" b="0" smtClean="0">
                <a:latin typeface="Arial" panose="020B0604020202020204" pitchFamily="34" charset="0"/>
              </a:rPr>
              <a:pPr>
                <a:defRPr/>
              </a:pPr>
              <a:t>‹#›</a:t>
            </a:fld>
            <a:endParaRPr lang="en-US" altLang="zh-CN" sz="1200" b="0">
              <a:latin typeface="Arial" panose="020B0604020202020204" pitchFamily="34" charset="0"/>
            </a:endParaRPr>
          </a:p>
        </p:txBody>
      </p:sp>
    </p:spTree>
    <p:extLst>
      <p:ext uri="{BB962C8B-B14F-4D97-AF65-F5344CB8AC3E}">
        <p14:creationId xmlns:p14="http://schemas.microsoft.com/office/powerpoint/2010/main" val="463627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8195"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9520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noFill/>
        </p:spPr>
        <p:txBody>
          <a:bodyPr/>
          <a:lstStyle/>
          <a:p>
            <a:pPr eaLnBrk="1" hangingPunct="1"/>
            <a:endParaRPr lang="zh-CN" altLang="zh-CN"/>
          </a:p>
        </p:txBody>
      </p:sp>
      <p:sp>
        <p:nvSpPr>
          <p:cNvPr id="28675" name="Rectangle 3"/>
          <p:cNvSpPr>
            <a:spLocks noGrp="1" noRot="1" noChangeAspect="1"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1982983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3072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545600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2662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49675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912938" y="692150"/>
            <a:ext cx="3032125" cy="2273300"/>
          </a:xfrm>
          <a:noFill/>
          <a:ln cap="flat"/>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509191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a:t>An estimator is a random variable used to estimate a population parameter (characteristic).</a:t>
            </a:r>
          </a:p>
          <a:p>
            <a:pPr eaLnBrk="1" hangingPunct="1"/>
            <a:r>
              <a:rPr lang="en-US" altLang="zh-CN" b="1"/>
              <a:t>Unbiasedness</a:t>
            </a:r>
            <a:endParaRPr lang="en-US" altLang="zh-CN"/>
          </a:p>
          <a:p>
            <a:pPr eaLnBrk="1" hangingPunct="1"/>
            <a:r>
              <a:rPr lang="en-US" altLang="zh-CN"/>
              <a:t>An estimator is unbiased if the </a:t>
            </a:r>
            <a:r>
              <a:rPr lang="en-US" altLang="zh-CN" b="1"/>
              <a:t>mean</a:t>
            </a:r>
            <a:r>
              <a:rPr lang="en-US" altLang="zh-CN"/>
              <a:t> of its sampling distribution is </a:t>
            </a:r>
            <a:r>
              <a:rPr lang="en-US" altLang="zh-CN" b="1"/>
              <a:t>equal</a:t>
            </a:r>
            <a:r>
              <a:rPr lang="en-US" altLang="zh-CN"/>
              <a:t> to the population </a:t>
            </a:r>
            <a:r>
              <a:rPr lang="en-US" altLang="zh-CN" b="1"/>
              <a:t>parameter</a:t>
            </a:r>
            <a:r>
              <a:rPr lang="en-US" altLang="zh-CN"/>
              <a:t>.</a:t>
            </a:r>
          </a:p>
          <a:p>
            <a:pPr eaLnBrk="1" hangingPunct="1"/>
            <a:r>
              <a:rPr lang="en-US" altLang="zh-CN" b="1"/>
              <a:t>Efficiency</a:t>
            </a:r>
            <a:endParaRPr lang="en-US" altLang="zh-CN"/>
          </a:p>
          <a:p>
            <a:pPr eaLnBrk="1" hangingPunct="1"/>
            <a:r>
              <a:rPr lang="en-US" altLang="zh-CN"/>
              <a:t>The efficiency of an unbiased estimator is measured by the </a:t>
            </a:r>
            <a:r>
              <a:rPr lang="en-US" altLang="zh-CN" b="1"/>
              <a:t>variance</a:t>
            </a:r>
            <a:r>
              <a:rPr lang="en-US" altLang="zh-CN"/>
              <a:t> of its sampling distribution. </a:t>
            </a:r>
          </a:p>
          <a:p>
            <a:pPr eaLnBrk="1" hangingPunct="1"/>
            <a:r>
              <a:rPr lang="en-US" altLang="zh-CN"/>
              <a:t>If two estimators, with the </a:t>
            </a:r>
            <a:r>
              <a:rPr lang="en-US" altLang="zh-CN" b="1"/>
              <a:t>same sample size</a:t>
            </a:r>
            <a:r>
              <a:rPr lang="en-US" altLang="zh-CN"/>
              <a:t>, are both </a:t>
            </a:r>
            <a:r>
              <a:rPr lang="en-US" altLang="zh-CN" b="1"/>
              <a:t>unbiased</a:t>
            </a:r>
            <a:r>
              <a:rPr lang="en-US" altLang="zh-CN"/>
              <a:t>, then the one with the </a:t>
            </a:r>
            <a:r>
              <a:rPr lang="en-US" altLang="zh-CN" b="1"/>
              <a:t>smaller variance</a:t>
            </a:r>
            <a:r>
              <a:rPr lang="en-US" altLang="zh-CN"/>
              <a:t> has </a:t>
            </a:r>
            <a:r>
              <a:rPr lang="en-US" altLang="zh-CN" b="1"/>
              <a:t>greater</a:t>
            </a:r>
            <a:r>
              <a:rPr lang="en-US" altLang="zh-CN"/>
              <a:t> relative </a:t>
            </a:r>
            <a:r>
              <a:rPr lang="en-US" altLang="zh-CN" b="1"/>
              <a:t>efficiency</a:t>
            </a:r>
            <a:r>
              <a:rPr lang="en-US" altLang="zh-CN"/>
              <a:t>.</a:t>
            </a:r>
          </a:p>
          <a:p>
            <a:pPr eaLnBrk="1" hangingPunct="1"/>
            <a:r>
              <a:rPr lang="en-US" altLang="zh-CN" b="1"/>
              <a:t>Consistency</a:t>
            </a:r>
            <a:endParaRPr lang="en-US" altLang="zh-CN"/>
          </a:p>
          <a:p>
            <a:pPr eaLnBrk="1" hangingPunct="1"/>
            <a:r>
              <a:rPr lang="en-US" altLang="zh-CN"/>
              <a:t>An estimator is a consistent estimator of a population parameter if the </a:t>
            </a:r>
            <a:r>
              <a:rPr lang="en-US" altLang="zh-CN" b="1"/>
              <a:t>larger</a:t>
            </a:r>
            <a:r>
              <a:rPr lang="en-US" altLang="zh-CN"/>
              <a:t> the </a:t>
            </a:r>
            <a:r>
              <a:rPr lang="en-US" altLang="zh-CN" b="1"/>
              <a:t>sample</a:t>
            </a:r>
            <a:r>
              <a:rPr lang="en-US" altLang="zh-CN"/>
              <a:t> </a:t>
            </a:r>
            <a:r>
              <a:rPr lang="en-US" altLang="zh-CN" b="1"/>
              <a:t>size</a:t>
            </a:r>
            <a:r>
              <a:rPr lang="en-US" altLang="zh-CN"/>
              <a:t>, the </a:t>
            </a:r>
            <a:r>
              <a:rPr lang="en-US" altLang="zh-CN" b="1"/>
              <a:t>more likely</a:t>
            </a:r>
            <a:r>
              <a:rPr lang="en-US" altLang="zh-CN"/>
              <a:t> it is that the estimate will </a:t>
            </a:r>
            <a:r>
              <a:rPr lang="en-US" altLang="zh-CN" b="1"/>
              <a:t>come</a:t>
            </a:r>
            <a:r>
              <a:rPr lang="en-US" altLang="zh-CN"/>
              <a:t> </a:t>
            </a:r>
            <a:r>
              <a:rPr lang="en-US" altLang="zh-CN" b="1"/>
              <a:t>close</a:t>
            </a:r>
            <a:r>
              <a:rPr lang="en-US" altLang="zh-CN"/>
              <a:t> to the </a:t>
            </a:r>
            <a:r>
              <a:rPr lang="en-US" altLang="zh-CN" b="1"/>
              <a:t>parameter</a:t>
            </a:r>
            <a:r>
              <a:rPr lang="en-US" altLang="zh-CN"/>
              <a:t>.</a:t>
            </a:r>
          </a:p>
        </p:txBody>
      </p:sp>
      <p:sp>
        <p:nvSpPr>
          <p:cNvPr id="34819"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61435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a:t>An estimator is a random variable used to estimate a population parameter (characteristic).</a:t>
            </a:r>
          </a:p>
          <a:p>
            <a:pPr eaLnBrk="1" hangingPunct="1"/>
            <a:r>
              <a:rPr lang="en-US" altLang="zh-CN" b="1"/>
              <a:t>Unbiasedness</a:t>
            </a:r>
            <a:endParaRPr lang="en-US" altLang="zh-CN"/>
          </a:p>
          <a:p>
            <a:pPr eaLnBrk="1" hangingPunct="1"/>
            <a:r>
              <a:rPr lang="en-US" altLang="zh-CN"/>
              <a:t>An estimator is unbiased if the </a:t>
            </a:r>
            <a:r>
              <a:rPr lang="en-US" altLang="zh-CN" b="1"/>
              <a:t>mean</a:t>
            </a:r>
            <a:r>
              <a:rPr lang="en-US" altLang="zh-CN"/>
              <a:t> of its sampling distribution is </a:t>
            </a:r>
            <a:r>
              <a:rPr lang="en-US" altLang="zh-CN" b="1"/>
              <a:t>equal</a:t>
            </a:r>
            <a:r>
              <a:rPr lang="en-US" altLang="zh-CN"/>
              <a:t> to the population </a:t>
            </a:r>
            <a:r>
              <a:rPr lang="en-US" altLang="zh-CN" b="1"/>
              <a:t>parameter</a:t>
            </a:r>
            <a:r>
              <a:rPr lang="en-US" altLang="zh-CN"/>
              <a:t>.</a:t>
            </a:r>
          </a:p>
          <a:p>
            <a:pPr eaLnBrk="1" hangingPunct="1"/>
            <a:r>
              <a:rPr lang="en-US" altLang="zh-CN" b="1"/>
              <a:t>Efficiency</a:t>
            </a:r>
            <a:endParaRPr lang="en-US" altLang="zh-CN"/>
          </a:p>
          <a:p>
            <a:pPr eaLnBrk="1" hangingPunct="1"/>
            <a:r>
              <a:rPr lang="en-US" altLang="zh-CN"/>
              <a:t>The efficiency of an unbiased estimator is measured by the </a:t>
            </a:r>
            <a:r>
              <a:rPr lang="en-US" altLang="zh-CN" b="1"/>
              <a:t>variance</a:t>
            </a:r>
            <a:r>
              <a:rPr lang="en-US" altLang="zh-CN"/>
              <a:t> of its sampling distribution. </a:t>
            </a:r>
          </a:p>
          <a:p>
            <a:pPr eaLnBrk="1" hangingPunct="1"/>
            <a:r>
              <a:rPr lang="en-US" altLang="zh-CN"/>
              <a:t>If two estimators, with the </a:t>
            </a:r>
            <a:r>
              <a:rPr lang="en-US" altLang="zh-CN" b="1"/>
              <a:t>same sample size</a:t>
            </a:r>
            <a:r>
              <a:rPr lang="en-US" altLang="zh-CN"/>
              <a:t>, are both </a:t>
            </a:r>
            <a:r>
              <a:rPr lang="en-US" altLang="zh-CN" b="1"/>
              <a:t>unbiased</a:t>
            </a:r>
            <a:r>
              <a:rPr lang="en-US" altLang="zh-CN"/>
              <a:t>, then the one with the </a:t>
            </a:r>
            <a:r>
              <a:rPr lang="en-US" altLang="zh-CN" b="1"/>
              <a:t>smaller variance</a:t>
            </a:r>
            <a:r>
              <a:rPr lang="en-US" altLang="zh-CN"/>
              <a:t> has </a:t>
            </a:r>
            <a:r>
              <a:rPr lang="en-US" altLang="zh-CN" b="1"/>
              <a:t>greater</a:t>
            </a:r>
            <a:r>
              <a:rPr lang="en-US" altLang="zh-CN"/>
              <a:t> relative </a:t>
            </a:r>
            <a:r>
              <a:rPr lang="en-US" altLang="zh-CN" b="1"/>
              <a:t>efficiency</a:t>
            </a:r>
            <a:r>
              <a:rPr lang="en-US" altLang="zh-CN"/>
              <a:t>.</a:t>
            </a:r>
          </a:p>
          <a:p>
            <a:pPr eaLnBrk="1" hangingPunct="1"/>
            <a:r>
              <a:rPr lang="en-US" altLang="zh-CN" b="1"/>
              <a:t>Consistency</a:t>
            </a:r>
            <a:endParaRPr lang="en-US" altLang="zh-CN"/>
          </a:p>
          <a:p>
            <a:pPr eaLnBrk="1" hangingPunct="1"/>
            <a:r>
              <a:rPr lang="en-US" altLang="zh-CN"/>
              <a:t>An estimator is a consistent estimator of a population parameter if the </a:t>
            </a:r>
            <a:r>
              <a:rPr lang="en-US" altLang="zh-CN" b="1"/>
              <a:t>larger</a:t>
            </a:r>
            <a:r>
              <a:rPr lang="en-US" altLang="zh-CN"/>
              <a:t> the </a:t>
            </a:r>
            <a:r>
              <a:rPr lang="en-US" altLang="zh-CN" b="1"/>
              <a:t>sample</a:t>
            </a:r>
            <a:r>
              <a:rPr lang="en-US" altLang="zh-CN"/>
              <a:t> </a:t>
            </a:r>
            <a:r>
              <a:rPr lang="en-US" altLang="zh-CN" b="1"/>
              <a:t>size</a:t>
            </a:r>
            <a:r>
              <a:rPr lang="en-US" altLang="zh-CN"/>
              <a:t>, the </a:t>
            </a:r>
            <a:r>
              <a:rPr lang="en-US" altLang="zh-CN" b="1"/>
              <a:t>more likely</a:t>
            </a:r>
            <a:r>
              <a:rPr lang="en-US" altLang="zh-CN"/>
              <a:t> it is that the estimate will </a:t>
            </a:r>
            <a:r>
              <a:rPr lang="en-US" altLang="zh-CN" b="1"/>
              <a:t>come</a:t>
            </a:r>
            <a:r>
              <a:rPr lang="en-US" altLang="zh-CN"/>
              <a:t> </a:t>
            </a:r>
            <a:r>
              <a:rPr lang="en-US" altLang="zh-CN" b="1"/>
              <a:t>close</a:t>
            </a:r>
            <a:r>
              <a:rPr lang="en-US" altLang="zh-CN"/>
              <a:t> to the </a:t>
            </a:r>
            <a:r>
              <a:rPr lang="en-US" altLang="zh-CN" b="1"/>
              <a:t>parameter</a:t>
            </a:r>
            <a:r>
              <a:rPr lang="en-US" altLang="zh-CN"/>
              <a:t>.</a:t>
            </a:r>
          </a:p>
        </p:txBody>
      </p:sp>
      <p:sp>
        <p:nvSpPr>
          <p:cNvPr id="3686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702162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a:t>An estimator is a random variable used to estimate a population parameter (characteristic).</a:t>
            </a:r>
          </a:p>
          <a:p>
            <a:pPr eaLnBrk="1" hangingPunct="1"/>
            <a:r>
              <a:rPr lang="en-US" altLang="zh-CN" b="1"/>
              <a:t>Unbiasedness</a:t>
            </a:r>
            <a:endParaRPr lang="en-US" altLang="zh-CN"/>
          </a:p>
          <a:p>
            <a:pPr eaLnBrk="1" hangingPunct="1"/>
            <a:r>
              <a:rPr lang="en-US" altLang="zh-CN"/>
              <a:t>An estimator is unbiased if the </a:t>
            </a:r>
            <a:r>
              <a:rPr lang="en-US" altLang="zh-CN" b="1"/>
              <a:t>mean</a:t>
            </a:r>
            <a:r>
              <a:rPr lang="en-US" altLang="zh-CN"/>
              <a:t> of its sampling distribution is </a:t>
            </a:r>
            <a:r>
              <a:rPr lang="en-US" altLang="zh-CN" b="1"/>
              <a:t>equal</a:t>
            </a:r>
            <a:r>
              <a:rPr lang="en-US" altLang="zh-CN"/>
              <a:t> to the population </a:t>
            </a:r>
            <a:r>
              <a:rPr lang="en-US" altLang="zh-CN" b="1"/>
              <a:t>parameter</a:t>
            </a:r>
            <a:r>
              <a:rPr lang="en-US" altLang="zh-CN"/>
              <a:t>.</a:t>
            </a:r>
          </a:p>
          <a:p>
            <a:pPr eaLnBrk="1" hangingPunct="1"/>
            <a:r>
              <a:rPr lang="en-US" altLang="zh-CN" b="1"/>
              <a:t>Efficiency</a:t>
            </a:r>
            <a:endParaRPr lang="en-US" altLang="zh-CN"/>
          </a:p>
          <a:p>
            <a:pPr eaLnBrk="1" hangingPunct="1"/>
            <a:r>
              <a:rPr lang="en-US" altLang="zh-CN"/>
              <a:t>The efficiency of an unbiased estimator is measured by the </a:t>
            </a:r>
            <a:r>
              <a:rPr lang="en-US" altLang="zh-CN" b="1"/>
              <a:t>variance</a:t>
            </a:r>
            <a:r>
              <a:rPr lang="en-US" altLang="zh-CN"/>
              <a:t> of its sampling distribution. </a:t>
            </a:r>
          </a:p>
          <a:p>
            <a:pPr eaLnBrk="1" hangingPunct="1"/>
            <a:r>
              <a:rPr lang="en-US" altLang="zh-CN"/>
              <a:t>If two estimators, with the </a:t>
            </a:r>
            <a:r>
              <a:rPr lang="en-US" altLang="zh-CN" b="1"/>
              <a:t>same sample size</a:t>
            </a:r>
            <a:r>
              <a:rPr lang="en-US" altLang="zh-CN"/>
              <a:t>, are both </a:t>
            </a:r>
            <a:r>
              <a:rPr lang="en-US" altLang="zh-CN" b="1"/>
              <a:t>unbiased</a:t>
            </a:r>
            <a:r>
              <a:rPr lang="en-US" altLang="zh-CN"/>
              <a:t>, then the one with the </a:t>
            </a:r>
            <a:r>
              <a:rPr lang="en-US" altLang="zh-CN" b="1"/>
              <a:t>smaller variance</a:t>
            </a:r>
            <a:r>
              <a:rPr lang="en-US" altLang="zh-CN"/>
              <a:t> has </a:t>
            </a:r>
            <a:r>
              <a:rPr lang="en-US" altLang="zh-CN" b="1"/>
              <a:t>greater</a:t>
            </a:r>
            <a:r>
              <a:rPr lang="en-US" altLang="zh-CN"/>
              <a:t> relative </a:t>
            </a:r>
            <a:r>
              <a:rPr lang="en-US" altLang="zh-CN" b="1"/>
              <a:t>efficiency</a:t>
            </a:r>
            <a:r>
              <a:rPr lang="en-US" altLang="zh-CN"/>
              <a:t>.</a:t>
            </a:r>
          </a:p>
          <a:p>
            <a:pPr eaLnBrk="1" hangingPunct="1"/>
            <a:r>
              <a:rPr lang="en-US" altLang="zh-CN" b="1"/>
              <a:t>Consistency</a:t>
            </a:r>
            <a:endParaRPr lang="en-US" altLang="zh-CN"/>
          </a:p>
          <a:p>
            <a:pPr eaLnBrk="1" hangingPunct="1"/>
            <a:r>
              <a:rPr lang="en-US" altLang="zh-CN"/>
              <a:t>An estimator is a consistent estimator of a population parameter if the </a:t>
            </a:r>
            <a:r>
              <a:rPr lang="en-US" altLang="zh-CN" b="1"/>
              <a:t>larger</a:t>
            </a:r>
            <a:r>
              <a:rPr lang="en-US" altLang="zh-CN"/>
              <a:t> the </a:t>
            </a:r>
            <a:r>
              <a:rPr lang="en-US" altLang="zh-CN" b="1"/>
              <a:t>sample</a:t>
            </a:r>
            <a:r>
              <a:rPr lang="en-US" altLang="zh-CN"/>
              <a:t> </a:t>
            </a:r>
            <a:r>
              <a:rPr lang="en-US" altLang="zh-CN" b="1"/>
              <a:t>size</a:t>
            </a:r>
            <a:r>
              <a:rPr lang="en-US" altLang="zh-CN"/>
              <a:t>, the </a:t>
            </a:r>
            <a:r>
              <a:rPr lang="en-US" altLang="zh-CN" b="1"/>
              <a:t>more likely</a:t>
            </a:r>
            <a:r>
              <a:rPr lang="en-US" altLang="zh-CN"/>
              <a:t> it is that the estimate will </a:t>
            </a:r>
            <a:r>
              <a:rPr lang="en-US" altLang="zh-CN" b="1"/>
              <a:t>come</a:t>
            </a:r>
            <a:r>
              <a:rPr lang="en-US" altLang="zh-CN"/>
              <a:t> </a:t>
            </a:r>
            <a:r>
              <a:rPr lang="en-US" altLang="zh-CN" b="1"/>
              <a:t>close</a:t>
            </a:r>
            <a:r>
              <a:rPr lang="en-US" altLang="zh-CN"/>
              <a:t> to the </a:t>
            </a:r>
            <a:r>
              <a:rPr lang="en-US" altLang="zh-CN" b="1"/>
              <a:t>parameter</a:t>
            </a:r>
            <a:r>
              <a:rPr lang="en-US" altLang="zh-CN"/>
              <a:t>.</a:t>
            </a:r>
          </a:p>
        </p:txBody>
      </p:sp>
      <p:sp>
        <p:nvSpPr>
          <p:cNvPr id="38915"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928120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1912938" y="692150"/>
            <a:ext cx="3032125" cy="2273300"/>
          </a:xfrm>
          <a:noFill/>
          <a:ln cap="flat"/>
        </p:spPr>
      </p:sp>
      <p:sp>
        <p:nvSpPr>
          <p:cNvPr id="409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462308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01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14</a:t>
            </a:r>
          </a:p>
        </p:txBody>
      </p:sp>
      <p:sp>
        <p:nvSpPr>
          <p:cNvPr id="73421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421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301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4301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19377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912938" y="692150"/>
            <a:ext cx="3032125" cy="2273300"/>
          </a:xfrm>
          <a:noFill/>
          <a:ln cap="flat"/>
        </p:spPr>
      </p:sp>
      <p:sp>
        <p:nvSpPr>
          <p:cNvPr id="450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162795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024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836148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4710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206177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1912938" y="692150"/>
            <a:ext cx="3032125" cy="2273300"/>
          </a:xfrm>
          <a:noFill/>
          <a:ln cap="flat"/>
        </p:spPr>
      </p:sp>
      <p:sp>
        <p:nvSpPr>
          <p:cNvPr id="532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1915337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55299"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366209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a:t>As a result of this class, you will be able to ...</a:t>
            </a:r>
          </a:p>
        </p:txBody>
      </p:sp>
      <p:sp>
        <p:nvSpPr>
          <p:cNvPr id="5734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015424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912938" y="692150"/>
            <a:ext cx="3032125" cy="2273300"/>
          </a:xfrm>
          <a:noFill/>
          <a:ln cap="flat"/>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1828833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6349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03435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912938" y="692150"/>
            <a:ext cx="3032125" cy="2273300"/>
          </a:xfrm>
          <a:noFill/>
          <a:ln cap="flat"/>
        </p:spPr>
      </p:sp>
      <p:sp>
        <p:nvSpPr>
          <p:cNvPr id="665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6277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6861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973346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65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38</a:t>
            </a:r>
          </a:p>
        </p:txBody>
      </p:sp>
      <p:sp>
        <p:nvSpPr>
          <p:cNvPr id="82944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944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0662"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a:t>In this diagram, do the populations have equal or unequal variances?  Unequal.</a:t>
            </a:r>
          </a:p>
        </p:txBody>
      </p:sp>
      <p:sp>
        <p:nvSpPr>
          <p:cNvPr id="70663"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36311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76800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6800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7373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76819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912938" y="692150"/>
            <a:ext cx="3032125" cy="2273300"/>
          </a:xfrm>
          <a:noFill/>
          <a:ln cap="flat"/>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411802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75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38</a:t>
            </a:r>
          </a:p>
        </p:txBody>
      </p:sp>
      <p:sp>
        <p:nvSpPr>
          <p:cNvPr id="92262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262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4758" name="Rectangle 6"/>
          <p:cNvSpPr>
            <a:spLocks noGrp="1" noChangeArrowheads="1"/>
          </p:cNvSpPr>
          <p:nvPr>
            <p:ph type="body" idx="1"/>
          </p:nvPr>
        </p:nvSpPr>
        <p:spPr>
          <a:noFill/>
        </p:spPr>
        <p:txBody>
          <a:bodyPr/>
          <a:lstStyle/>
          <a:p>
            <a:pPr eaLnBrk="1" hangingPunct="1"/>
            <a:r>
              <a:rPr lang="en-US" altLang="zh-CN"/>
              <a:t>In this diagram, do the populations have equal or unequal variances?  Unequal.</a:t>
            </a:r>
          </a:p>
        </p:txBody>
      </p:sp>
      <p:sp>
        <p:nvSpPr>
          <p:cNvPr id="74759" name="Rectangle 7"/>
          <p:cNvSpPr>
            <a:spLocks noGrp="1" noRot="1" noChangeAspect="1"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3782184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912938" y="692150"/>
            <a:ext cx="3032125" cy="2273300"/>
          </a:xfrm>
          <a:noFill/>
          <a:ln cap="flat"/>
        </p:spPr>
      </p:sp>
      <p:sp>
        <p:nvSpPr>
          <p:cNvPr id="76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4027582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85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14</a:t>
            </a:r>
          </a:p>
        </p:txBody>
      </p:sp>
      <p:sp>
        <p:nvSpPr>
          <p:cNvPr id="773124"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73125"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885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7885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7859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912938" y="692150"/>
            <a:ext cx="3032125" cy="2273300"/>
          </a:xfrm>
          <a:noFill/>
          <a:ln cap="flat"/>
        </p:spPr>
      </p:sp>
      <p:sp>
        <p:nvSpPr>
          <p:cNvPr id="808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90903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8294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669242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84995"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16910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2739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2739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88071"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98682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912938" y="692150"/>
            <a:ext cx="3032125" cy="2273300"/>
          </a:xfrm>
          <a:noFill/>
          <a:ln cap="flat"/>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17927871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9216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13273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9421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811083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1912938" y="692150"/>
            <a:ext cx="3032125" cy="2273300"/>
          </a:xfrm>
          <a:noFill/>
          <a:ln cap="flat"/>
        </p:spPr>
      </p:sp>
      <p:sp>
        <p:nvSpPr>
          <p:cNvPr id="14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1991689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9933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756550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01379"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095421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283"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4070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070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7286"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97287"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888714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45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4787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4787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45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0445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795215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1912938" y="692150"/>
            <a:ext cx="3032125" cy="2273300"/>
          </a:xfrm>
          <a:noFill/>
          <a:ln cap="flat"/>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383561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0854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575528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10595"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140713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66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59140"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59141"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13670"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13671"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61410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912938" y="692150"/>
            <a:ext cx="3032125" cy="2273300"/>
          </a:xfrm>
          <a:noFill/>
          <a:ln cap="flat"/>
        </p:spPr>
      </p:sp>
      <p:sp>
        <p:nvSpPr>
          <p:cNvPr id="1157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948010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1776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379256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638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588458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83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0998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0998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0838"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20839"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1083112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912938" y="692150"/>
            <a:ext cx="3032125" cy="2273300"/>
          </a:xfrm>
          <a:noFill/>
          <a:ln cap="flat"/>
        </p:spPr>
      </p:sp>
      <p:sp>
        <p:nvSpPr>
          <p:cNvPr id="1228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027070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2493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4732469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697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38</a:t>
            </a:r>
          </a:p>
        </p:txBody>
      </p:sp>
      <p:sp>
        <p:nvSpPr>
          <p:cNvPr id="88371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371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6982"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en-US" altLang="zh-CN"/>
              <a:t>In this diagram, do the populations have equal or unequal variances?  Unequal.</a:t>
            </a:r>
          </a:p>
        </p:txBody>
      </p:sp>
      <p:sp>
        <p:nvSpPr>
          <p:cNvPr id="126983"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721055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05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6835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6835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005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3005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141756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107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38</a:t>
            </a:r>
          </a:p>
        </p:txBody>
      </p:sp>
      <p:sp>
        <p:nvSpPr>
          <p:cNvPr id="925700"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5701"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31078" name="Rectangle 6"/>
          <p:cNvSpPr>
            <a:spLocks noGrp="1" noChangeArrowheads="1"/>
          </p:cNvSpPr>
          <p:nvPr>
            <p:ph type="body" idx="1"/>
          </p:nvPr>
        </p:nvSpPr>
        <p:spPr>
          <a:noFill/>
        </p:spPr>
        <p:txBody>
          <a:bodyPr/>
          <a:lstStyle/>
          <a:p>
            <a:pPr eaLnBrk="1" hangingPunct="1"/>
            <a:r>
              <a:rPr lang="en-US" altLang="zh-CN"/>
              <a:t>In this diagram, do the populations have equal or unequal variances?  Unequal.</a:t>
            </a:r>
          </a:p>
        </p:txBody>
      </p:sp>
      <p:sp>
        <p:nvSpPr>
          <p:cNvPr id="131079" name="Rectangle 7"/>
          <p:cNvSpPr>
            <a:spLocks noGrp="1" noRot="1" noChangeAspect="1"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498764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1912938" y="692150"/>
            <a:ext cx="3032125" cy="2273300"/>
          </a:xfrm>
          <a:noFill/>
          <a:ln cap="flat"/>
        </p:spPr>
      </p:sp>
      <p:sp>
        <p:nvSpPr>
          <p:cNvPr id="1331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7715846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1912938" y="692150"/>
            <a:ext cx="3032125" cy="2273300"/>
          </a:xfrm>
          <a:noFill/>
          <a:ln cap="flat"/>
        </p:spPr>
      </p:sp>
      <p:sp>
        <p:nvSpPr>
          <p:cNvPr id="1351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2905147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37219"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6015204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029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90</a:t>
            </a:r>
          </a:p>
        </p:txBody>
      </p:sp>
      <p:sp>
        <p:nvSpPr>
          <p:cNvPr id="87859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7859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40294"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40295"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750120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1912938" y="692150"/>
            <a:ext cx="3032125" cy="2273300"/>
          </a:xfrm>
          <a:noFill/>
          <a:ln cap="flat"/>
        </p:spPr>
      </p:sp>
      <p:sp>
        <p:nvSpPr>
          <p:cNvPr id="184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1684993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912938" y="692150"/>
            <a:ext cx="3032125" cy="2273300"/>
          </a:xfrm>
          <a:noFill/>
          <a:ln cap="flat"/>
        </p:spPr>
      </p:sp>
      <p:sp>
        <p:nvSpPr>
          <p:cNvPr id="1423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24812022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4438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34365713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body" idx="1"/>
          </p:nvPr>
        </p:nvSpPr>
        <p:spPr>
          <a:noFill/>
        </p:spPr>
        <p:txBody>
          <a:bodyPr/>
          <a:lstStyle/>
          <a:p>
            <a:pPr eaLnBrk="1" hangingPunct="1"/>
            <a:endParaRPr lang="zh-CN" altLang="zh-CN"/>
          </a:p>
        </p:txBody>
      </p:sp>
      <p:sp>
        <p:nvSpPr>
          <p:cNvPr id="147459" name="Rectangle 3"/>
          <p:cNvSpPr>
            <a:spLocks noGrp="1" noRot="1" noChangeAspect="1" noChangeArrowheads="1" noTextEdit="1"/>
          </p:cNvSpPr>
          <p:nvPr>
            <p:ph type="sldImg"/>
          </p:nvPr>
        </p:nvSpPr>
        <p:spPr>
          <a:xfrm>
            <a:off x="1912938" y="692150"/>
            <a:ext cx="3032125" cy="2273300"/>
          </a:xfrm>
          <a:ln cap="flat"/>
        </p:spPr>
      </p:sp>
    </p:spTree>
    <p:extLst>
      <p:ext uri="{BB962C8B-B14F-4D97-AF65-F5344CB8AC3E}">
        <p14:creationId xmlns:p14="http://schemas.microsoft.com/office/powerpoint/2010/main" val="26002966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149507"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56871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20483"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57242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22531" name="Rectangle 3"/>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410924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579"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a:r>
              <a:rPr lang="en-US" altLang="zh-CN" sz="1000" b="0" i="1">
                <a:latin typeface="Times New Roman" panose="02020603050405020304" pitchFamily="18" charset="0"/>
              </a:rPr>
              <a:t>33</a:t>
            </a:r>
          </a:p>
        </p:txBody>
      </p:sp>
      <p:sp>
        <p:nvSpPr>
          <p:cNvPr id="73830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830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4582" name="Rectangle 6"/>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endParaRPr lang="zh-CN" altLang="zh-CN"/>
          </a:p>
        </p:txBody>
      </p:sp>
      <p:sp>
        <p:nvSpPr>
          <p:cNvPr id="24583" name="Rectangle 7"/>
          <p:cNvSpPr>
            <a:spLocks noGrp="1" noRot="1" noChangeAspect="1" noChangeArrowheads="1" noTextEdit="1"/>
          </p:cNvSpPr>
          <p:nvPr>
            <p:ph type="sldImg"/>
          </p:nvPr>
        </p:nvSpPr>
        <p:spPr>
          <a:xfrm>
            <a:off x="1912938" y="692150"/>
            <a:ext cx="3032125" cy="2273300"/>
          </a:xfrm>
          <a:noFill/>
          <a:ln cap="flat"/>
        </p:spPr>
      </p:sp>
    </p:spTree>
    <p:extLst>
      <p:ext uri="{BB962C8B-B14F-4D97-AF65-F5344CB8AC3E}">
        <p14:creationId xmlns:p14="http://schemas.microsoft.com/office/powerpoint/2010/main" val="234682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242659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101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228600"/>
            <a:ext cx="2000250"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28600"/>
            <a:ext cx="584835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20978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828800" y="228600"/>
            <a:ext cx="6781800" cy="1143000"/>
          </a:xfrm>
        </p:spPr>
        <p:txBody>
          <a:bodyPr/>
          <a:lstStyle/>
          <a:p>
            <a:r>
              <a:rPr lang="zh-CN" altLang="en-US"/>
              <a:t>单击此处编辑母版标题样式</a:t>
            </a:r>
          </a:p>
        </p:txBody>
      </p:sp>
      <p:sp>
        <p:nvSpPr>
          <p:cNvPr id="3" name="SmartArt 占位符 2"/>
          <p:cNvSpPr>
            <a:spLocks noGrp="1"/>
          </p:cNvSpPr>
          <p:nvPr>
            <p:ph type="dgm" idx="1"/>
          </p:nvPr>
        </p:nvSpPr>
        <p:spPr>
          <a:xfrm>
            <a:off x="609600" y="1828800"/>
            <a:ext cx="7848600" cy="4114800"/>
          </a:xfrm>
        </p:spPr>
        <p:txBody>
          <a:bodyPr/>
          <a:lstStyle/>
          <a:p>
            <a:pPr lvl="0"/>
            <a:endParaRPr lang="zh-CN" altLang="en-US" noProof="0"/>
          </a:p>
        </p:txBody>
      </p:sp>
    </p:spTree>
    <p:extLst>
      <p:ext uri="{BB962C8B-B14F-4D97-AF65-F5344CB8AC3E}">
        <p14:creationId xmlns:p14="http://schemas.microsoft.com/office/powerpoint/2010/main" val="21395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64850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283066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828800"/>
            <a:ext cx="38481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0100" y="1828800"/>
            <a:ext cx="38481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48761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25373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50941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915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019263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215167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1828800" y="228600"/>
            <a:ext cx="6781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1" compatLnSpc="1">
            <a:prstTxWarp prst="textNoShape">
              <a:avLst/>
            </a:prstTxWarp>
          </a:bodyPr>
          <a:lstStyle/>
          <a:p>
            <a:pPr lvl="0"/>
            <a:r>
              <a:rPr lang="en-US" altLang="zh-CN"/>
              <a:t>Click to edit Master title</a:t>
            </a:r>
          </a:p>
        </p:txBody>
      </p:sp>
      <p:sp>
        <p:nvSpPr>
          <p:cNvPr id="1028" name="Rectangle 4"/>
          <p:cNvSpPr>
            <a:spLocks noGrp="1" noChangeArrowheads="1"/>
          </p:cNvSpPr>
          <p:nvPr>
            <p:ph type="body" idx="1"/>
          </p:nvPr>
        </p:nvSpPr>
        <p:spPr bwMode="auto">
          <a:xfrm>
            <a:off x="609600" y="1828800"/>
            <a:ext cx="784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ChangeArrowheads="1"/>
          </p:cNvSpPr>
          <p:nvPr/>
        </p:nvSpPr>
        <p:spPr bwMode="auto">
          <a:xfrm>
            <a:off x="0" y="1428750"/>
            <a:ext cx="9132888" cy="73025"/>
          </a:xfrm>
          <a:prstGeom prst="rect">
            <a:avLst/>
          </a:prstGeom>
          <a:solidFill>
            <a:schemeClr val="hlink"/>
          </a:solidFill>
          <a:ln>
            <a:noFill/>
          </a:ln>
          <a:effectLst>
            <a:outerShdw dist="77251" dir="567739"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0" name="Rectangle 6"/>
          <p:cNvSpPr>
            <a:spLocks noChangeArrowheads="1"/>
          </p:cNvSpPr>
          <p:nvPr/>
        </p:nvSpPr>
        <p:spPr bwMode="auto">
          <a:xfrm>
            <a:off x="0" y="1543050"/>
            <a:ext cx="9132888" cy="38100"/>
          </a:xfrm>
          <a:prstGeom prst="rect">
            <a:avLst/>
          </a:prstGeom>
          <a:solidFill>
            <a:srgbClr val="D989B8"/>
          </a:solidFill>
          <a:ln>
            <a:noFill/>
          </a:ln>
          <a:effectLst>
            <a:outerShdw dist="80322" dir="1106097" algn="ctr" rotWithShape="0">
              <a:srgbClr val="00000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1" name="Rectangle 7"/>
          <p:cNvSpPr>
            <a:spLocks noChangeArrowheads="1"/>
          </p:cNvSpPr>
          <p:nvPr/>
        </p:nvSpPr>
        <p:spPr bwMode="auto">
          <a:xfrm>
            <a:off x="609600" y="6096000"/>
            <a:ext cx="8556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0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t>7 - </a:t>
            </a:r>
            <a:fld id="{3D89FFED-510C-44A0-BFF3-CC6DE7050567}" type="slidenum">
              <a:rPr lang="en-US" altLang="zh-CN" sz="20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rPr>
              <a:pPr>
                <a:defRPr/>
              </a:pPr>
              <a:t>‹#›</a:t>
            </a:fld>
            <a:endParaRPr lang="en-US" altLang="zh-CN" sz="20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ndParaRPr>
          </a:p>
        </p:txBody>
      </p:sp>
      <p:sp>
        <p:nvSpPr>
          <p:cNvPr id="1032" name="Rectangle 8"/>
          <p:cNvSpPr>
            <a:spLocks noChangeArrowheads="1"/>
          </p:cNvSpPr>
          <p:nvPr/>
        </p:nvSpPr>
        <p:spPr bwMode="auto">
          <a:xfrm>
            <a:off x="73025" y="1139825"/>
            <a:ext cx="1990725"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endParaRPr lang="zh-CN" altLang="zh-CN" sz="1000" b="0">
              <a:effectLst>
                <a:outerShdw blurRad="38100" dist="38100" dir="2700000" algn="tl">
                  <a:srgbClr val="000000"/>
                </a:outerShdw>
              </a:effectLst>
            </a:endParaRPr>
          </a:p>
        </p:txBody>
      </p:sp>
      <p:sp>
        <p:nvSpPr>
          <p:cNvPr id="1040" name="Rectangle 16"/>
          <p:cNvSpPr>
            <a:spLocks noChangeArrowheads="1"/>
          </p:cNvSpPr>
          <p:nvPr userDrawn="1"/>
        </p:nvSpPr>
        <p:spPr bwMode="auto">
          <a:xfrm>
            <a:off x="5580063" y="6308725"/>
            <a:ext cx="3311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1400" b="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a:effectLst>
                <a:outerShdw blurRad="38100" dist="38100" dir="2700000" algn="tl">
                  <a:srgbClr val="000000"/>
                </a:outerShdw>
              </a:effectLst>
            </a:endParaRPr>
          </a:p>
        </p:txBody>
      </p:sp>
      <p:sp>
        <p:nvSpPr>
          <p:cNvPr id="10" name="Rectangle 15"/>
          <p:cNvSpPr>
            <a:spLocks noChangeArrowheads="1"/>
          </p:cNvSpPr>
          <p:nvPr userDrawn="1"/>
        </p:nvSpPr>
        <p:spPr bwMode="auto">
          <a:xfrm>
            <a:off x="152400" y="104775"/>
            <a:ext cx="17526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dirty="0">
              <a:effectLst>
                <a:outerShdw blurRad="38100" dist="38100" dir="2700000" algn="tl">
                  <a:srgbClr val="000000"/>
                </a:outerShdw>
              </a:effectLst>
              <a:ea typeface="黑体" panose="02010609060101010101" pitchFamily="49" charset="-122"/>
            </a:endParaRPr>
          </a:p>
          <a:p>
            <a:pPr algn="ctr">
              <a:defRPr/>
            </a:pPr>
            <a:r>
              <a:rPr lang="zh-CN" altLang="en-US" sz="36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lnSpc>
          <a:spcPct val="95000"/>
        </a:lnSpc>
        <a:spcBef>
          <a:spcPct val="0"/>
        </a:spcBef>
        <a:spcAft>
          <a:spcPct val="0"/>
        </a:spcAft>
        <a:defRPr kumimoji="1" sz="4000" b="1" kern="1200">
          <a:solidFill>
            <a:schemeClr val="tx1"/>
          </a:solidFill>
          <a:effectLst>
            <a:outerShdw blurRad="38100" dist="38100" dir="2700000" algn="tl">
              <a:srgbClr val="000000"/>
            </a:outerShdw>
          </a:effectLst>
          <a:latin typeface="+mj-lt"/>
          <a:ea typeface="+mj-ea"/>
          <a:cs typeface="+mj-cs"/>
        </a:defRPr>
      </a:lvl1pPr>
      <a:lvl2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rtl="0"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p:titleStyle>
    <p:bodyStyle>
      <a:lvl1pPr marL="571500" indent="-571500" algn="l" rtl="0" eaLnBrk="0" fontAlgn="base" hangingPunct="0">
        <a:spcBef>
          <a:spcPct val="20000"/>
        </a:spcBef>
        <a:spcAft>
          <a:spcPct val="0"/>
        </a:spcAft>
        <a:defRPr kumimoji="1" sz="3200" kern="1200">
          <a:solidFill>
            <a:schemeClr val="tx1"/>
          </a:solidFill>
          <a:effectLst>
            <a:outerShdw blurRad="38100" dist="38100" dir="2700000" algn="tl">
              <a:srgbClr val="000000"/>
            </a:outerShdw>
          </a:effectLst>
          <a:latin typeface="+mn-lt"/>
          <a:ea typeface="+mn-ea"/>
          <a:cs typeface="+mn-cs"/>
        </a:defRPr>
      </a:lvl1pPr>
      <a:lvl2pPr marL="971550" indent="-285750" algn="l" rtl="0" eaLnBrk="0" fontAlgn="base" hangingPunct="0">
        <a:spcBef>
          <a:spcPct val="20000"/>
        </a:spcBef>
        <a:spcAft>
          <a:spcPct val="0"/>
        </a:spcAft>
        <a:buClr>
          <a:schemeClr val="hlink"/>
        </a:buClr>
        <a:buSzPct val="65000"/>
        <a:buFont typeface="Wingdings" panose="05000000000000000000" pitchFamily="2" charset="2"/>
        <a:buChar char="n"/>
        <a:defRPr kumimoji="1" sz="2800" kern="1200">
          <a:solidFill>
            <a:schemeClr val="tx1"/>
          </a:solidFill>
          <a:effectLst>
            <a:outerShdw blurRad="38100" dist="38100" dir="2700000" algn="tl">
              <a:srgbClr val="000000"/>
            </a:outerShdw>
          </a:effectLst>
          <a:latin typeface="+mn-lt"/>
          <a:ea typeface="+mn-ea"/>
          <a:cs typeface="+mn-cs"/>
        </a:defRPr>
      </a:lvl2pPr>
      <a:lvl3pPr marL="1314450" indent="-228600" algn="l" rtl="0" eaLnBrk="0" fontAlgn="base" hangingPunct="0">
        <a:spcBef>
          <a:spcPct val="20000"/>
        </a:spcBef>
        <a:spcAft>
          <a:spcPct val="0"/>
        </a:spcAft>
        <a:buClr>
          <a:schemeClr val="tx2"/>
        </a:buClr>
        <a:buSzPct val="65000"/>
        <a:buFont typeface="Wingdings" panose="05000000000000000000" pitchFamily="2" charset="2"/>
        <a:buChar char="l"/>
        <a:defRPr kumimoji="1" sz="2400" kern="1200">
          <a:solidFill>
            <a:schemeClr val="tx1"/>
          </a:solidFill>
          <a:effectLst>
            <a:outerShdw blurRad="38100" dist="38100" dir="2700000" algn="tl">
              <a:srgbClr val="000000"/>
            </a:outerShdw>
          </a:effectLst>
          <a:latin typeface="+mn-lt"/>
          <a:ea typeface="+mn-ea"/>
          <a:cs typeface="+mn-cs"/>
        </a:defRPr>
      </a:lvl3pPr>
      <a:lvl4pPr marL="1657350" indent="-228600" algn="l" rtl="0" eaLnBrk="0" fontAlgn="base" hangingPunct="0">
        <a:spcBef>
          <a:spcPct val="20000"/>
        </a:spcBef>
        <a:spcAft>
          <a:spcPct val="0"/>
        </a:spcAft>
        <a:buClr>
          <a:schemeClr val="accent1"/>
        </a:buClr>
        <a:buSzPct val="65000"/>
        <a:buFont typeface="Monotype Sorts" panose="05000000000000000000" pitchFamily="2" charset="2"/>
        <a:buChar char="l"/>
        <a:defRPr kumimoji="1"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folHlink"/>
        </a:buClr>
        <a:buSzPct val="100000"/>
        <a:buChar char="»"/>
        <a:defRPr kumimoji="1"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7.emf"/><Relationship Id="rId4" Type="http://schemas.openxmlformats.org/officeDocument/2006/relationships/oleObject"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9.emf"/><Relationship Id="rId5" Type="http://schemas.openxmlformats.org/officeDocument/2006/relationships/oleObject" Target="NUL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wmf"/><Relationship Id="rId5" Type="http://schemas.openxmlformats.org/officeDocument/2006/relationships/image" Target="../media/image92.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4.emf"/><Relationship Id="rId4" Type="http://schemas.openxmlformats.org/officeDocument/2006/relationships/oleObject" Target="NUL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mlDrawing" Target="../drawings/vmlDrawing5.vml"/><Relationship Id="rId1" Type="http://schemas.openxmlformats.org/officeDocument/2006/relationships/themeOverride" Target="../theme/themeOverride19.xml"/><Relationship Id="rId6" Type="http://schemas.openxmlformats.org/officeDocument/2006/relationships/image" Target="../media/image102.wmf"/><Relationship Id="rId5" Type="http://schemas.openxmlformats.org/officeDocument/2006/relationships/oleObject" Target="../embeddings/oleObject2.bin"/><Relationship Id="rId4" Type="http://schemas.openxmlformats.org/officeDocument/2006/relationships/notesSlide" Target="../notesSlides/notesSlide6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1682" name="Rectangle 2"/>
          <p:cNvSpPr>
            <a:spLocks noGrp="1" noChangeArrowheads="1"/>
          </p:cNvSpPr>
          <p:nvPr>
            <p:ph type="ctrTitle"/>
          </p:nvPr>
        </p:nvSpPr>
        <p:spPr>
          <a:xfrm>
            <a:off x="2057400" y="304800"/>
            <a:ext cx="6705600" cy="1066800"/>
          </a:xfrm>
        </p:spPr>
        <p:txBody>
          <a:bodyPr anchor="ctr"/>
          <a:lstStyle/>
          <a:p>
            <a:pPr>
              <a:defRPr/>
            </a:pPr>
            <a:r>
              <a:rPr lang="zh-CN" altLang="en-US" sz="4400">
                <a:latin typeface="Arial" panose="020B0604020202020204" pitchFamily="34" charset="0"/>
              </a:rPr>
              <a:t>第 </a:t>
            </a:r>
            <a:r>
              <a:rPr lang="en-US" altLang="zh-CN" sz="4400">
                <a:latin typeface="Arial" panose="020B0604020202020204" pitchFamily="34" charset="0"/>
              </a:rPr>
              <a:t>7 </a:t>
            </a:r>
            <a:r>
              <a:rPr lang="zh-CN" altLang="en-US" sz="4400">
                <a:latin typeface="Arial" panose="020B0604020202020204" pitchFamily="34" charset="0"/>
              </a:rPr>
              <a:t>章   参数估计</a:t>
            </a:r>
          </a:p>
        </p:txBody>
      </p:sp>
      <p:grpSp>
        <p:nvGrpSpPr>
          <p:cNvPr id="6147" name="Group 103"/>
          <p:cNvGrpSpPr>
            <a:grpSpLocks/>
          </p:cNvGrpSpPr>
          <p:nvPr/>
        </p:nvGrpSpPr>
        <p:grpSpPr bwMode="auto">
          <a:xfrm>
            <a:off x="1371600" y="1600200"/>
            <a:ext cx="7543800" cy="4740275"/>
            <a:chOff x="864" y="1008"/>
            <a:chExt cx="4752" cy="2986"/>
          </a:xfrm>
        </p:grpSpPr>
        <p:sp>
          <p:nvSpPr>
            <p:cNvPr id="711784" name="Text Box 104"/>
            <p:cNvSpPr txBox="1">
              <a:spLocks noChangeArrowheads="1"/>
            </p:cNvSpPr>
            <p:nvPr/>
          </p:nvSpPr>
          <p:spPr bwMode="auto">
            <a:xfrm>
              <a:off x="3168" y="3456"/>
              <a:ext cx="244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zh-CN" altLang="en-US"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作者：中国人民大学统计学院</a:t>
              </a:r>
            </a:p>
            <a:p>
              <a:pPr algn="ctr">
                <a:spcBef>
                  <a:spcPct val="50000"/>
                </a:spcBef>
                <a:defRPr/>
              </a:pPr>
              <a:r>
                <a:rPr lang="zh-CN" altLang="en-US" sz="20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贾俊平</a:t>
              </a:r>
            </a:p>
          </p:txBody>
        </p:sp>
        <p:sp>
          <p:nvSpPr>
            <p:cNvPr id="6149" name="WordArt 105"/>
            <p:cNvSpPr>
              <a:spLocks noChangeArrowheads="1" noChangeShapeType="1" noTextEdit="1"/>
            </p:cNvSpPr>
            <p:nvPr/>
          </p:nvSpPr>
          <p:spPr bwMode="auto">
            <a:xfrm>
              <a:off x="864" y="1008"/>
              <a:ext cx="3840" cy="1929"/>
            </a:xfrm>
            <a:prstGeom prst="rect">
              <a:avLst/>
            </a:prstGeom>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ndParaRPr>
            </a:p>
          </p:txBody>
        </p:sp>
        <p:grpSp>
          <p:nvGrpSpPr>
            <p:cNvPr id="6150" name="Group 106"/>
            <p:cNvGrpSpPr>
              <a:grpSpLocks/>
            </p:cNvGrpSpPr>
            <p:nvPr/>
          </p:nvGrpSpPr>
          <p:grpSpPr bwMode="auto">
            <a:xfrm>
              <a:off x="1926" y="2553"/>
              <a:ext cx="1905" cy="1335"/>
              <a:chOff x="1926" y="2553"/>
              <a:chExt cx="1905" cy="1335"/>
            </a:xfrm>
          </p:grpSpPr>
          <p:grpSp>
            <p:nvGrpSpPr>
              <p:cNvPr id="6151" name="Group 107"/>
              <p:cNvGrpSpPr>
                <a:grpSpLocks/>
              </p:cNvGrpSpPr>
              <p:nvPr/>
            </p:nvGrpSpPr>
            <p:grpSpPr bwMode="auto">
              <a:xfrm>
                <a:off x="2846" y="3144"/>
                <a:ext cx="985" cy="318"/>
                <a:chOff x="3038" y="3135"/>
                <a:chExt cx="985" cy="318"/>
              </a:xfrm>
            </p:grpSpPr>
            <p:sp>
              <p:nvSpPr>
                <p:cNvPr id="711788" name="Freeform 108"/>
                <p:cNvSpPr>
                  <a:spLocks/>
                </p:cNvSpPr>
                <p:nvPr/>
              </p:nvSpPr>
              <p:spPr bwMode="auto">
                <a:xfrm>
                  <a:off x="3038" y="3135"/>
                  <a:ext cx="565" cy="318"/>
                </a:xfrm>
                <a:custGeom>
                  <a:avLst/>
                  <a:gdLst>
                    <a:gd name="T0" fmla="*/ 1129 w 1129"/>
                    <a:gd name="T1" fmla="*/ 293 h 954"/>
                    <a:gd name="T2" fmla="*/ 1129 w 1129"/>
                    <a:gd name="T3" fmla="*/ 954 h 954"/>
                    <a:gd name="T4" fmla="*/ 0 w 1129"/>
                    <a:gd name="T5" fmla="*/ 467 h 954"/>
                    <a:gd name="T6" fmla="*/ 0 w 1129"/>
                    <a:gd name="T7" fmla="*/ 0 h 954"/>
                    <a:gd name="T8" fmla="*/ 1129 w 1129"/>
                    <a:gd name="T9" fmla="*/ 293 h 954"/>
                  </a:gdLst>
                  <a:ahLst/>
                  <a:cxnLst>
                    <a:cxn ang="0">
                      <a:pos x="T0" y="T1"/>
                    </a:cxn>
                    <a:cxn ang="0">
                      <a:pos x="T2" y="T3"/>
                    </a:cxn>
                    <a:cxn ang="0">
                      <a:pos x="T4" y="T5"/>
                    </a:cxn>
                    <a:cxn ang="0">
                      <a:pos x="T6" y="T7"/>
                    </a:cxn>
                    <a:cxn ang="0">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89" name="Freeform 109"/>
                <p:cNvSpPr>
                  <a:spLocks/>
                </p:cNvSpPr>
                <p:nvPr/>
              </p:nvSpPr>
              <p:spPr bwMode="auto">
                <a:xfrm>
                  <a:off x="3603" y="3211"/>
                  <a:ext cx="420" cy="242"/>
                </a:xfrm>
                <a:custGeom>
                  <a:avLst/>
                  <a:gdLst>
                    <a:gd name="T0" fmla="*/ 0 w 841"/>
                    <a:gd name="T1" fmla="*/ 65 h 726"/>
                    <a:gd name="T2" fmla="*/ 0 w 841"/>
                    <a:gd name="T3" fmla="*/ 726 h 726"/>
                    <a:gd name="T4" fmla="*/ 841 w 841"/>
                    <a:gd name="T5" fmla="*/ 563 h 726"/>
                    <a:gd name="T6" fmla="*/ 841 w 841"/>
                    <a:gd name="T7" fmla="*/ 0 h 726"/>
                    <a:gd name="T8" fmla="*/ 0 w 841"/>
                    <a:gd name="T9" fmla="*/ 65 h 726"/>
                  </a:gdLst>
                  <a:ahLst/>
                  <a:cxnLst>
                    <a:cxn ang="0">
                      <a:pos x="T0" y="T1"/>
                    </a:cxn>
                    <a:cxn ang="0">
                      <a:pos x="T2" y="T3"/>
                    </a:cxn>
                    <a:cxn ang="0">
                      <a:pos x="T4" y="T5"/>
                    </a:cxn>
                    <a:cxn ang="0">
                      <a:pos x="T6" y="T7"/>
                    </a:cxn>
                    <a:cxn ang="0">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0" name="Freeform 110"/>
                <p:cNvSpPr>
                  <a:spLocks/>
                </p:cNvSpPr>
                <p:nvPr/>
              </p:nvSpPr>
              <p:spPr bwMode="auto">
                <a:xfrm>
                  <a:off x="3038" y="3135"/>
                  <a:ext cx="985" cy="98"/>
                </a:xfrm>
                <a:custGeom>
                  <a:avLst/>
                  <a:gdLst>
                    <a:gd name="T0" fmla="*/ 1970 w 1970"/>
                    <a:gd name="T1" fmla="*/ 228 h 293"/>
                    <a:gd name="T2" fmla="*/ 1121 w 1970"/>
                    <a:gd name="T3" fmla="*/ 293 h 293"/>
                    <a:gd name="T4" fmla="*/ 0 w 1970"/>
                    <a:gd name="T5" fmla="*/ 0 h 293"/>
                    <a:gd name="T6" fmla="*/ 825 w 1970"/>
                    <a:gd name="T7" fmla="*/ 0 h 293"/>
                    <a:gd name="T8" fmla="*/ 1970 w 1970"/>
                    <a:gd name="T9" fmla="*/ 228 h 293"/>
                  </a:gdLst>
                  <a:ahLst/>
                  <a:cxnLst>
                    <a:cxn ang="0">
                      <a:pos x="T0" y="T1"/>
                    </a:cxn>
                    <a:cxn ang="0">
                      <a:pos x="T2" y="T3"/>
                    </a:cxn>
                    <a:cxn ang="0">
                      <a:pos x="T4" y="T5"/>
                    </a:cxn>
                    <a:cxn ang="0">
                      <a:pos x="T6" y="T7"/>
                    </a:cxn>
                    <a:cxn ang="0">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sp>
            <p:nvSpPr>
              <p:cNvPr id="711791" name="Freeform 111"/>
              <p:cNvSpPr>
                <a:spLocks/>
              </p:cNvSpPr>
              <p:nvPr/>
            </p:nvSpPr>
            <p:spPr bwMode="auto">
              <a:xfrm>
                <a:off x="3154" y="3118"/>
                <a:ext cx="357" cy="91"/>
              </a:xfrm>
              <a:custGeom>
                <a:avLst/>
                <a:gdLst>
                  <a:gd name="T0" fmla="*/ 715 w 715"/>
                  <a:gd name="T1" fmla="*/ 155 h 273"/>
                  <a:gd name="T2" fmla="*/ 715 w 715"/>
                  <a:gd name="T3" fmla="*/ 244 h 273"/>
                  <a:gd name="T4" fmla="*/ 382 w 715"/>
                  <a:gd name="T5" fmla="*/ 273 h 273"/>
                  <a:gd name="T6" fmla="*/ 0 w 715"/>
                  <a:gd name="T7" fmla="*/ 175 h 273"/>
                  <a:gd name="T8" fmla="*/ 0 w 715"/>
                  <a:gd name="T9" fmla="*/ 0 h 273"/>
                  <a:gd name="T10" fmla="*/ 715 w 715"/>
                  <a:gd name="T11" fmla="*/ 155 h 273"/>
                </a:gdLst>
                <a:ahLst/>
                <a:cxnLst>
                  <a:cxn ang="0">
                    <a:pos x="T0" y="T1"/>
                  </a:cxn>
                  <a:cxn ang="0">
                    <a:pos x="T2" y="T3"/>
                  </a:cxn>
                  <a:cxn ang="0">
                    <a:pos x="T4" y="T5"/>
                  </a:cxn>
                  <a:cxn ang="0">
                    <a:pos x="T6" y="T7"/>
                  </a:cxn>
                  <a:cxn ang="0">
                    <a:pos x="T8" y="T9"/>
                  </a:cxn>
                  <a:cxn ang="0">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2" name="Freeform 112"/>
              <p:cNvSpPr>
                <a:spLocks/>
              </p:cNvSpPr>
              <p:nvPr/>
            </p:nvSpPr>
            <p:spPr bwMode="auto">
              <a:xfrm>
                <a:off x="2959" y="2733"/>
                <a:ext cx="456" cy="444"/>
              </a:xfrm>
              <a:custGeom>
                <a:avLst/>
                <a:gdLst>
                  <a:gd name="T0" fmla="*/ 785 w 913"/>
                  <a:gd name="T1" fmla="*/ 1333 h 1333"/>
                  <a:gd name="T2" fmla="*/ 913 w 913"/>
                  <a:gd name="T3" fmla="*/ 44 h 1333"/>
                  <a:gd name="T4" fmla="*/ 129 w 913"/>
                  <a:gd name="T5" fmla="*/ 0 h 1333"/>
                  <a:gd name="T6" fmla="*/ 0 w 913"/>
                  <a:gd name="T7" fmla="*/ 1148 h 1333"/>
                  <a:gd name="T8" fmla="*/ 785 w 913"/>
                  <a:gd name="T9" fmla="*/ 1333 h 1333"/>
                </a:gdLst>
                <a:ahLst/>
                <a:cxnLst>
                  <a:cxn ang="0">
                    <a:pos x="T0" y="T1"/>
                  </a:cxn>
                  <a:cxn ang="0">
                    <a:pos x="T2" y="T3"/>
                  </a:cxn>
                  <a:cxn ang="0">
                    <a:pos x="T4" y="T5"/>
                  </a:cxn>
                  <a:cxn ang="0">
                    <a:pos x="T6" y="T7"/>
                  </a:cxn>
                  <a:cxn ang="0">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3" name="Freeform 113"/>
              <p:cNvSpPr>
                <a:spLocks/>
              </p:cNvSpPr>
              <p:nvPr/>
            </p:nvSpPr>
            <p:spPr bwMode="auto">
              <a:xfrm>
                <a:off x="3351" y="2747"/>
                <a:ext cx="404" cy="441"/>
              </a:xfrm>
              <a:custGeom>
                <a:avLst/>
                <a:gdLst>
                  <a:gd name="T0" fmla="*/ 128 w 809"/>
                  <a:gd name="T1" fmla="*/ 0 h 1323"/>
                  <a:gd name="T2" fmla="*/ 809 w 809"/>
                  <a:gd name="T3" fmla="*/ 295 h 1323"/>
                  <a:gd name="T4" fmla="*/ 712 w 809"/>
                  <a:gd name="T5" fmla="*/ 1323 h 1323"/>
                  <a:gd name="T6" fmla="*/ 0 w 809"/>
                  <a:gd name="T7" fmla="*/ 1291 h 1323"/>
                  <a:gd name="T8" fmla="*/ 128 w 809"/>
                  <a:gd name="T9" fmla="*/ 0 h 1323"/>
                </a:gdLst>
                <a:ahLst/>
                <a:cxnLst>
                  <a:cxn ang="0">
                    <a:pos x="T0" y="T1"/>
                  </a:cxn>
                  <a:cxn ang="0">
                    <a:pos x="T2" y="T3"/>
                  </a:cxn>
                  <a:cxn ang="0">
                    <a:pos x="T4" y="T5"/>
                  </a:cxn>
                  <a:cxn ang="0">
                    <a:pos x="T6" y="T7"/>
                  </a:cxn>
                  <a:cxn ang="0">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4" name="Freeform 114">
                <a:hlinkHover r:id="" action="ppaction://noaction" highlightClick="1"/>
              </p:cNvPr>
              <p:cNvSpPr>
                <a:spLocks/>
              </p:cNvSpPr>
              <p:nvPr/>
            </p:nvSpPr>
            <p:spPr bwMode="auto">
              <a:xfrm>
                <a:off x="3011" y="2777"/>
                <a:ext cx="328" cy="334"/>
              </a:xfrm>
              <a:custGeom>
                <a:avLst/>
                <a:gdLst>
                  <a:gd name="T0" fmla="*/ 654 w 654"/>
                  <a:gd name="T1" fmla="*/ 45 h 1003"/>
                  <a:gd name="T2" fmla="*/ 561 w 654"/>
                  <a:gd name="T3" fmla="*/ 1003 h 1003"/>
                  <a:gd name="T4" fmla="*/ 0 w 654"/>
                  <a:gd name="T5" fmla="*/ 890 h 1003"/>
                  <a:gd name="T6" fmla="*/ 95 w 654"/>
                  <a:gd name="T7" fmla="*/ 0 h 1003"/>
                  <a:gd name="T8" fmla="*/ 654 w 654"/>
                  <a:gd name="T9" fmla="*/ 45 h 1003"/>
                </a:gdLst>
                <a:ahLst/>
                <a:cxnLst>
                  <a:cxn ang="0">
                    <a:pos x="T0" y="T1"/>
                  </a:cxn>
                  <a:cxn ang="0">
                    <a:pos x="T2" y="T3"/>
                  </a:cxn>
                  <a:cxn ang="0">
                    <a:pos x="T4" y="T5"/>
                  </a:cxn>
                  <a:cxn ang="0">
                    <a:pos x="T6" y="T7"/>
                  </a:cxn>
                  <a:cxn ang="0">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nvGrpSpPr>
              <p:cNvPr id="6156" name="Group 115"/>
              <p:cNvGrpSpPr>
                <a:grpSpLocks/>
              </p:cNvGrpSpPr>
              <p:nvPr/>
            </p:nvGrpSpPr>
            <p:grpSpPr bwMode="auto">
              <a:xfrm>
                <a:off x="2887" y="3178"/>
                <a:ext cx="321" cy="207"/>
                <a:chOff x="3079" y="3169"/>
                <a:chExt cx="321" cy="207"/>
              </a:xfrm>
            </p:grpSpPr>
            <p:sp>
              <p:nvSpPr>
                <p:cNvPr id="711796" name="Freeform 116"/>
                <p:cNvSpPr>
                  <a:spLocks/>
                </p:cNvSpPr>
                <p:nvPr/>
              </p:nvSpPr>
              <p:spPr bwMode="auto">
                <a:xfrm>
                  <a:off x="3079" y="3169"/>
                  <a:ext cx="321" cy="207"/>
                </a:xfrm>
                <a:custGeom>
                  <a:avLst/>
                  <a:gdLst>
                    <a:gd name="T0" fmla="*/ 0 w 643"/>
                    <a:gd name="T1" fmla="*/ 0 h 621"/>
                    <a:gd name="T2" fmla="*/ 643 w 643"/>
                    <a:gd name="T3" fmla="*/ 187 h 621"/>
                    <a:gd name="T4" fmla="*/ 643 w 643"/>
                    <a:gd name="T5" fmla="*/ 621 h 621"/>
                    <a:gd name="T6" fmla="*/ 0 w 643"/>
                    <a:gd name="T7" fmla="*/ 350 h 621"/>
                    <a:gd name="T8" fmla="*/ 0 w 643"/>
                    <a:gd name="T9" fmla="*/ 0 h 621"/>
                  </a:gdLst>
                  <a:ahLst/>
                  <a:cxnLst>
                    <a:cxn ang="0">
                      <a:pos x="T0" y="T1"/>
                    </a:cxn>
                    <a:cxn ang="0">
                      <a:pos x="T2" y="T3"/>
                    </a:cxn>
                    <a:cxn ang="0">
                      <a:pos x="T4" y="T5"/>
                    </a:cxn>
                    <a:cxn ang="0">
                      <a:pos x="T6" y="T7"/>
                    </a:cxn>
                    <a:cxn ang="0">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797" name="Line 117"/>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798" name="Line 118"/>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799" name="Line 119"/>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00" name="Line 120"/>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01" name="Line 121"/>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02" name="Line 122"/>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157" name="Group 123"/>
              <p:cNvGrpSpPr>
                <a:grpSpLocks/>
              </p:cNvGrpSpPr>
              <p:nvPr/>
            </p:nvGrpSpPr>
            <p:grpSpPr bwMode="auto">
              <a:xfrm>
                <a:off x="2556" y="3183"/>
                <a:ext cx="769" cy="356"/>
                <a:chOff x="2748" y="3174"/>
                <a:chExt cx="769" cy="356"/>
              </a:xfrm>
            </p:grpSpPr>
            <p:grpSp>
              <p:nvGrpSpPr>
                <p:cNvPr id="6205" name="Group 124"/>
                <p:cNvGrpSpPr>
                  <a:grpSpLocks/>
                </p:cNvGrpSpPr>
                <p:nvPr/>
              </p:nvGrpSpPr>
              <p:grpSpPr bwMode="auto">
                <a:xfrm>
                  <a:off x="3343" y="3367"/>
                  <a:ext cx="125" cy="84"/>
                  <a:chOff x="3343" y="3367"/>
                  <a:chExt cx="125" cy="84"/>
                </a:xfrm>
              </p:grpSpPr>
              <p:sp>
                <p:nvSpPr>
                  <p:cNvPr id="711805" name="Freeform 125"/>
                  <p:cNvSpPr>
                    <a:spLocks/>
                  </p:cNvSpPr>
                  <p:nvPr/>
                </p:nvSpPr>
                <p:spPr bwMode="auto">
                  <a:xfrm>
                    <a:off x="3431" y="3367"/>
                    <a:ext cx="37" cy="84"/>
                  </a:xfrm>
                  <a:custGeom>
                    <a:avLst/>
                    <a:gdLst>
                      <a:gd name="T0" fmla="*/ 51 w 72"/>
                      <a:gd name="T1" fmla="*/ 0 h 252"/>
                      <a:gd name="T2" fmla="*/ 72 w 72"/>
                      <a:gd name="T3" fmla="*/ 236 h 252"/>
                      <a:gd name="T4" fmla="*/ 21 w 72"/>
                      <a:gd name="T5" fmla="*/ 252 h 252"/>
                      <a:gd name="T6" fmla="*/ 0 w 72"/>
                      <a:gd name="T7" fmla="*/ 12 h 252"/>
                      <a:gd name="T8" fmla="*/ 51 w 72"/>
                      <a:gd name="T9" fmla="*/ 0 h 252"/>
                    </a:gdLst>
                    <a:ahLst/>
                    <a:cxnLst>
                      <a:cxn ang="0">
                        <a:pos x="T0" y="T1"/>
                      </a:cxn>
                      <a:cxn ang="0">
                        <a:pos x="T2" y="T3"/>
                      </a:cxn>
                      <a:cxn ang="0">
                        <a:pos x="T4" y="T5"/>
                      </a:cxn>
                      <a:cxn ang="0">
                        <a:pos x="T6" y="T7"/>
                      </a:cxn>
                      <a:cxn ang="0">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06" name="Freeform 126"/>
                  <p:cNvSpPr>
                    <a:spLocks/>
                  </p:cNvSpPr>
                  <p:nvPr/>
                </p:nvSpPr>
                <p:spPr bwMode="auto">
                  <a:xfrm>
                    <a:off x="3343" y="3378"/>
                    <a:ext cx="99" cy="73"/>
                  </a:xfrm>
                  <a:custGeom>
                    <a:avLst/>
                    <a:gdLst>
                      <a:gd name="T0" fmla="*/ 181 w 199"/>
                      <a:gd name="T1" fmla="*/ 8 h 219"/>
                      <a:gd name="T2" fmla="*/ 199 w 199"/>
                      <a:gd name="T3" fmla="*/ 219 h 219"/>
                      <a:gd name="T4" fmla="*/ 0 w 199"/>
                      <a:gd name="T5" fmla="*/ 109 h 219"/>
                      <a:gd name="T6" fmla="*/ 79 w 199"/>
                      <a:gd name="T7" fmla="*/ 77 h 219"/>
                      <a:gd name="T8" fmla="*/ 148 w 199"/>
                      <a:gd name="T9" fmla="*/ 126 h 219"/>
                      <a:gd name="T10" fmla="*/ 127 w 199"/>
                      <a:gd name="T11" fmla="*/ 0 h 219"/>
                      <a:gd name="T12" fmla="*/ 181 w 199"/>
                      <a:gd name="T13" fmla="*/ 8 h 219"/>
                    </a:gdLst>
                    <a:ahLst/>
                    <a:cxnLst>
                      <a:cxn ang="0">
                        <a:pos x="T0" y="T1"/>
                      </a:cxn>
                      <a:cxn ang="0">
                        <a:pos x="T2" y="T3"/>
                      </a:cxn>
                      <a:cxn ang="0">
                        <a:pos x="T4" y="T5"/>
                      </a:cxn>
                      <a:cxn ang="0">
                        <a:pos x="T6" y="T7"/>
                      </a:cxn>
                      <a:cxn ang="0">
                        <a:pos x="T8" y="T9"/>
                      </a:cxn>
                      <a:cxn ang="0">
                        <a:pos x="T10" y="T11"/>
                      </a:cxn>
                      <a:cxn ang="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grpSp>
              <p:nvGrpSpPr>
                <p:cNvPr id="6206" name="Group 127"/>
                <p:cNvGrpSpPr>
                  <a:grpSpLocks/>
                </p:cNvGrpSpPr>
                <p:nvPr/>
              </p:nvGrpSpPr>
              <p:grpSpPr bwMode="auto">
                <a:xfrm>
                  <a:off x="2748" y="3174"/>
                  <a:ext cx="769" cy="356"/>
                  <a:chOff x="2748" y="3174"/>
                  <a:chExt cx="769" cy="356"/>
                </a:xfrm>
              </p:grpSpPr>
              <p:sp>
                <p:nvSpPr>
                  <p:cNvPr id="711808" name="Freeform 128"/>
                  <p:cNvSpPr>
                    <a:spLocks/>
                  </p:cNvSpPr>
                  <p:nvPr/>
                </p:nvSpPr>
                <p:spPr bwMode="auto">
                  <a:xfrm>
                    <a:off x="2750" y="3174"/>
                    <a:ext cx="753" cy="315"/>
                  </a:xfrm>
                  <a:custGeom>
                    <a:avLst/>
                    <a:gdLst>
                      <a:gd name="T0" fmla="*/ 1506 w 1506"/>
                      <a:gd name="T1" fmla="*/ 402 h 944"/>
                      <a:gd name="T2" fmla="*/ 785 w 1506"/>
                      <a:gd name="T3" fmla="*/ 944 h 944"/>
                      <a:gd name="T4" fmla="*/ 0 w 1506"/>
                      <a:gd name="T5" fmla="*/ 413 h 944"/>
                      <a:gd name="T6" fmla="*/ 601 w 1506"/>
                      <a:gd name="T7" fmla="*/ 0 h 944"/>
                      <a:gd name="T8" fmla="*/ 1506 w 1506"/>
                      <a:gd name="T9" fmla="*/ 402 h 944"/>
                    </a:gdLst>
                    <a:ahLst/>
                    <a:cxnLst>
                      <a:cxn ang="0">
                        <a:pos x="T0" y="T1"/>
                      </a:cxn>
                      <a:cxn ang="0">
                        <a:pos x="T2" y="T3"/>
                      </a:cxn>
                      <a:cxn ang="0">
                        <a:pos x="T4" y="T5"/>
                      </a:cxn>
                      <a:cxn ang="0">
                        <a:pos x="T6" y="T7"/>
                      </a:cxn>
                      <a:cxn ang="0">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09" name="Freeform 129"/>
                  <p:cNvSpPr>
                    <a:spLocks/>
                  </p:cNvSpPr>
                  <p:nvPr/>
                </p:nvSpPr>
                <p:spPr bwMode="auto">
                  <a:xfrm>
                    <a:off x="3140" y="3306"/>
                    <a:ext cx="377" cy="222"/>
                  </a:xfrm>
                  <a:custGeom>
                    <a:avLst/>
                    <a:gdLst>
                      <a:gd name="T0" fmla="*/ 727 w 754"/>
                      <a:gd name="T1" fmla="*/ 0 h 666"/>
                      <a:gd name="T2" fmla="*/ 0 w 754"/>
                      <a:gd name="T3" fmla="*/ 552 h 666"/>
                      <a:gd name="T4" fmla="*/ 21 w 754"/>
                      <a:gd name="T5" fmla="*/ 666 h 666"/>
                      <a:gd name="T6" fmla="*/ 754 w 754"/>
                      <a:gd name="T7" fmla="*/ 104 h 666"/>
                      <a:gd name="T8" fmla="*/ 727 w 754"/>
                      <a:gd name="T9" fmla="*/ 0 h 666"/>
                    </a:gdLst>
                    <a:ahLst/>
                    <a:cxnLst>
                      <a:cxn ang="0">
                        <a:pos x="T0" y="T1"/>
                      </a:cxn>
                      <a:cxn ang="0">
                        <a:pos x="T2" y="T3"/>
                      </a:cxn>
                      <a:cxn ang="0">
                        <a:pos x="T4" y="T5"/>
                      </a:cxn>
                      <a:cxn ang="0">
                        <a:pos x="T6" y="T7"/>
                      </a:cxn>
                      <a:cxn ang="0">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10" name="Freeform 130"/>
                  <p:cNvSpPr>
                    <a:spLocks/>
                  </p:cNvSpPr>
                  <p:nvPr/>
                </p:nvSpPr>
                <p:spPr bwMode="auto">
                  <a:xfrm>
                    <a:off x="2748" y="3312"/>
                    <a:ext cx="403" cy="218"/>
                  </a:xfrm>
                  <a:custGeom>
                    <a:avLst/>
                    <a:gdLst>
                      <a:gd name="T0" fmla="*/ 805 w 805"/>
                      <a:gd name="T1" fmla="*/ 654 h 654"/>
                      <a:gd name="T2" fmla="*/ 781 w 805"/>
                      <a:gd name="T3" fmla="*/ 532 h 654"/>
                      <a:gd name="T4" fmla="*/ 0 w 805"/>
                      <a:gd name="T5" fmla="*/ 0 h 654"/>
                      <a:gd name="T6" fmla="*/ 27 w 805"/>
                      <a:gd name="T7" fmla="*/ 96 h 654"/>
                      <a:gd name="T8" fmla="*/ 805 w 805"/>
                      <a:gd name="T9" fmla="*/ 654 h 654"/>
                    </a:gdLst>
                    <a:ahLst/>
                    <a:cxnLst>
                      <a:cxn ang="0">
                        <a:pos x="T0" y="T1"/>
                      </a:cxn>
                      <a:cxn ang="0">
                        <a:pos x="T2" y="T3"/>
                      </a:cxn>
                      <a:cxn ang="0">
                        <a:pos x="T4" y="T5"/>
                      </a:cxn>
                      <a:cxn ang="0">
                        <a:pos x="T6" y="T7"/>
                      </a:cxn>
                      <a:cxn ang="0">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11" name="Freeform 131"/>
                  <p:cNvSpPr>
                    <a:spLocks/>
                  </p:cNvSpPr>
                  <p:nvPr/>
                </p:nvSpPr>
                <p:spPr bwMode="auto">
                  <a:xfrm>
                    <a:off x="3053" y="3323"/>
                    <a:ext cx="302" cy="138"/>
                  </a:xfrm>
                  <a:custGeom>
                    <a:avLst/>
                    <a:gdLst>
                      <a:gd name="T0" fmla="*/ 604 w 604"/>
                      <a:gd name="T1" fmla="*/ 107 h 415"/>
                      <a:gd name="T2" fmla="*/ 395 w 604"/>
                      <a:gd name="T3" fmla="*/ 0 h 415"/>
                      <a:gd name="T4" fmla="*/ 0 w 604"/>
                      <a:gd name="T5" fmla="*/ 290 h 415"/>
                      <a:gd name="T6" fmla="*/ 200 w 604"/>
                      <a:gd name="T7" fmla="*/ 415 h 415"/>
                      <a:gd name="T8" fmla="*/ 604 w 604"/>
                      <a:gd name="T9" fmla="*/ 107 h 415"/>
                    </a:gdLst>
                    <a:ahLst/>
                    <a:cxnLst>
                      <a:cxn ang="0">
                        <a:pos x="T0" y="T1"/>
                      </a:cxn>
                      <a:cxn ang="0">
                        <a:pos x="T2" y="T3"/>
                      </a:cxn>
                      <a:cxn ang="0">
                        <a:pos x="T4" y="T5"/>
                      </a:cxn>
                      <a:cxn ang="0">
                        <a:pos x="T6" y="T7"/>
                      </a:cxn>
                      <a:cxn ang="0">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2" name="Freeform 132"/>
                  <p:cNvSpPr>
                    <a:spLocks/>
                  </p:cNvSpPr>
                  <p:nvPr/>
                </p:nvSpPr>
                <p:spPr bwMode="auto">
                  <a:xfrm>
                    <a:off x="2786" y="3225"/>
                    <a:ext cx="446" cy="186"/>
                  </a:xfrm>
                  <a:custGeom>
                    <a:avLst/>
                    <a:gdLst>
                      <a:gd name="T0" fmla="*/ 892 w 892"/>
                      <a:gd name="T1" fmla="*/ 272 h 558"/>
                      <a:gd name="T2" fmla="*/ 503 w 892"/>
                      <a:gd name="T3" fmla="*/ 558 h 558"/>
                      <a:gd name="T4" fmla="*/ 0 w 892"/>
                      <a:gd name="T5" fmla="*/ 239 h 558"/>
                      <a:gd name="T6" fmla="*/ 364 w 892"/>
                      <a:gd name="T7" fmla="*/ 0 h 558"/>
                      <a:gd name="T8" fmla="*/ 892 w 892"/>
                      <a:gd name="T9" fmla="*/ 272 h 558"/>
                    </a:gdLst>
                    <a:ahLst/>
                    <a:cxnLst>
                      <a:cxn ang="0">
                        <a:pos x="T0" y="T1"/>
                      </a:cxn>
                      <a:cxn ang="0">
                        <a:pos x="T2" y="T3"/>
                      </a:cxn>
                      <a:cxn ang="0">
                        <a:pos x="T4" y="T5"/>
                      </a:cxn>
                      <a:cxn ang="0">
                        <a:pos x="T6" y="T7"/>
                      </a:cxn>
                      <a:cxn ang="0">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3" name="Freeform 133"/>
                  <p:cNvSpPr>
                    <a:spLocks/>
                  </p:cNvSpPr>
                  <p:nvPr/>
                </p:nvSpPr>
                <p:spPr bwMode="auto">
                  <a:xfrm>
                    <a:off x="2975" y="3184"/>
                    <a:ext cx="492" cy="170"/>
                  </a:xfrm>
                  <a:custGeom>
                    <a:avLst/>
                    <a:gdLst>
                      <a:gd name="T0" fmla="*/ 780 w 984"/>
                      <a:gd name="T1" fmla="*/ 509 h 509"/>
                      <a:gd name="T2" fmla="*/ 984 w 984"/>
                      <a:gd name="T3" fmla="*/ 369 h 509"/>
                      <a:gd name="T4" fmla="*/ 160 w 984"/>
                      <a:gd name="T5" fmla="*/ 0 h 509"/>
                      <a:gd name="T6" fmla="*/ 0 w 984"/>
                      <a:gd name="T7" fmla="*/ 106 h 509"/>
                      <a:gd name="T8" fmla="*/ 780 w 984"/>
                      <a:gd name="T9" fmla="*/ 509 h 509"/>
                    </a:gdLst>
                    <a:ahLst/>
                    <a:cxnLst>
                      <a:cxn ang="0">
                        <a:pos x="T0" y="T1"/>
                      </a:cxn>
                      <a:cxn ang="0">
                        <a:pos x="T2" y="T3"/>
                      </a:cxn>
                      <a:cxn ang="0">
                        <a:pos x="T4" y="T5"/>
                      </a:cxn>
                      <a:cxn ang="0">
                        <a:pos x="T6" y="T7"/>
                      </a:cxn>
                      <a:cxn ang="0">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4" name="Line 134"/>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5" name="Line 135"/>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6" name="Line 136"/>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7" name="Line 137"/>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8" name="Line 138"/>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19" name="Line 139"/>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0" name="Line 140"/>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1" name="Line 141"/>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2" name="Line 142"/>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3" name="Line 143"/>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4" name="Line 144"/>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5" name="Line 145"/>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6" name="Line 146"/>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7" name="Line 147"/>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8" name="Line 148"/>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29" name="Line 149"/>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0" name="Line 150"/>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1" name="Line 151"/>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2" name="Line 152"/>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3" name="Line 153"/>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34" name="Line 154"/>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6158" name="Text Box 155"/>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1000" b="0">
                    <a:solidFill>
                      <a:schemeClr val="bg2"/>
                    </a:solidFill>
                    <a:latin typeface="Times New Roman" panose="02020603050405020304" pitchFamily="18" charset="0"/>
                  </a:rPr>
                  <a:t>统计学</a:t>
                </a:r>
              </a:p>
            </p:txBody>
          </p:sp>
          <p:grpSp>
            <p:nvGrpSpPr>
              <p:cNvPr id="6159" name="Group 156"/>
              <p:cNvGrpSpPr>
                <a:grpSpLocks/>
              </p:cNvGrpSpPr>
              <p:nvPr/>
            </p:nvGrpSpPr>
            <p:grpSpPr bwMode="auto">
              <a:xfrm>
                <a:off x="1926" y="2553"/>
                <a:ext cx="1021" cy="1335"/>
                <a:chOff x="2118" y="2544"/>
                <a:chExt cx="1021" cy="1335"/>
              </a:xfrm>
            </p:grpSpPr>
            <p:grpSp>
              <p:nvGrpSpPr>
                <p:cNvPr id="6160" name="Group 157"/>
                <p:cNvGrpSpPr>
                  <a:grpSpLocks/>
                </p:cNvGrpSpPr>
                <p:nvPr/>
              </p:nvGrpSpPr>
              <p:grpSpPr bwMode="auto">
                <a:xfrm>
                  <a:off x="2307" y="2573"/>
                  <a:ext cx="341" cy="359"/>
                  <a:chOff x="2307" y="2573"/>
                  <a:chExt cx="341" cy="359"/>
                </a:xfrm>
              </p:grpSpPr>
              <p:grpSp>
                <p:nvGrpSpPr>
                  <p:cNvPr id="6191" name="Group 158"/>
                  <p:cNvGrpSpPr>
                    <a:grpSpLocks/>
                  </p:cNvGrpSpPr>
                  <p:nvPr/>
                </p:nvGrpSpPr>
                <p:grpSpPr bwMode="auto">
                  <a:xfrm>
                    <a:off x="2307" y="2573"/>
                    <a:ext cx="341" cy="359"/>
                    <a:chOff x="2307" y="2573"/>
                    <a:chExt cx="341" cy="359"/>
                  </a:xfrm>
                </p:grpSpPr>
                <p:sp>
                  <p:nvSpPr>
                    <p:cNvPr id="711839" name="Freeform 159"/>
                    <p:cNvSpPr>
                      <a:spLocks/>
                    </p:cNvSpPr>
                    <p:nvPr/>
                  </p:nvSpPr>
                  <p:spPr bwMode="auto">
                    <a:xfrm>
                      <a:off x="2307" y="2573"/>
                      <a:ext cx="341" cy="359"/>
                    </a:xfrm>
                    <a:custGeom>
                      <a:avLst/>
                      <a:gdLst>
                        <a:gd name="T0" fmla="*/ 475 w 683"/>
                        <a:gd name="T1" fmla="*/ 33 h 1075"/>
                        <a:gd name="T2" fmla="*/ 563 w 683"/>
                        <a:gd name="T3" fmla="*/ 76 h 1075"/>
                        <a:gd name="T4" fmla="*/ 596 w 683"/>
                        <a:gd name="T5" fmla="*/ 163 h 1075"/>
                        <a:gd name="T6" fmla="*/ 623 w 683"/>
                        <a:gd name="T7" fmla="*/ 284 h 1075"/>
                        <a:gd name="T8" fmla="*/ 627 w 683"/>
                        <a:gd name="T9" fmla="*/ 335 h 1075"/>
                        <a:gd name="T10" fmla="*/ 623 w 683"/>
                        <a:gd name="T11" fmla="*/ 382 h 1075"/>
                        <a:gd name="T12" fmla="*/ 611 w 683"/>
                        <a:gd name="T13" fmla="*/ 417 h 1075"/>
                        <a:gd name="T14" fmla="*/ 629 w 683"/>
                        <a:gd name="T15" fmla="*/ 482 h 1075"/>
                        <a:gd name="T16" fmla="*/ 652 w 683"/>
                        <a:gd name="T17" fmla="*/ 544 h 1075"/>
                        <a:gd name="T18" fmla="*/ 663 w 683"/>
                        <a:gd name="T19" fmla="*/ 565 h 1075"/>
                        <a:gd name="T20" fmla="*/ 673 w 683"/>
                        <a:gd name="T21" fmla="*/ 581 h 1075"/>
                        <a:gd name="T22" fmla="*/ 680 w 683"/>
                        <a:gd name="T23" fmla="*/ 596 h 1075"/>
                        <a:gd name="T24" fmla="*/ 683 w 683"/>
                        <a:gd name="T25" fmla="*/ 615 h 1075"/>
                        <a:gd name="T26" fmla="*/ 679 w 683"/>
                        <a:gd name="T27" fmla="*/ 633 h 1075"/>
                        <a:gd name="T28" fmla="*/ 670 w 683"/>
                        <a:gd name="T29" fmla="*/ 639 h 1075"/>
                        <a:gd name="T30" fmla="*/ 642 w 683"/>
                        <a:gd name="T31" fmla="*/ 649 h 1075"/>
                        <a:gd name="T32" fmla="*/ 630 w 683"/>
                        <a:gd name="T33" fmla="*/ 658 h 1075"/>
                        <a:gd name="T34" fmla="*/ 626 w 683"/>
                        <a:gd name="T35" fmla="*/ 681 h 1075"/>
                        <a:gd name="T36" fmla="*/ 629 w 683"/>
                        <a:gd name="T37" fmla="*/ 707 h 1075"/>
                        <a:gd name="T38" fmla="*/ 641 w 683"/>
                        <a:gd name="T39" fmla="*/ 748 h 1075"/>
                        <a:gd name="T40" fmla="*/ 635 w 683"/>
                        <a:gd name="T41" fmla="*/ 768 h 1075"/>
                        <a:gd name="T42" fmla="*/ 623 w 683"/>
                        <a:gd name="T43" fmla="*/ 785 h 1075"/>
                        <a:gd name="T44" fmla="*/ 627 w 683"/>
                        <a:gd name="T45" fmla="*/ 800 h 1075"/>
                        <a:gd name="T46" fmla="*/ 629 w 683"/>
                        <a:gd name="T47" fmla="*/ 813 h 1075"/>
                        <a:gd name="T48" fmla="*/ 623 w 683"/>
                        <a:gd name="T49" fmla="*/ 828 h 1075"/>
                        <a:gd name="T50" fmla="*/ 611 w 683"/>
                        <a:gd name="T51" fmla="*/ 836 h 1075"/>
                        <a:gd name="T52" fmla="*/ 603 w 683"/>
                        <a:gd name="T53" fmla="*/ 857 h 1075"/>
                        <a:gd name="T54" fmla="*/ 603 w 683"/>
                        <a:gd name="T55" fmla="*/ 889 h 1075"/>
                        <a:gd name="T56" fmla="*/ 597 w 683"/>
                        <a:gd name="T57" fmla="*/ 909 h 1075"/>
                        <a:gd name="T58" fmla="*/ 586 w 683"/>
                        <a:gd name="T59" fmla="*/ 926 h 1075"/>
                        <a:gd name="T60" fmla="*/ 573 w 683"/>
                        <a:gd name="T61" fmla="*/ 938 h 1075"/>
                        <a:gd name="T62" fmla="*/ 555 w 683"/>
                        <a:gd name="T63" fmla="*/ 945 h 1075"/>
                        <a:gd name="T64" fmla="*/ 534 w 683"/>
                        <a:gd name="T65" fmla="*/ 949 h 1075"/>
                        <a:gd name="T66" fmla="*/ 484 w 683"/>
                        <a:gd name="T67" fmla="*/ 945 h 1075"/>
                        <a:gd name="T68" fmla="*/ 438 w 683"/>
                        <a:gd name="T69" fmla="*/ 938 h 1075"/>
                        <a:gd name="T70" fmla="*/ 371 w 683"/>
                        <a:gd name="T71" fmla="*/ 1075 h 1075"/>
                        <a:gd name="T72" fmla="*/ 90 w 683"/>
                        <a:gd name="T73" fmla="*/ 908 h 1075"/>
                        <a:gd name="T74" fmla="*/ 117 w 683"/>
                        <a:gd name="T75" fmla="*/ 851 h 1075"/>
                        <a:gd name="T76" fmla="*/ 132 w 683"/>
                        <a:gd name="T77" fmla="*/ 798 h 1075"/>
                        <a:gd name="T78" fmla="*/ 132 w 683"/>
                        <a:gd name="T79" fmla="*/ 725 h 1075"/>
                        <a:gd name="T80" fmla="*/ 0 w 683"/>
                        <a:gd name="T81" fmla="*/ 569 h 1075"/>
                        <a:gd name="T82" fmla="*/ 0 w 683"/>
                        <a:gd name="T83" fmla="*/ 200 h 1075"/>
                        <a:gd name="T84" fmla="*/ 69 w 683"/>
                        <a:gd name="T85" fmla="*/ 98 h 1075"/>
                        <a:gd name="T86" fmla="*/ 156 w 683"/>
                        <a:gd name="T87" fmla="*/ 45 h 1075"/>
                        <a:gd name="T88" fmla="*/ 247 w 683"/>
                        <a:gd name="T89" fmla="*/ 0 h 1075"/>
                        <a:gd name="T90" fmla="*/ 367 w 683"/>
                        <a:gd name="T91" fmla="*/ 21 h 1075"/>
                        <a:gd name="T92" fmla="*/ 475 w 683"/>
                        <a:gd name="T93" fmla="*/ 33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40" name="Freeform 160"/>
                    <p:cNvSpPr>
                      <a:spLocks/>
                    </p:cNvSpPr>
                    <p:nvPr/>
                  </p:nvSpPr>
                  <p:spPr bwMode="auto">
                    <a:xfrm>
                      <a:off x="2451" y="2799"/>
                      <a:ext cx="39" cy="56"/>
                    </a:xfrm>
                    <a:custGeom>
                      <a:avLst/>
                      <a:gdLst>
                        <a:gd name="T0" fmla="*/ 0 w 79"/>
                        <a:gd name="T1" fmla="*/ 0 h 168"/>
                        <a:gd name="T2" fmla="*/ 23 w 79"/>
                        <a:gd name="T3" fmla="*/ 80 h 168"/>
                        <a:gd name="T4" fmla="*/ 44 w 79"/>
                        <a:gd name="T5" fmla="*/ 121 h 168"/>
                        <a:gd name="T6" fmla="*/ 79 w 79"/>
                        <a:gd name="T7" fmla="*/ 168 h 168"/>
                        <a:gd name="T8" fmla="*/ 32 w 79"/>
                        <a:gd name="T9" fmla="*/ 128 h 168"/>
                        <a:gd name="T10" fmla="*/ 9 w 79"/>
                        <a:gd name="T11" fmla="*/ 80 h 168"/>
                        <a:gd name="T12" fmla="*/ 0 w 79"/>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192" name="Group 161"/>
                  <p:cNvGrpSpPr>
                    <a:grpSpLocks/>
                  </p:cNvGrpSpPr>
                  <p:nvPr/>
                </p:nvGrpSpPr>
                <p:grpSpPr bwMode="auto">
                  <a:xfrm>
                    <a:off x="2529" y="2690"/>
                    <a:ext cx="101" cy="160"/>
                    <a:chOff x="2529" y="2690"/>
                    <a:chExt cx="101" cy="160"/>
                  </a:xfrm>
                </p:grpSpPr>
                <p:sp>
                  <p:nvSpPr>
                    <p:cNvPr id="711842" name="Freeform 162"/>
                    <p:cNvSpPr>
                      <a:spLocks/>
                    </p:cNvSpPr>
                    <p:nvPr/>
                  </p:nvSpPr>
                  <p:spPr bwMode="auto">
                    <a:xfrm>
                      <a:off x="2552" y="2715"/>
                      <a:ext cx="42" cy="23"/>
                    </a:xfrm>
                    <a:custGeom>
                      <a:avLst/>
                      <a:gdLst>
                        <a:gd name="T0" fmla="*/ 76 w 85"/>
                        <a:gd name="T1" fmla="*/ 0 h 67"/>
                        <a:gd name="T2" fmla="*/ 71 w 85"/>
                        <a:gd name="T3" fmla="*/ 8 h 67"/>
                        <a:gd name="T4" fmla="*/ 85 w 85"/>
                        <a:gd name="T5" fmla="*/ 17 h 67"/>
                        <a:gd name="T6" fmla="*/ 66 w 85"/>
                        <a:gd name="T7" fmla="*/ 14 h 67"/>
                        <a:gd name="T8" fmla="*/ 61 w 85"/>
                        <a:gd name="T9" fmla="*/ 36 h 67"/>
                        <a:gd name="T10" fmla="*/ 69 w 85"/>
                        <a:gd name="T11" fmla="*/ 45 h 67"/>
                        <a:gd name="T12" fmla="*/ 62 w 85"/>
                        <a:gd name="T13" fmla="*/ 45 h 67"/>
                        <a:gd name="T14" fmla="*/ 67 w 85"/>
                        <a:gd name="T15" fmla="*/ 67 h 67"/>
                        <a:gd name="T16" fmla="*/ 58 w 85"/>
                        <a:gd name="T17" fmla="*/ 44 h 67"/>
                        <a:gd name="T18" fmla="*/ 41 w 85"/>
                        <a:gd name="T19" fmla="*/ 44 h 67"/>
                        <a:gd name="T20" fmla="*/ 26 w 85"/>
                        <a:gd name="T21" fmla="*/ 36 h 67"/>
                        <a:gd name="T22" fmla="*/ 0 w 85"/>
                        <a:gd name="T23" fmla="*/ 34 h 67"/>
                        <a:gd name="T24" fmla="*/ 26 w 85"/>
                        <a:gd name="T25" fmla="*/ 13 h 67"/>
                        <a:gd name="T26" fmla="*/ 76 w 85"/>
                        <a:gd name="T2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3" name="Freeform 163"/>
                    <p:cNvSpPr>
                      <a:spLocks/>
                    </p:cNvSpPr>
                    <p:nvPr/>
                  </p:nvSpPr>
                  <p:spPr bwMode="auto">
                    <a:xfrm>
                      <a:off x="2529" y="2690"/>
                      <a:ext cx="73" cy="15"/>
                    </a:xfrm>
                    <a:custGeom>
                      <a:avLst/>
                      <a:gdLst>
                        <a:gd name="T0" fmla="*/ 147 w 147"/>
                        <a:gd name="T1" fmla="*/ 23 h 45"/>
                        <a:gd name="T2" fmla="*/ 141 w 147"/>
                        <a:gd name="T3" fmla="*/ 41 h 45"/>
                        <a:gd name="T4" fmla="*/ 124 w 147"/>
                        <a:gd name="T5" fmla="*/ 45 h 45"/>
                        <a:gd name="T6" fmla="*/ 102 w 147"/>
                        <a:gd name="T7" fmla="*/ 33 h 45"/>
                        <a:gd name="T8" fmla="*/ 72 w 147"/>
                        <a:gd name="T9" fmla="*/ 23 h 45"/>
                        <a:gd name="T10" fmla="*/ 23 w 147"/>
                        <a:gd name="T11" fmla="*/ 22 h 45"/>
                        <a:gd name="T12" fmla="*/ 0 w 147"/>
                        <a:gd name="T13" fmla="*/ 24 h 45"/>
                        <a:gd name="T14" fmla="*/ 37 w 147"/>
                        <a:gd name="T15" fmla="*/ 11 h 45"/>
                        <a:gd name="T16" fmla="*/ 64 w 147"/>
                        <a:gd name="T17" fmla="*/ 5 h 45"/>
                        <a:gd name="T18" fmla="*/ 60 w 147"/>
                        <a:gd name="T19" fmla="*/ 0 h 45"/>
                        <a:gd name="T20" fmla="*/ 85 w 147"/>
                        <a:gd name="T21" fmla="*/ 8 h 45"/>
                        <a:gd name="T22" fmla="*/ 82 w 147"/>
                        <a:gd name="T23" fmla="*/ 3 h 45"/>
                        <a:gd name="T24" fmla="*/ 103 w 147"/>
                        <a:gd name="T25" fmla="*/ 11 h 45"/>
                        <a:gd name="T26" fmla="*/ 123 w 147"/>
                        <a:gd name="T27" fmla="*/ 11 h 45"/>
                        <a:gd name="T28" fmla="*/ 147 w 147"/>
                        <a:gd name="T29"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4" name="Freeform 164"/>
                    <p:cNvSpPr>
                      <a:spLocks/>
                    </p:cNvSpPr>
                    <p:nvPr/>
                  </p:nvSpPr>
                  <p:spPr bwMode="auto">
                    <a:xfrm>
                      <a:off x="2592" y="2821"/>
                      <a:ext cx="33" cy="24"/>
                    </a:xfrm>
                    <a:custGeom>
                      <a:avLst/>
                      <a:gdLst>
                        <a:gd name="T0" fmla="*/ 67 w 67"/>
                        <a:gd name="T1" fmla="*/ 8 h 70"/>
                        <a:gd name="T2" fmla="*/ 56 w 67"/>
                        <a:gd name="T3" fmla="*/ 3 h 70"/>
                        <a:gd name="T4" fmla="*/ 47 w 67"/>
                        <a:gd name="T5" fmla="*/ 0 h 70"/>
                        <a:gd name="T6" fmla="*/ 39 w 67"/>
                        <a:gd name="T7" fmla="*/ 9 h 70"/>
                        <a:gd name="T8" fmla="*/ 28 w 67"/>
                        <a:gd name="T9" fmla="*/ 18 h 70"/>
                        <a:gd name="T10" fmla="*/ 17 w 67"/>
                        <a:gd name="T11" fmla="*/ 26 h 70"/>
                        <a:gd name="T12" fmla="*/ 7 w 67"/>
                        <a:gd name="T13" fmla="*/ 30 h 70"/>
                        <a:gd name="T14" fmla="*/ 5 w 67"/>
                        <a:gd name="T15" fmla="*/ 22 h 70"/>
                        <a:gd name="T16" fmla="*/ 2 w 67"/>
                        <a:gd name="T17" fmla="*/ 39 h 70"/>
                        <a:gd name="T18" fmla="*/ 0 w 67"/>
                        <a:gd name="T19" fmla="*/ 53 h 70"/>
                        <a:gd name="T20" fmla="*/ 0 w 67"/>
                        <a:gd name="T21" fmla="*/ 62 h 70"/>
                        <a:gd name="T22" fmla="*/ 4 w 67"/>
                        <a:gd name="T23" fmla="*/ 70 h 70"/>
                        <a:gd name="T24" fmla="*/ 3 w 67"/>
                        <a:gd name="T25" fmla="*/ 56 h 70"/>
                        <a:gd name="T26" fmla="*/ 8 w 67"/>
                        <a:gd name="T27" fmla="*/ 39 h 70"/>
                        <a:gd name="T28" fmla="*/ 28 w 67"/>
                        <a:gd name="T29" fmla="*/ 32 h 70"/>
                        <a:gd name="T30" fmla="*/ 40 w 67"/>
                        <a:gd name="T31" fmla="*/ 37 h 70"/>
                        <a:gd name="T32" fmla="*/ 51 w 67"/>
                        <a:gd name="T33" fmla="*/ 39 h 70"/>
                        <a:gd name="T34" fmla="*/ 63 w 67"/>
                        <a:gd name="T35" fmla="*/ 23 h 70"/>
                        <a:gd name="T36" fmla="*/ 67 w 67"/>
                        <a:gd name="T3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5" name="Freeform 165"/>
                    <p:cNvSpPr>
                      <a:spLocks/>
                    </p:cNvSpPr>
                    <p:nvPr/>
                  </p:nvSpPr>
                  <p:spPr bwMode="auto">
                    <a:xfrm>
                      <a:off x="2605" y="2846"/>
                      <a:ext cx="12" cy="4"/>
                    </a:xfrm>
                    <a:custGeom>
                      <a:avLst/>
                      <a:gdLst>
                        <a:gd name="T0" fmla="*/ 24 w 24"/>
                        <a:gd name="T1" fmla="*/ 2 h 12"/>
                        <a:gd name="T2" fmla="*/ 10 w 24"/>
                        <a:gd name="T3" fmla="*/ 0 h 12"/>
                        <a:gd name="T4" fmla="*/ 0 w 24"/>
                        <a:gd name="T5" fmla="*/ 4 h 12"/>
                        <a:gd name="T6" fmla="*/ 13 w 24"/>
                        <a:gd name="T7" fmla="*/ 12 h 12"/>
                        <a:gd name="T8" fmla="*/ 24 w 24"/>
                        <a:gd name="T9" fmla="*/ 2 h 12"/>
                      </a:gdLst>
                      <a:ahLst/>
                      <a:cxnLst>
                        <a:cxn ang="0">
                          <a:pos x="T0" y="T1"/>
                        </a:cxn>
                        <a:cxn ang="0">
                          <a:pos x="T2" y="T3"/>
                        </a:cxn>
                        <a:cxn ang="0">
                          <a:pos x="T4" y="T5"/>
                        </a:cxn>
                        <a:cxn ang="0">
                          <a:pos x="T6" y="T7"/>
                        </a:cxn>
                        <a:cxn ang="0">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6" name="Freeform 166"/>
                    <p:cNvSpPr>
                      <a:spLocks/>
                    </p:cNvSpPr>
                    <p:nvPr/>
                  </p:nvSpPr>
                  <p:spPr bwMode="auto">
                    <a:xfrm>
                      <a:off x="2616" y="2782"/>
                      <a:ext cx="14" cy="5"/>
                    </a:xfrm>
                    <a:custGeom>
                      <a:avLst/>
                      <a:gdLst>
                        <a:gd name="T0" fmla="*/ 27 w 27"/>
                        <a:gd name="T1" fmla="*/ 0 h 15"/>
                        <a:gd name="T2" fmla="*/ 13 w 27"/>
                        <a:gd name="T3" fmla="*/ 0 h 15"/>
                        <a:gd name="T4" fmla="*/ 2 w 27"/>
                        <a:gd name="T5" fmla="*/ 5 h 15"/>
                        <a:gd name="T6" fmla="*/ 0 w 27"/>
                        <a:gd name="T7" fmla="*/ 13 h 15"/>
                        <a:gd name="T8" fmla="*/ 6 w 27"/>
                        <a:gd name="T9" fmla="*/ 15 h 15"/>
                        <a:gd name="T10" fmla="*/ 14 w 27"/>
                        <a:gd name="T11" fmla="*/ 11 h 15"/>
                        <a:gd name="T12" fmla="*/ 27 w 27"/>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7" name="Freeform 167"/>
                    <p:cNvSpPr>
                      <a:spLocks/>
                    </p:cNvSpPr>
                    <p:nvPr/>
                  </p:nvSpPr>
                  <p:spPr bwMode="auto">
                    <a:xfrm>
                      <a:off x="2603" y="2777"/>
                      <a:ext cx="6" cy="12"/>
                    </a:xfrm>
                    <a:custGeom>
                      <a:avLst/>
                      <a:gdLst>
                        <a:gd name="T0" fmla="*/ 5 w 13"/>
                        <a:gd name="T1" fmla="*/ 0 h 35"/>
                        <a:gd name="T2" fmla="*/ 3 w 13"/>
                        <a:gd name="T3" fmla="*/ 12 h 35"/>
                        <a:gd name="T4" fmla="*/ 7 w 13"/>
                        <a:gd name="T5" fmla="*/ 28 h 35"/>
                        <a:gd name="T6" fmla="*/ 13 w 13"/>
                        <a:gd name="T7" fmla="*/ 35 h 35"/>
                        <a:gd name="T8" fmla="*/ 4 w 13"/>
                        <a:gd name="T9" fmla="*/ 30 h 35"/>
                        <a:gd name="T10" fmla="*/ 0 w 13"/>
                        <a:gd name="T11" fmla="*/ 24 h 35"/>
                        <a:gd name="T12" fmla="*/ 0 w 13"/>
                        <a:gd name="T13" fmla="*/ 16 h 35"/>
                        <a:gd name="T14" fmla="*/ 5 w 13"/>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48" name="Freeform 168"/>
                    <p:cNvSpPr>
                      <a:spLocks/>
                    </p:cNvSpPr>
                    <p:nvPr/>
                  </p:nvSpPr>
                  <p:spPr bwMode="auto">
                    <a:xfrm>
                      <a:off x="2564" y="2722"/>
                      <a:ext cx="9" cy="4"/>
                    </a:xfrm>
                    <a:custGeom>
                      <a:avLst/>
                      <a:gdLst>
                        <a:gd name="T0" fmla="*/ 18 w 18"/>
                        <a:gd name="T1" fmla="*/ 0 h 12"/>
                        <a:gd name="T2" fmla="*/ 18 w 18"/>
                        <a:gd name="T3" fmla="*/ 12 h 12"/>
                        <a:gd name="T4" fmla="*/ 11 w 18"/>
                        <a:gd name="T5" fmla="*/ 9 h 12"/>
                        <a:gd name="T6" fmla="*/ 5 w 18"/>
                        <a:gd name="T7" fmla="*/ 8 h 12"/>
                        <a:gd name="T8" fmla="*/ 0 w 18"/>
                        <a:gd name="T9" fmla="*/ 8 h 12"/>
                        <a:gd name="T10" fmla="*/ 6 w 18"/>
                        <a:gd name="T11" fmla="*/ 2 h 12"/>
                        <a:gd name="T12" fmla="*/ 18 w 1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193" name="Group 169"/>
                  <p:cNvGrpSpPr>
                    <a:grpSpLocks/>
                  </p:cNvGrpSpPr>
                  <p:nvPr/>
                </p:nvGrpSpPr>
                <p:grpSpPr bwMode="auto">
                  <a:xfrm>
                    <a:off x="2415" y="2702"/>
                    <a:ext cx="47" cy="76"/>
                    <a:chOff x="2415" y="2702"/>
                    <a:chExt cx="47" cy="76"/>
                  </a:xfrm>
                </p:grpSpPr>
                <p:sp>
                  <p:nvSpPr>
                    <p:cNvPr id="711850" name="Freeform 170"/>
                    <p:cNvSpPr>
                      <a:spLocks/>
                    </p:cNvSpPr>
                    <p:nvPr/>
                  </p:nvSpPr>
                  <p:spPr bwMode="auto">
                    <a:xfrm>
                      <a:off x="2425" y="2710"/>
                      <a:ext cx="29" cy="57"/>
                    </a:xfrm>
                    <a:custGeom>
                      <a:avLst/>
                      <a:gdLst>
                        <a:gd name="T0" fmla="*/ 58 w 58"/>
                        <a:gd name="T1" fmla="*/ 33 h 170"/>
                        <a:gd name="T2" fmla="*/ 40 w 58"/>
                        <a:gd name="T3" fmla="*/ 13 h 170"/>
                        <a:gd name="T4" fmla="*/ 19 w 58"/>
                        <a:gd name="T5" fmla="*/ 18 h 170"/>
                        <a:gd name="T6" fmla="*/ 8 w 58"/>
                        <a:gd name="T7" fmla="*/ 45 h 170"/>
                        <a:gd name="T8" fmla="*/ 5 w 58"/>
                        <a:gd name="T9" fmla="*/ 83 h 170"/>
                        <a:gd name="T10" fmla="*/ 8 w 58"/>
                        <a:gd name="T11" fmla="*/ 114 h 170"/>
                        <a:gd name="T12" fmla="*/ 15 w 58"/>
                        <a:gd name="T13" fmla="*/ 139 h 170"/>
                        <a:gd name="T14" fmla="*/ 25 w 58"/>
                        <a:gd name="T15" fmla="*/ 101 h 170"/>
                        <a:gd name="T16" fmla="*/ 34 w 58"/>
                        <a:gd name="T17" fmla="*/ 79 h 170"/>
                        <a:gd name="T18" fmla="*/ 55 w 58"/>
                        <a:gd name="T19" fmla="*/ 66 h 170"/>
                        <a:gd name="T20" fmla="*/ 39 w 58"/>
                        <a:gd name="T21" fmla="*/ 95 h 170"/>
                        <a:gd name="T22" fmla="*/ 23 w 58"/>
                        <a:gd name="T23" fmla="*/ 120 h 170"/>
                        <a:gd name="T24" fmla="*/ 21 w 58"/>
                        <a:gd name="T25" fmla="*/ 146 h 170"/>
                        <a:gd name="T26" fmla="*/ 28 w 58"/>
                        <a:gd name="T27" fmla="*/ 166 h 170"/>
                        <a:gd name="T28" fmla="*/ 38 w 58"/>
                        <a:gd name="T29" fmla="*/ 170 h 170"/>
                        <a:gd name="T30" fmla="*/ 12 w 58"/>
                        <a:gd name="T31" fmla="*/ 163 h 170"/>
                        <a:gd name="T32" fmla="*/ 1 w 58"/>
                        <a:gd name="T33" fmla="*/ 127 h 170"/>
                        <a:gd name="T34" fmla="*/ 0 w 58"/>
                        <a:gd name="T35" fmla="*/ 80 h 170"/>
                        <a:gd name="T36" fmla="*/ 1 w 58"/>
                        <a:gd name="T37" fmla="*/ 37 h 170"/>
                        <a:gd name="T38" fmla="*/ 15 w 58"/>
                        <a:gd name="T39" fmla="*/ 10 h 170"/>
                        <a:gd name="T40" fmla="*/ 33 w 58"/>
                        <a:gd name="T41" fmla="*/ 0 h 170"/>
                        <a:gd name="T42" fmla="*/ 50 w 58"/>
                        <a:gd name="T43" fmla="*/ 6 h 170"/>
                        <a:gd name="T44" fmla="*/ 58 w 58"/>
                        <a:gd name="T45"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1" name="Freeform 171"/>
                    <p:cNvSpPr>
                      <a:spLocks/>
                    </p:cNvSpPr>
                    <p:nvPr/>
                  </p:nvSpPr>
                  <p:spPr bwMode="auto">
                    <a:xfrm>
                      <a:off x="2415" y="2702"/>
                      <a:ext cx="47" cy="76"/>
                    </a:xfrm>
                    <a:custGeom>
                      <a:avLst/>
                      <a:gdLst>
                        <a:gd name="T0" fmla="*/ 95 w 95"/>
                        <a:gd name="T1" fmla="*/ 55 h 228"/>
                        <a:gd name="T2" fmla="*/ 80 w 95"/>
                        <a:gd name="T3" fmla="*/ 19 h 228"/>
                        <a:gd name="T4" fmla="*/ 56 w 95"/>
                        <a:gd name="T5" fmla="*/ 9 h 228"/>
                        <a:gd name="T6" fmla="*/ 25 w 95"/>
                        <a:gd name="T7" fmla="*/ 15 h 228"/>
                        <a:gd name="T8" fmla="*/ 15 w 95"/>
                        <a:gd name="T9" fmla="*/ 36 h 228"/>
                        <a:gd name="T10" fmla="*/ 7 w 95"/>
                        <a:gd name="T11" fmla="*/ 70 h 228"/>
                        <a:gd name="T12" fmla="*/ 7 w 95"/>
                        <a:gd name="T13" fmla="*/ 99 h 228"/>
                        <a:gd name="T14" fmla="*/ 11 w 95"/>
                        <a:gd name="T15" fmla="*/ 118 h 228"/>
                        <a:gd name="T16" fmla="*/ 11 w 95"/>
                        <a:gd name="T17" fmla="*/ 146 h 228"/>
                        <a:gd name="T18" fmla="*/ 16 w 95"/>
                        <a:gd name="T19" fmla="*/ 177 h 228"/>
                        <a:gd name="T20" fmla="*/ 36 w 95"/>
                        <a:gd name="T21" fmla="*/ 210 h 228"/>
                        <a:gd name="T22" fmla="*/ 49 w 95"/>
                        <a:gd name="T23" fmla="*/ 210 h 228"/>
                        <a:gd name="T24" fmla="*/ 66 w 95"/>
                        <a:gd name="T25" fmla="*/ 210 h 228"/>
                        <a:gd name="T26" fmla="*/ 66 w 95"/>
                        <a:gd name="T27" fmla="*/ 215 h 228"/>
                        <a:gd name="T28" fmla="*/ 54 w 95"/>
                        <a:gd name="T29" fmla="*/ 228 h 228"/>
                        <a:gd name="T30" fmla="*/ 39 w 95"/>
                        <a:gd name="T31" fmla="*/ 225 h 228"/>
                        <a:gd name="T32" fmla="*/ 21 w 95"/>
                        <a:gd name="T33" fmla="*/ 214 h 228"/>
                        <a:gd name="T34" fmla="*/ 5 w 95"/>
                        <a:gd name="T35" fmla="*/ 180 h 228"/>
                        <a:gd name="T36" fmla="*/ 4 w 95"/>
                        <a:gd name="T37" fmla="*/ 127 h 228"/>
                        <a:gd name="T38" fmla="*/ 0 w 95"/>
                        <a:gd name="T39" fmla="*/ 92 h 228"/>
                        <a:gd name="T40" fmla="*/ 0 w 95"/>
                        <a:gd name="T41" fmla="*/ 62 h 228"/>
                        <a:gd name="T42" fmla="*/ 9 w 95"/>
                        <a:gd name="T43" fmla="*/ 32 h 228"/>
                        <a:gd name="T44" fmla="*/ 19 w 95"/>
                        <a:gd name="T45" fmla="*/ 9 h 228"/>
                        <a:gd name="T46" fmla="*/ 44 w 95"/>
                        <a:gd name="T47" fmla="*/ 0 h 228"/>
                        <a:gd name="T48" fmla="*/ 80 w 95"/>
                        <a:gd name="T49" fmla="*/ 5 h 228"/>
                        <a:gd name="T50" fmla="*/ 93 w 95"/>
                        <a:gd name="T51" fmla="*/ 19 h 228"/>
                        <a:gd name="T52" fmla="*/ 95 w 95"/>
                        <a:gd name="T5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711852" name="Freeform 172"/>
                <p:cNvSpPr>
                  <a:spLocks/>
                </p:cNvSpPr>
                <p:nvPr/>
              </p:nvSpPr>
              <p:spPr bwMode="auto">
                <a:xfrm>
                  <a:off x="2220" y="2858"/>
                  <a:ext cx="895" cy="1021"/>
                </a:xfrm>
                <a:custGeom>
                  <a:avLst/>
                  <a:gdLst>
                    <a:gd name="T0" fmla="*/ 263 w 1789"/>
                    <a:gd name="T1" fmla="*/ 0 h 3063"/>
                    <a:gd name="T2" fmla="*/ 535 w 1789"/>
                    <a:gd name="T3" fmla="*/ 323 h 3063"/>
                    <a:gd name="T4" fmla="*/ 625 w 1789"/>
                    <a:gd name="T5" fmla="*/ 559 h 3063"/>
                    <a:gd name="T6" fmla="*/ 780 w 1789"/>
                    <a:gd name="T7" fmla="*/ 923 h 3063"/>
                    <a:gd name="T8" fmla="*/ 813 w 1789"/>
                    <a:gd name="T9" fmla="*/ 1086 h 3063"/>
                    <a:gd name="T10" fmla="*/ 799 w 1789"/>
                    <a:gd name="T11" fmla="*/ 1230 h 3063"/>
                    <a:gd name="T12" fmla="*/ 787 w 1789"/>
                    <a:gd name="T13" fmla="*/ 1364 h 3063"/>
                    <a:gd name="T14" fmla="*/ 1238 w 1789"/>
                    <a:gd name="T15" fmla="*/ 1485 h 3063"/>
                    <a:gd name="T16" fmla="*/ 1371 w 1789"/>
                    <a:gd name="T17" fmla="*/ 1531 h 3063"/>
                    <a:gd name="T18" fmla="*/ 1390 w 1789"/>
                    <a:gd name="T19" fmla="*/ 1663 h 3063"/>
                    <a:gd name="T20" fmla="*/ 1135 w 1789"/>
                    <a:gd name="T21" fmla="*/ 1739 h 3063"/>
                    <a:gd name="T22" fmla="*/ 886 w 1789"/>
                    <a:gd name="T23" fmla="*/ 1760 h 3063"/>
                    <a:gd name="T24" fmla="*/ 798 w 1789"/>
                    <a:gd name="T25" fmla="*/ 1893 h 3063"/>
                    <a:gd name="T26" fmla="*/ 783 w 1789"/>
                    <a:gd name="T27" fmla="*/ 2064 h 3063"/>
                    <a:gd name="T28" fmla="*/ 822 w 1789"/>
                    <a:gd name="T29" fmla="*/ 2128 h 3063"/>
                    <a:gd name="T30" fmla="*/ 930 w 1789"/>
                    <a:gd name="T31" fmla="*/ 2173 h 3063"/>
                    <a:gd name="T32" fmla="*/ 1046 w 1789"/>
                    <a:gd name="T33" fmla="*/ 2248 h 3063"/>
                    <a:gd name="T34" fmla="*/ 1534 w 1789"/>
                    <a:gd name="T35" fmla="*/ 2482 h 3063"/>
                    <a:gd name="T36" fmla="*/ 1664 w 1789"/>
                    <a:gd name="T37" fmla="*/ 2632 h 3063"/>
                    <a:gd name="T38" fmla="*/ 1789 w 1789"/>
                    <a:gd name="T39" fmla="*/ 3063 h 3063"/>
                    <a:gd name="T40" fmla="*/ 895 w 1789"/>
                    <a:gd name="T41" fmla="*/ 2980 h 3063"/>
                    <a:gd name="T42" fmla="*/ 387 w 1789"/>
                    <a:gd name="T43" fmla="*/ 2974 h 3063"/>
                    <a:gd name="T44" fmla="*/ 152 w 1789"/>
                    <a:gd name="T45" fmla="*/ 2937 h 3063"/>
                    <a:gd name="T46" fmla="*/ 45 w 1789"/>
                    <a:gd name="T47" fmla="*/ 2823 h 3063"/>
                    <a:gd name="T48" fmla="*/ 12 w 1789"/>
                    <a:gd name="T49" fmla="*/ 2637 h 3063"/>
                    <a:gd name="T50" fmla="*/ 67 w 1789"/>
                    <a:gd name="T51" fmla="*/ 2330 h 3063"/>
                    <a:gd name="T52" fmla="*/ 131 w 1789"/>
                    <a:gd name="T53" fmla="*/ 2060 h 3063"/>
                    <a:gd name="T54" fmla="*/ 119 w 1789"/>
                    <a:gd name="T55" fmla="*/ 1853 h 3063"/>
                    <a:gd name="T56" fmla="*/ 126 w 1789"/>
                    <a:gd name="T57" fmla="*/ 1648 h 3063"/>
                    <a:gd name="T58" fmla="*/ 24 w 1789"/>
                    <a:gd name="T59" fmla="*/ 1184 h 3063"/>
                    <a:gd name="T60" fmla="*/ 0 w 1789"/>
                    <a:gd name="T61" fmla="*/ 740 h 3063"/>
                    <a:gd name="T62" fmla="*/ 39 w 1789"/>
                    <a:gd name="T63" fmla="*/ 505 h 3063"/>
                    <a:gd name="T64" fmla="*/ 110 w 1789"/>
                    <a:gd name="T65" fmla="*/ 289 h 3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nvGrpSpPr>
                <p:cNvPr id="6162" name="Group 173"/>
                <p:cNvGrpSpPr>
                  <a:grpSpLocks/>
                </p:cNvGrpSpPr>
                <p:nvPr/>
              </p:nvGrpSpPr>
              <p:grpSpPr bwMode="auto">
                <a:xfrm>
                  <a:off x="2871" y="3282"/>
                  <a:ext cx="268" cy="126"/>
                  <a:chOff x="2871" y="3282"/>
                  <a:chExt cx="268" cy="126"/>
                </a:xfrm>
              </p:grpSpPr>
              <p:sp>
                <p:nvSpPr>
                  <p:cNvPr id="711854" name="Freeform 174"/>
                  <p:cNvSpPr>
                    <a:spLocks/>
                  </p:cNvSpPr>
                  <p:nvPr/>
                </p:nvSpPr>
                <p:spPr bwMode="auto">
                  <a:xfrm>
                    <a:off x="2871" y="3282"/>
                    <a:ext cx="268" cy="126"/>
                  </a:xfrm>
                  <a:custGeom>
                    <a:avLst/>
                    <a:gdLst>
                      <a:gd name="T0" fmla="*/ 0 w 535"/>
                      <a:gd name="T1" fmla="*/ 224 h 378"/>
                      <a:gd name="T2" fmla="*/ 66 w 535"/>
                      <a:gd name="T3" fmla="*/ 207 h 378"/>
                      <a:gd name="T4" fmla="*/ 90 w 535"/>
                      <a:gd name="T5" fmla="*/ 201 h 378"/>
                      <a:gd name="T6" fmla="*/ 104 w 535"/>
                      <a:gd name="T7" fmla="*/ 185 h 378"/>
                      <a:gd name="T8" fmla="*/ 121 w 535"/>
                      <a:gd name="T9" fmla="*/ 161 h 378"/>
                      <a:gd name="T10" fmla="*/ 153 w 535"/>
                      <a:gd name="T11" fmla="*/ 127 h 378"/>
                      <a:gd name="T12" fmla="*/ 211 w 535"/>
                      <a:gd name="T13" fmla="*/ 71 h 378"/>
                      <a:gd name="T14" fmla="*/ 221 w 535"/>
                      <a:gd name="T15" fmla="*/ 51 h 378"/>
                      <a:gd name="T16" fmla="*/ 237 w 535"/>
                      <a:gd name="T17" fmla="*/ 34 h 378"/>
                      <a:gd name="T18" fmla="*/ 269 w 535"/>
                      <a:gd name="T19" fmla="*/ 29 h 378"/>
                      <a:gd name="T20" fmla="*/ 361 w 535"/>
                      <a:gd name="T21" fmla="*/ 9 h 378"/>
                      <a:gd name="T22" fmla="*/ 388 w 535"/>
                      <a:gd name="T23" fmla="*/ 0 h 378"/>
                      <a:gd name="T24" fmla="*/ 410 w 535"/>
                      <a:gd name="T25" fmla="*/ 13 h 378"/>
                      <a:gd name="T26" fmla="*/ 422 w 535"/>
                      <a:gd name="T27" fmla="*/ 24 h 378"/>
                      <a:gd name="T28" fmla="*/ 454 w 535"/>
                      <a:gd name="T29" fmla="*/ 41 h 378"/>
                      <a:gd name="T30" fmla="*/ 472 w 535"/>
                      <a:gd name="T31" fmla="*/ 49 h 378"/>
                      <a:gd name="T32" fmla="*/ 489 w 535"/>
                      <a:gd name="T33" fmla="*/ 56 h 378"/>
                      <a:gd name="T34" fmla="*/ 498 w 535"/>
                      <a:gd name="T35" fmla="*/ 67 h 378"/>
                      <a:gd name="T36" fmla="*/ 509 w 535"/>
                      <a:gd name="T37" fmla="*/ 90 h 378"/>
                      <a:gd name="T38" fmla="*/ 520 w 535"/>
                      <a:gd name="T39" fmla="*/ 105 h 378"/>
                      <a:gd name="T40" fmla="*/ 523 w 535"/>
                      <a:gd name="T41" fmla="*/ 121 h 378"/>
                      <a:gd name="T42" fmla="*/ 526 w 535"/>
                      <a:gd name="T43" fmla="*/ 129 h 378"/>
                      <a:gd name="T44" fmla="*/ 535 w 535"/>
                      <a:gd name="T45" fmla="*/ 146 h 378"/>
                      <a:gd name="T46" fmla="*/ 526 w 535"/>
                      <a:gd name="T47" fmla="*/ 158 h 378"/>
                      <a:gd name="T48" fmla="*/ 517 w 535"/>
                      <a:gd name="T49" fmla="*/ 163 h 378"/>
                      <a:gd name="T50" fmla="*/ 500 w 535"/>
                      <a:gd name="T51" fmla="*/ 161 h 378"/>
                      <a:gd name="T52" fmla="*/ 485 w 535"/>
                      <a:gd name="T53" fmla="*/ 154 h 378"/>
                      <a:gd name="T54" fmla="*/ 471 w 535"/>
                      <a:gd name="T55" fmla="*/ 144 h 378"/>
                      <a:gd name="T56" fmla="*/ 457 w 535"/>
                      <a:gd name="T57" fmla="*/ 144 h 378"/>
                      <a:gd name="T58" fmla="*/ 441 w 535"/>
                      <a:gd name="T59" fmla="*/ 139 h 378"/>
                      <a:gd name="T60" fmla="*/ 424 w 535"/>
                      <a:gd name="T61" fmla="*/ 132 h 378"/>
                      <a:gd name="T62" fmla="*/ 401 w 535"/>
                      <a:gd name="T63" fmla="*/ 138 h 378"/>
                      <a:gd name="T64" fmla="*/ 383 w 535"/>
                      <a:gd name="T65" fmla="*/ 146 h 378"/>
                      <a:gd name="T66" fmla="*/ 424 w 535"/>
                      <a:gd name="T67" fmla="*/ 158 h 378"/>
                      <a:gd name="T68" fmla="*/ 453 w 535"/>
                      <a:gd name="T69" fmla="*/ 169 h 378"/>
                      <a:gd name="T70" fmla="*/ 488 w 535"/>
                      <a:gd name="T71" fmla="*/ 185 h 378"/>
                      <a:gd name="T72" fmla="*/ 497 w 535"/>
                      <a:gd name="T73" fmla="*/ 196 h 378"/>
                      <a:gd name="T74" fmla="*/ 499 w 535"/>
                      <a:gd name="T75" fmla="*/ 208 h 378"/>
                      <a:gd name="T76" fmla="*/ 492 w 535"/>
                      <a:gd name="T77" fmla="*/ 215 h 378"/>
                      <a:gd name="T78" fmla="*/ 481 w 535"/>
                      <a:gd name="T79" fmla="*/ 223 h 378"/>
                      <a:gd name="T80" fmla="*/ 467 w 535"/>
                      <a:gd name="T81" fmla="*/ 222 h 378"/>
                      <a:gd name="T82" fmla="*/ 420 w 535"/>
                      <a:gd name="T83" fmla="*/ 207 h 378"/>
                      <a:gd name="T84" fmla="*/ 376 w 535"/>
                      <a:gd name="T85" fmla="*/ 204 h 378"/>
                      <a:gd name="T86" fmla="*/ 344 w 535"/>
                      <a:gd name="T87" fmla="*/ 207 h 378"/>
                      <a:gd name="T88" fmla="*/ 325 w 535"/>
                      <a:gd name="T89" fmla="*/ 222 h 378"/>
                      <a:gd name="T90" fmla="*/ 304 w 535"/>
                      <a:gd name="T91" fmla="*/ 241 h 378"/>
                      <a:gd name="T92" fmla="*/ 287 w 535"/>
                      <a:gd name="T93" fmla="*/ 265 h 378"/>
                      <a:gd name="T94" fmla="*/ 271 w 535"/>
                      <a:gd name="T95" fmla="*/ 295 h 378"/>
                      <a:gd name="T96" fmla="*/ 251 w 535"/>
                      <a:gd name="T97" fmla="*/ 318 h 378"/>
                      <a:gd name="T98" fmla="*/ 229 w 535"/>
                      <a:gd name="T99" fmla="*/ 330 h 378"/>
                      <a:gd name="T100" fmla="*/ 205 w 535"/>
                      <a:gd name="T101" fmla="*/ 334 h 378"/>
                      <a:gd name="T102" fmla="*/ 180 w 535"/>
                      <a:gd name="T103" fmla="*/ 336 h 378"/>
                      <a:gd name="T104" fmla="*/ 148 w 535"/>
                      <a:gd name="T105" fmla="*/ 338 h 378"/>
                      <a:gd name="T106" fmla="*/ 114 w 535"/>
                      <a:gd name="T107" fmla="*/ 342 h 378"/>
                      <a:gd name="T108" fmla="*/ 87 w 535"/>
                      <a:gd name="T109" fmla="*/ 359 h 378"/>
                      <a:gd name="T110" fmla="*/ 0 w 535"/>
                      <a:gd name="T111" fmla="*/ 378 h 378"/>
                      <a:gd name="T112" fmla="*/ 0 w 535"/>
                      <a:gd name="T113" fmla="*/ 224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55" name="Freeform 175"/>
                  <p:cNvSpPr>
                    <a:spLocks/>
                  </p:cNvSpPr>
                  <p:nvPr/>
                </p:nvSpPr>
                <p:spPr bwMode="auto">
                  <a:xfrm>
                    <a:off x="3040" y="3304"/>
                    <a:ext cx="85" cy="15"/>
                  </a:xfrm>
                  <a:custGeom>
                    <a:avLst/>
                    <a:gdLst>
                      <a:gd name="T0" fmla="*/ 170 w 170"/>
                      <a:gd name="T1" fmla="*/ 45 h 45"/>
                      <a:gd name="T2" fmla="*/ 141 w 170"/>
                      <a:gd name="T3" fmla="*/ 30 h 45"/>
                      <a:gd name="T4" fmla="*/ 118 w 170"/>
                      <a:gd name="T5" fmla="*/ 25 h 45"/>
                      <a:gd name="T6" fmla="*/ 88 w 170"/>
                      <a:gd name="T7" fmla="*/ 15 h 45"/>
                      <a:gd name="T8" fmla="*/ 64 w 170"/>
                      <a:gd name="T9" fmla="*/ 8 h 45"/>
                      <a:gd name="T10" fmla="*/ 27 w 170"/>
                      <a:gd name="T11" fmla="*/ 14 h 45"/>
                      <a:gd name="T12" fmla="*/ 0 w 170"/>
                      <a:gd name="T13" fmla="*/ 15 h 45"/>
                      <a:gd name="T14" fmla="*/ 39 w 170"/>
                      <a:gd name="T15" fmla="*/ 7 h 45"/>
                      <a:gd name="T16" fmla="*/ 74 w 170"/>
                      <a:gd name="T17" fmla="*/ 0 h 45"/>
                      <a:gd name="T18" fmla="*/ 117 w 170"/>
                      <a:gd name="T19" fmla="*/ 21 h 45"/>
                      <a:gd name="T20" fmla="*/ 140 w 170"/>
                      <a:gd name="T21" fmla="*/ 25 h 45"/>
                      <a:gd name="T22" fmla="*/ 168 w 170"/>
                      <a:gd name="T23" fmla="*/ 40 h 45"/>
                      <a:gd name="T24" fmla="*/ 170 w 17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6" name="Freeform 176"/>
                  <p:cNvSpPr>
                    <a:spLocks/>
                  </p:cNvSpPr>
                  <p:nvPr/>
                </p:nvSpPr>
                <p:spPr bwMode="auto">
                  <a:xfrm>
                    <a:off x="3007" y="3288"/>
                    <a:ext cx="72" cy="10"/>
                  </a:xfrm>
                  <a:custGeom>
                    <a:avLst/>
                    <a:gdLst>
                      <a:gd name="T0" fmla="*/ 103 w 143"/>
                      <a:gd name="T1" fmla="*/ 0 h 30"/>
                      <a:gd name="T2" fmla="*/ 121 w 143"/>
                      <a:gd name="T3" fmla="*/ 0 h 30"/>
                      <a:gd name="T4" fmla="*/ 143 w 143"/>
                      <a:gd name="T5" fmla="*/ 10 h 30"/>
                      <a:gd name="T6" fmla="*/ 128 w 143"/>
                      <a:gd name="T7" fmla="*/ 8 h 30"/>
                      <a:gd name="T8" fmla="*/ 106 w 143"/>
                      <a:gd name="T9" fmla="*/ 3 h 30"/>
                      <a:gd name="T10" fmla="*/ 60 w 143"/>
                      <a:gd name="T11" fmla="*/ 18 h 30"/>
                      <a:gd name="T12" fmla="*/ 33 w 143"/>
                      <a:gd name="T13" fmla="*/ 25 h 30"/>
                      <a:gd name="T14" fmla="*/ 5 w 143"/>
                      <a:gd name="T15" fmla="*/ 30 h 30"/>
                      <a:gd name="T16" fmla="*/ 0 w 143"/>
                      <a:gd name="T17" fmla="*/ 26 h 30"/>
                      <a:gd name="T18" fmla="*/ 31 w 143"/>
                      <a:gd name="T19" fmla="*/ 19 h 30"/>
                      <a:gd name="T20" fmla="*/ 69 w 143"/>
                      <a:gd name="T21" fmla="*/ 10 h 30"/>
                      <a:gd name="T22" fmla="*/ 103 w 143"/>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7" name="Freeform 177"/>
                  <p:cNvSpPr>
                    <a:spLocks/>
                  </p:cNvSpPr>
                  <p:nvPr/>
                </p:nvSpPr>
                <p:spPr bwMode="auto">
                  <a:xfrm>
                    <a:off x="3036" y="3327"/>
                    <a:ext cx="29" cy="4"/>
                  </a:xfrm>
                  <a:custGeom>
                    <a:avLst/>
                    <a:gdLst>
                      <a:gd name="T0" fmla="*/ 58 w 58"/>
                      <a:gd name="T1" fmla="*/ 7 h 13"/>
                      <a:gd name="T2" fmla="*/ 51 w 58"/>
                      <a:gd name="T3" fmla="*/ 13 h 13"/>
                      <a:gd name="T4" fmla="*/ 31 w 58"/>
                      <a:gd name="T5" fmla="*/ 9 h 13"/>
                      <a:gd name="T6" fmla="*/ 7 w 58"/>
                      <a:gd name="T7" fmla="*/ 9 h 13"/>
                      <a:gd name="T8" fmla="*/ 0 w 58"/>
                      <a:gd name="T9" fmla="*/ 0 h 13"/>
                      <a:gd name="T10" fmla="*/ 16 w 58"/>
                      <a:gd name="T11" fmla="*/ 3 h 13"/>
                      <a:gd name="T12" fmla="*/ 58 w 58"/>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8" name="Freeform 178"/>
                  <p:cNvSpPr>
                    <a:spLocks/>
                  </p:cNvSpPr>
                  <p:nvPr/>
                </p:nvSpPr>
                <p:spPr bwMode="auto">
                  <a:xfrm>
                    <a:off x="3101" y="3346"/>
                    <a:ext cx="5" cy="5"/>
                  </a:xfrm>
                  <a:custGeom>
                    <a:avLst/>
                    <a:gdLst>
                      <a:gd name="T0" fmla="*/ 0 w 11"/>
                      <a:gd name="T1" fmla="*/ 0 h 15"/>
                      <a:gd name="T2" fmla="*/ 2 w 11"/>
                      <a:gd name="T3" fmla="*/ 7 h 15"/>
                      <a:gd name="T4" fmla="*/ 11 w 11"/>
                      <a:gd name="T5" fmla="*/ 15 h 15"/>
                      <a:gd name="T6" fmla="*/ 0 w 11"/>
                      <a:gd name="T7" fmla="*/ 0 h 15"/>
                    </a:gdLst>
                    <a:ahLst/>
                    <a:cxnLst>
                      <a:cxn ang="0">
                        <a:pos x="T0" y="T1"/>
                      </a:cxn>
                      <a:cxn ang="0">
                        <a:pos x="T2" y="T3"/>
                      </a:cxn>
                      <a:cxn ang="0">
                        <a:pos x="T4" y="T5"/>
                      </a:cxn>
                      <a:cxn ang="0">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59" name="Freeform 179"/>
                  <p:cNvSpPr>
                    <a:spLocks/>
                  </p:cNvSpPr>
                  <p:nvPr/>
                </p:nvSpPr>
                <p:spPr bwMode="auto">
                  <a:xfrm>
                    <a:off x="2996" y="3313"/>
                    <a:ext cx="14" cy="12"/>
                  </a:xfrm>
                  <a:custGeom>
                    <a:avLst/>
                    <a:gdLst>
                      <a:gd name="T0" fmla="*/ 27 w 27"/>
                      <a:gd name="T1" fmla="*/ 0 h 35"/>
                      <a:gd name="T2" fmla="*/ 23 w 27"/>
                      <a:gd name="T3" fmla="*/ 12 h 35"/>
                      <a:gd name="T4" fmla="*/ 23 w 27"/>
                      <a:gd name="T5" fmla="*/ 22 h 35"/>
                      <a:gd name="T6" fmla="*/ 0 w 27"/>
                      <a:gd name="T7" fmla="*/ 35 h 35"/>
                      <a:gd name="T8" fmla="*/ 27 w 27"/>
                      <a:gd name="T9" fmla="*/ 0 h 35"/>
                    </a:gdLst>
                    <a:ahLst/>
                    <a:cxnLst>
                      <a:cxn ang="0">
                        <a:pos x="T0" y="T1"/>
                      </a:cxn>
                      <a:cxn ang="0">
                        <a:pos x="T2" y="T3"/>
                      </a:cxn>
                      <a:cxn ang="0">
                        <a:pos x="T4" y="T5"/>
                      </a:cxn>
                      <a:cxn ang="0">
                        <a:pos x="T6" y="T7"/>
                      </a:cxn>
                      <a:cxn ang="0">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0" name="Freeform 180"/>
                  <p:cNvSpPr>
                    <a:spLocks/>
                  </p:cNvSpPr>
                  <p:nvPr/>
                </p:nvSpPr>
                <p:spPr bwMode="auto">
                  <a:xfrm>
                    <a:off x="3021" y="3335"/>
                    <a:ext cx="5" cy="9"/>
                  </a:xfrm>
                  <a:custGeom>
                    <a:avLst/>
                    <a:gdLst>
                      <a:gd name="T0" fmla="*/ 1 w 10"/>
                      <a:gd name="T1" fmla="*/ 0 h 27"/>
                      <a:gd name="T2" fmla="*/ 0 w 10"/>
                      <a:gd name="T3" fmla="*/ 11 h 27"/>
                      <a:gd name="T4" fmla="*/ 10 w 10"/>
                      <a:gd name="T5" fmla="*/ 27 h 27"/>
                      <a:gd name="T6" fmla="*/ 1 w 10"/>
                      <a:gd name="T7" fmla="*/ 0 h 27"/>
                    </a:gdLst>
                    <a:ahLst/>
                    <a:cxnLst>
                      <a:cxn ang="0">
                        <a:pos x="T0" y="T1"/>
                      </a:cxn>
                      <a:cxn ang="0">
                        <a:pos x="T2" y="T3"/>
                      </a:cxn>
                      <a:cxn ang="0">
                        <a:pos x="T4" y="T5"/>
                      </a:cxn>
                      <a:cxn ang="0">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1" name="Freeform 181"/>
                  <p:cNvSpPr>
                    <a:spLocks/>
                  </p:cNvSpPr>
                  <p:nvPr/>
                </p:nvSpPr>
                <p:spPr bwMode="auto">
                  <a:xfrm>
                    <a:off x="3120" y="3324"/>
                    <a:ext cx="8" cy="7"/>
                  </a:xfrm>
                  <a:custGeom>
                    <a:avLst/>
                    <a:gdLst>
                      <a:gd name="T0" fmla="*/ 15 w 15"/>
                      <a:gd name="T1" fmla="*/ 20 h 20"/>
                      <a:gd name="T2" fmla="*/ 6 w 15"/>
                      <a:gd name="T3" fmla="*/ 16 h 20"/>
                      <a:gd name="T4" fmla="*/ 2 w 15"/>
                      <a:gd name="T5" fmla="*/ 9 h 20"/>
                      <a:gd name="T6" fmla="*/ 1 w 15"/>
                      <a:gd name="T7" fmla="*/ 0 h 20"/>
                      <a:gd name="T8" fmla="*/ 0 w 15"/>
                      <a:gd name="T9" fmla="*/ 9 h 20"/>
                      <a:gd name="T10" fmla="*/ 3 w 15"/>
                      <a:gd name="T11" fmla="*/ 17 h 20"/>
                      <a:gd name="T12" fmla="*/ 15 w 15"/>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163" name="Group 182"/>
                <p:cNvGrpSpPr>
                  <a:grpSpLocks/>
                </p:cNvGrpSpPr>
                <p:nvPr/>
              </p:nvGrpSpPr>
              <p:grpSpPr bwMode="auto">
                <a:xfrm>
                  <a:off x="2798" y="3203"/>
                  <a:ext cx="283" cy="113"/>
                  <a:chOff x="2798" y="3203"/>
                  <a:chExt cx="283" cy="113"/>
                </a:xfrm>
              </p:grpSpPr>
              <p:sp>
                <p:nvSpPr>
                  <p:cNvPr id="711863" name="Freeform 183"/>
                  <p:cNvSpPr>
                    <a:spLocks/>
                  </p:cNvSpPr>
                  <p:nvPr/>
                </p:nvSpPr>
                <p:spPr bwMode="auto">
                  <a:xfrm>
                    <a:off x="2798" y="3203"/>
                    <a:ext cx="283" cy="113"/>
                  </a:xfrm>
                  <a:custGeom>
                    <a:avLst/>
                    <a:gdLst>
                      <a:gd name="T0" fmla="*/ 54 w 565"/>
                      <a:gd name="T1" fmla="*/ 339 h 339"/>
                      <a:gd name="T2" fmla="*/ 84 w 565"/>
                      <a:gd name="T3" fmla="*/ 331 h 339"/>
                      <a:gd name="T4" fmla="*/ 114 w 565"/>
                      <a:gd name="T5" fmla="*/ 315 h 339"/>
                      <a:gd name="T6" fmla="*/ 142 w 565"/>
                      <a:gd name="T7" fmla="*/ 308 h 339"/>
                      <a:gd name="T8" fmla="*/ 190 w 565"/>
                      <a:gd name="T9" fmla="*/ 316 h 339"/>
                      <a:gd name="T10" fmla="*/ 225 w 565"/>
                      <a:gd name="T11" fmla="*/ 313 h 339"/>
                      <a:gd name="T12" fmla="*/ 247 w 565"/>
                      <a:gd name="T13" fmla="*/ 299 h 339"/>
                      <a:gd name="T14" fmla="*/ 268 w 565"/>
                      <a:gd name="T15" fmla="*/ 286 h 339"/>
                      <a:gd name="T16" fmla="*/ 289 w 565"/>
                      <a:gd name="T17" fmla="*/ 282 h 339"/>
                      <a:gd name="T18" fmla="*/ 309 w 565"/>
                      <a:gd name="T19" fmla="*/ 269 h 339"/>
                      <a:gd name="T20" fmla="*/ 329 w 565"/>
                      <a:gd name="T21" fmla="*/ 251 h 339"/>
                      <a:gd name="T22" fmla="*/ 355 w 565"/>
                      <a:gd name="T23" fmla="*/ 235 h 339"/>
                      <a:gd name="T24" fmla="*/ 373 w 565"/>
                      <a:gd name="T25" fmla="*/ 229 h 339"/>
                      <a:gd name="T26" fmla="*/ 390 w 565"/>
                      <a:gd name="T27" fmla="*/ 224 h 339"/>
                      <a:gd name="T28" fmla="*/ 414 w 565"/>
                      <a:gd name="T29" fmla="*/ 221 h 339"/>
                      <a:gd name="T30" fmla="*/ 428 w 565"/>
                      <a:gd name="T31" fmla="*/ 216 h 339"/>
                      <a:gd name="T32" fmla="*/ 436 w 565"/>
                      <a:gd name="T33" fmla="*/ 208 h 339"/>
                      <a:gd name="T34" fmla="*/ 439 w 565"/>
                      <a:gd name="T35" fmla="*/ 197 h 339"/>
                      <a:gd name="T36" fmla="*/ 437 w 565"/>
                      <a:gd name="T37" fmla="*/ 193 h 339"/>
                      <a:gd name="T38" fmla="*/ 428 w 565"/>
                      <a:gd name="T39" fmla="*/ 183 h 339"/>
                      <a:gd name="T40" fmla="*/ 413 w 565"/>
                      <a:gd name="T41" fmla="*/ 178 h 339"/>
                      <a:gd name="T42" fmla="*/ 392 w 565"/>
                      <a:gd name="T43" fmla="*/ 172 h 339"/>
                      <a:gd name="T44" fmla="*/ 372 w 565"/>
                      <a:gd name="T45" fmla="*/ 174 h 339"/>
                      <a:gd name="T46" fmla="*/ 354 w 565"/>
                      <a:gd name="T47" fmla="*/ 183 h 339"/>
                      <a:gd name="T48" fmla="*/ 314 w 565"/>
                      <a:gd name="T49" fmla="*/ 183 h 339"/>
                      <a:gd name="T50" fmla="*/ 347 w 565"/>
                      <a:gd name="T51" fmla="*/ 153 h 339"/>
                      <a:gd name="T52" fmla="*/ 379 w 565"/>
                      <a:gd name="T53" fmla="*/ 125 h 339"/>
                      <a:gd name="T54" fmla="*/ 414 w 565"/>
                      <a:gd name="T55" fmla="*/ 109 h 339"/>
                      <a:gd name="T56" fmla="*/ 444 w 565"/>
                      <a:gd name="T57" fmla="*/ 106 h 339"/>
                      <a:gd name="T58" fmla="*/ 481 w 565"/>
                      <a:gd name="T59" fmla="*/ 100 h 339"/>
                      <a:gd name="T60" fmla="*/ 505 w 565"/>
                      <a:gd name="T61" fmla="*/ 110 h 339"/>
                      <a:gd name="T62" fmla="*/ 516 w 565"/>
                      <a:gd name="T63" fmla="*/ 115 h 339"/>
                      <a:gd name="T64" fmla="*/ 527 w 565"/>
                      <a:gd name="T65" fmla="*/ 115 h 339"/>
                      <a:gd name="T66" fmla="*/ 534 w 565"/>
                      <a:gd name="T67" fmla="*/ 109 h 339"/>
                      <a:gd name="T68" fmla="*/ 544 w 565"/>
                      <a:gd name="T69" fmla="*/ 104 h 339"/>
                      <a:gd name="T70" fmla="*/ 542 w 565"/>
                      <a:gd name="T71" fmla="*/ 91 h 339"/>
                      <a:gd name="T72" fmla="*/ 553 w 565"/>
                      <a:gd name="T73" fmla="*/ 91 h 339"/>
                      <a:gd name="T74" fmla="*/ 560 w 565"/>
                      <a:gd name="T75" fmla="*/ 84 h 339"/>
                      <a:gd name="T76" fmla="*/ 561 w 565"/>
                      <a:gd name="T77" fmla="*/ 77 h 339"/>
                      <a:gd name="T78" fmla="*/ 565 w 565"/>
                      <a:gd name="T79" fmla="*/ 72 h 339"/>
                      <a:gd name="T80" fmla="*/ 560 w 565"/>
                      <a:gd name="T81" fmla="*/ 65 h 339"/>
                      <a:gd name="T82" fmla="*/ 553 w 565"/>
                      <a:gd name="T83" fmla="*/ 58 h 339"/>
                      <a:gd name="T84" fmla="*/ 542 w 565"/>
                      <a:gd name="T85" fmla="*/ 50 h 339"/>
                      <a:gd name="T86" fmla="*/ 530 w 565"/>
                      <a:gd name="T87" fmla="*/ 39 h 339"/>
                      <a:gd name="T88" fmla="*/ 520 w 565"/>
                      <a:gd name="T89" fmla="*/ 30 h 339"/>
                      <a:gd name="T90" fmla="*/ 501 w 565"/>
                      <a:gd name="T91" fmla="*/ 26 h 339"/>
                      <a:gd name="T92" fmla="*/ 488 w 565"/>
                      <a:gd name="T93" fmla="*/ 24 h 339"/>
                      <a:gd name="T94" fmla="*/ 419 w 565"/>
                      <a:gd name="T95" fmla="*/ 8 h 339"/>
                      <a:gd name="T96" fmla="*/ 403 w 565"/>
                      <a:gd name="T97" fmla="*/ 5 h 339"/>
                      <a:gd name="T98" fmla="*/ 387 w 565"/>
                      <a:gd name="T99" fmla="*/ 0 h 339"/>
                      <a:gd name="T100" fmla="*/ 370 w 565"/>
                      <a:gd name="T101" fmla="*/ 3 h 339"/>
                      <a:gd name="T102" fmla="*/ 354 w 565"/>
                      <a:gd name="T103" fmla="*/ 15 h 339"/>
                      <a:gd name="T104" fmla="*/ 297 w 565"/>
                      <a:gd name="T105" fmla="*/ 39 h 339"/>
                      <a:gd name="T106" fmla="*/ 265 w 565"/>
                      <a:gd name="T107" fmla="*/ 43 h 339"/>
                      <a:gd name="T108" fmla="*/ 234 w 565"/>
                      <a:gd name="T109" fmla="*/ 76 h 339"/>
                      <a:gd name="T110" fmla="*/ 166 w 565"/>
                      <a:gd name="T111" fmla="*/ 137 h 339"/>
                      <a:gd name="T112" fmla="*/ 141 w 565"/>
                      <a:gd name="T113" fmla="*/ 164 h 339"/>
                      <a:gd name="T114" fmla="*/ 115 w 565"/>
                      <a:gd name="T115" fmla="*/ 194 h 339"/>
                      <a:gd name="T116" fmla="*/ 83 w 565"/>
                      <a:gd name="T117" fmla="*/ 204 h 339"/>
                      <a:gd name="T118" fmla="*/ 0 w 565"/>
                      <a:gd name="T119" fmla="*/ 208 h 339"/>
                      <a:gd name="T120" fmla="*/ 54 w 565"/>
                      <a:gd name="T121"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64" name="Freeform 184"/>
                  <p:cNvSpPr>
                    <a:spLocks/>
                  </p:cNvSpPr>
                  <p:nvPr/>
                </p:nvSpPr>
                <p:spPr bwMode="auto">
                  <a:xfrm>
                    <a:off x="3031" y="3220"/>
                    <a:ext cx="40" cy="14"/>
                  </a:xfrm>
                  <a:custGeom>
                    <a:avLst/>
                    <a:gdLst>
                      <a:gd name="T0" fmla="*/ 80 w 80"/>
                      <a:gd name="T1" fmla="*/ 37 h 41"/>
                      <a:gd name="T2" fmla="*/ 73 w 80"/>
                      <a:gd name="T3" fmla="*/ 41 h 41"/>
                      <a:gd name="T4" fmla="*/ 60 w 80"/>
                      <a:gd name="T5" fmla="*/ 27 h 41"/>
                      <a:gd name="T6" fmla="*/ 45 w 80"/>
                      <a:gd name="T7" fmla="*/ 19 h 41"/>
                      <a:gd name="T8" fmla="*/ 37 w 80"/>
                      <a:gd name="T9" fmla="*/ 11 h 41"/>
                      <a:gd name="T10" fmla="*/ 30 w 80"/>
                      <a:gd name="T11" fmla="*/ 7 h 41"/>
                      <a:gd name="T12" fmla="*/ 12 w 80"/>
                      <a:gd name="T13" fmla="*/ 3 h 41"/>
                      <a:gd name="T14" fmla="*/ 0 w 80"/>
                      <a:gd name="T15" fmla="*/ 0 h 41"/>
                      <a:gd name="T16" fmla="*/ 20 w 80"/>
                      <a:gd name="T17" fmla="*/ 0 h 41"/>
                      <a:gd name="T18" fmla="*/ 36 w 80"/>
                      <a:gd name="T19" fmla="*/ 3 h 41"/>
                      <a:gd name="T20" fmla="*/ 43 w 80"/>
                      <a:gd name="T21" fmla="*/ 8 h 41"/>
                      <a:gd name="T22" fmla="*/ 53 w 80"/>
                      <a:gd name="T23" fmla="*/ 16 h 41"/>
                      <a:gd name="T24" fmla="*/ 80 w 80"/>
                      <a:gd name="T25" fmla="*/ 3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5" name="Freeform 185"/>
                  <p:cNvSpPr>
                    <a:spLocks/>
                  </p:cNvSpPr>
                  <p:nvPr/>
                </p:nvSpPr>
                <p:spPr bwMode="auto">
                  <a:xfrm>
                    <a:off x="2847" y="3286"/>
                    <a:ext cx="18" cy="11"/>
                  </a:xfrm>
                  <a:custGeom>
                    <a:avLst/>
                    <a:gdLst>
                      <a:gd name="T0" fmla="*/ 0 w 36"/>
                      <a:gd name="T1" fmla="*/ 0 h 34"/>
                      <a:gd name="T2" fmla="*/ 24 w 36"/>
                      <a:gd name="T3" fmla="*/ 13 h 34"/>
                      <a:gd name="T4" fmla="*/ 36 w 36"/>
                      <a:gd name="T5" fmla="*/ 34 h 34"/>
                      <a:gd name="T6" fmla="*/ 0 w 36"/>
                      <a:gd name="T7" fmla="*/ 0 h 34"/>
                    </a:gdLst>
                    <a:ahLst/>
                    <a:cxnLst>
                      <a:cxn ang="0">
                        <a:pos x="T0" y="T1"/>
                      </a:cxn>
                      <a:cxn ang="0">
                        <a:pos x="T2" y="T3"/>
                      </a:cxn>
                      <a:cxn ang="0">
                        <a:pos x="T4" y="T5"/>
                      </a:cxn>
                      <a:cxn ang="0">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6" name="Freeform 186"/>
                  <p:cNvSpPr>
                    <a:spLocks/>
                  </p:cNvSpPr>
                  <p:nvPr/>
                </p:nvSpPr>
                <p:spPr bwMode="auto">
                  <a:xfrm>
                    <a:off x="2959" y="3215"/>
                    <a:ext cx="63" cy="11"/>
                  </a:xfrm>
                  <a:custGeom>
                    <a:avLst/>
                    <a:gdLst>
                      <a:gd name="T0" fmla="*/ 126 w 126"/>
                      <a:gd name="T1" fmla="*/ 8 h 31"/>
                      <a:gd name="T2" fmla="*/ 88 w 126"/>
                      <a:gd name="T3" fmla="*/ 5 h 31"/>
                      <a:gd name="T4" fmla="*/ 70 w 126"/>
                      <a:gd name="T5" fmla="*/ 0 h 31"/>
                      <a:gd name="T6" fmla="*/ 58 w 126"/>
                      <a:gd name="T7" fmla="*/ 1 h 31"/>
                      <a:gd name="T8" fmla="*/ 48 w 126"/>
                      <a:gd name="T9" fmla="*/ 8 h 31"/>
                      <a:gd name="T10" fmla="*/ 40 w 126"/>
                      <a:gd name="T11" fmla="*/ 14 h 31"/>
                      <a:gd name="T12" fmla="*/ 20 w 126"/>
                      <a:gd name="T13" fmla="*/ 24 h 31"/>
                      <a:gd name="T14" fmla="*/ 0 w 126"/>
                      <a:gd name="T15" fmla="*/ 26 h 31"/>
                      <a:gd name="T16" fmla="*/ 11 w 126"/>
                      <a:gd name="T17" fmla="*/ 31 h 31"/>
                      <a:gd name="T18" fmla="*/ 35 w 126"/>
                      <a:gd name="T19" fmla="*/ 23 h 31"/>
                      <a:gd name="T20" fmla="*/ 55 w 126"/>
                      <a:gd name="T21" fmla="*/ 8 h 31"/>
                      <a:gd name="T22" fmla="*/ 66 w 126"/>
                      <a:gd name="T23" fmla="*/ 5 h 31"/>
                      <a:gd name="T24" fmla="*/ 78 w 126"/>
                      <a:gd name="T25" fmla="*/ 7 h 31"/>
                      <a:gd name="T26" fmla="*/ 95 w 126"/>
                      <a:gd name="T27" fmla="*/ 9 h 31"/>
                      <a:gd name="T28" fmla="*/ 126 w 126"/>
                      <a:gd name="T29"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7" name="Freeform 187"/>
                  <p:cNvSpPr>
                    <a:spLocks/>
                  </p:cNvSpPr>
                  <p:nvPr/>
                </p:nvSpPr>
                <p:spPr bwMode="auto">
                  <a:xfrm>
                    <a:off x="2996" y="3267"/>
                    <a:ext cx="3" cy="5"/>
                  </a:xfrm>
                  <a:custGeom>
                    <a:avLst/>
                    <a:gdLst>
                      <a:gd name="T0" fmla="*/ 5 w 5"/>
                      <a:gd name="T1" fmla="*/ 0 h 15"/>
                      <a:gd name="T2" fmla="*/ 0 w 5"/>
                      <a:gd name="T3" fmla="*/ 8 h 15"/>
                      <a:gd name="T4" fmla="*/ 5 w 5"/>
                      <a:gd name="T5" fmla="*/ 15 h 15"/>
                      <a:gd name="T6" fmla="*/ 5 w 5"/>
                      <a:gd name="T7" fmla="*/ 0 h 15"/>
                    </a:gdLst>
                    <a:ahLst/>
                    <a:cxnLst>
                      <a:cxn ang="0">
                        <a:pos x="T0" y="T1"/>
                      </a:cxn>
                      <a:cxn ang="0">
                        <a:pos x="T2" y="T3"/>
                      </a:cxn>
                      <a:cxn ang="0">
                        <a:pos x="T4" y="T5"/>
                      </a:cxn>
                      <a:cxn ang="0">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8" name="Freeform 188"/>
                  <p:cNvSpPr>
                    <a:spLocks/>
                  </p:cNvSpPr>
                  <p:nvPr/>
                </p:nvSpPr>
                <p:spPr bwMode="auto">
                  <a:xfrm>
                    <a:off x="3057" y="3233"/>
                    <a:ext cx="8" cy="5"/>
                  </a:xfrm>
                  <a:custGeom>
                    <a:avLst/>
                    <a:gdLst>
                      <a:gd name="T0" fmla="*/ 12 w 16"/>
                      <a:gd name="T1" fmla="*/ 14 h 14"/>
                      <a:gd name="T2" fmla="*/ 16 w 16"/>
                      <a:gd name="T3" fmla="*/ 10 h 14"/>
                      <a:gd name="T4" fmla="*/ 8 w 16"/>
                      <a:gd name="T5" fmla="*/ 6 h 14"/>
                      <a:gd name="T6" fmla="*/ 0 w 16"/>
                      <a:gd name="T7" fmla="*/ 0 h 14"/>
                      <a:gd name="T8" fmla="*/ 12 w 16"/>
                      <a:gd name="T9" fmla="*/ 14 h 14"/>
                    </a:gdLst>
                    <a:ahLst/>
                    <a:cxnLst>
                      <a:cxn ang="0">
                        <a:pos x="T0" y="T1"/>
                      </a:cxn>
                      <a:cxn ang="0">
                        <a:pos x="T2" y="T3"/>
                      </a:cxn>
                      <a:cxn ang="0">
                        <a:pos x="T4" y="T5"/>
                      </a:cxn>
                      <a:cxn ang="0">
                        <a:pos x="T6" y="T7"/>
                      </a:cxn>
                      <a:cxn ang="0">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69" name="Freeform 189"/>
                  <p:cNvSpPr>
                    <a:spLocks/>
                  </p:cNvSpPr>
                  <p:nvPr/>
                </p:nvSpPr>
                <p:spPr bwMode="auto">
                  <a:xfrm>
                    <a:off x="3068" y="3225"/>
                    <a:ext cx="9" cy="3"/>
                  </a:xfrm>
                  <a:custGeom>
                    <a:avLst/>
                    <a:gdLst>
                      <a:gd name="T0" fmla="*/ 15 w 16"/>
                      <a:gd name="T1" fmla="*/ 9 h 9"/>
                      <a:gd name="T2" fmla="*/ 16 w 16"/>
                      <a:gd name="T3" fmla="*/ 5 h 9"/>
                      <a:gd name="T4" fmla="*/ 6 w 16"/>
                      <a:gd name="T5" fmla="*/ 4 h 9"/>
                      <a:gd name="T6" fmla="*/ 0 w 16"/>
                      <a:gd name="T7" fmla="*/ 0 h 9"/>
                      <a:gd name="T8" fmla="*/ 5 w 16"/>
                      <a:gd name="T9" fmla="*/ 5 h 9"/>
                      <a:gd name="T10" fmla="*/ 15 w 16"/>
                      <a:gd name="T11" fmla="*/ 9 h 9"/>
                    </a:gdLst>
                    <a:ahLst/>
                    <a:cxnLst>
                      <a:cxn ang="0">
                        <a:pos x="T0" y="T1"/>
                      </a:cxn>
                      <a:cxn ang="0">
                        <a:pos x="T2" y="T3"/>
                      </a:cxn>
                      <a:cxn ang="0">
                        <a:pos x="T4" y="T5"/>
                      </a:cxn>
                      <a:cxn ang="0">
                        <a:pos x="T6" y="T7"/>
                      </a:cxn>
                      <a:cxn ang="0">
                        <a:pos x="T8" y="T9"/>
                      </a:cxn>
                      <a:cxn ang="0">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0" name="Freeform 190"/>
                  <p:cNvSpPr>
                    <a:spLocks/>
                  </p:cNvSpPr>
                  <p:nvPr/>
                </p:nvSpPr>
                <p:spPr bwMode="auto">
                  <a:xfrm>
                    <a:off x="2929" y="3259"/>
                    <a:ext cx="26" cy="6"/>
                  </a:xfrm>
                  <a:custGeom>
                    <a:avLst/>
                    <a:gdLst>
                      <a:gd name="T0" fmla="*/ 51 w 51"/>
                      <a:gd name="T1" fmla="*/ 8 h 17"/>
                      <a:gd name="T2" fmla="*/ 48 w 51"/>
                      <a:gd name="T3" fmla="*/ 16 h 17"/>
                      <a:gd name="T4" fmla="*/ 39 w 51"/>
                      <a:gd name="T5" fmla="*/ 13 h 17"/>
                      <a:gd name="T6" fmla="*/ 22 w 51"/>
                      <a:gd name="T7" fmla="*/ 13 h 17"/>
                      <a:gd name="T8" fmla="*/ 8 w 51"/>
                      <a:gd name="T9" fmla="*/ 13 h 17"/>
                      <a:gd name="T10" fmla="*/ 0 w 51"/>
                      <a:gd name="T11" fmla="*/ 17 h 17"/>
                      <a:gd name="T12" fmla="*/ 13 w 51"/>
                      <a:gd name="T13" fmla="*/ 9 h 17"/>
                      <a:gd name="T14" fmla="*/ 26 w 51"/>
                      <a:gd name="T15" fmla="*/ 5 h 17"/>
                      <a:gd name="T16" fmla="*/ 35 w 51"/>
                      <a:gd name="T17" fmla="*/ 0 h 17"/>
                      <a:gd name="T18" fmla="*/ 28 w 51"/>
                      <a:gd name="T19" fmla="*/ 9 h 17"/>
                      <a:gd name="T20" fmla="*/ 42 w 51"/>
                      <a:gd name="T21" fmla="*/ 9 h 17"/>
                      <a:gd name="T22" fmla="*/ 51 w 51"/>
                      <a:gd name="T2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711871" name="Freeform 191"/>
                <p:cNvSpPr>
                  <a:spLocks/>
                </p:cNvSpPr>
                <p:nvPr/>
              </p:nvSpPr>
              <p:spPr bwMode="auto">
                <a:xfrm>
                  <a:off x="2574" y="3251"/>
                  <a:ext cx="273" cy="110"/>
                </a:xfrm>
                <a:custGeom>
                  <a:avLst/>
                  <a:gdLst>
                    <a:gd name="T0" fmla="*/ 78 w 547"/>
                    <a:gd name="T1" fmla="*/ 32 h 332"/>
                    <a:gd name="T2" fmla="*/ 222 w 547"/>
                    <a:gd name="T3" fmla="*/ 49 h 332"/>
                    <a:gd name="T4" fmla="*/ 333 w 547"/>
                    <a:gd name="T5" fmla="*/ 65 h 332"/>
                    <a:gd name="T6" fmla="*/ 390 w 547"/>
                    <a:gd name="T7" fmla="*/ 61 h 332"/>
                    <a:gd name="T8" fmla="*/ 502 w 547"/>
                    <a:gd name="T9" fmla="*/ 57 h 332"/>
                    <a:gd name="T10" fmla="*/ 535 w 547"/>
                    <a:gd name="T11" fmla="*/ 118 h 332"/>
                    <a:gd name="T12" fmla="*/ 547 w 547"/>
                    <a:gd name="T13" fmla="*/ 207 h 332"/>
                    <a:gd name="T14" fmla="*/ 469 w 547"/>
                    <a:gd name="T15" fmla="*/ 226 h 332"/>
                    <a:gd name="T16" fmla="*/ 318 w 547"/>
                    <a:gd name="T17" fmla="*/ 279 h 332"/>
                    <a:gd name="T18" fmla="*/ 18 w 547"/>
                    <a:gd name="T19" fmla="*/ 332 h 332"/>
                    <a:gd name="T20" fmla="*/ 0 w 547"/>
                    <a:gd name="T21" fmla="*/ 0 h 332"/>
                    <a:gd name="T22" fmla="*/ 78 w 547"/>
                    <a:gd name="T23" fmla="*/ 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72" name="Freeform 192"/>
                <p:cNvSpPr>
                  <a:spLocks/>
                </p:cNvSpPr>
                <p:nvPr/>
              </p:nvSpPr>
              <p:spPr bwMode="auto">
                <a:xfrm>
                  <a:off x="2585" y="3263"/>
                  <a:ext cx="252" cy="88"/>
                </a:xfrm>
                <a:custGeom>
                  <a:avLst/>
                  <a:gdLst>
                    <a:gd name="T0" fmla="*/ 60 w 506"/>
                    <a:gd name="T1" fmla="*/ 0 h 265"/>
                    <a:gd name="T2" fmla="*/ 179 w 506"/>
                    <a:gd name="T3" fmla="*/ 25 h 265"/>
                    <a:gd name="T4" fmla="*/ 329 w 506"/>
                    <a:gd name="T5" fmla="*/ 41 h 265"/>
                    <a:gd name="T6" fmla="*/ 428 w 506"/>
                    <a:gd name="T7" fmla="*/ 37 h 265"/>
                    <a:gd name="T8" fmla="*/ 473 w 506"/>
                    <a:gd name="T9" fmla="*/ 41 h 265"/>
                    <a:gd name="T10" fmla="*/ 497 w 506"/>
                    <a:gd name="T11" fmla="*/ 85 h 265"/>
                    <a:gd name="T12" fmla="*/ 506 w 506"/>
                    <a:gd name="T13" fmla="*/ 150 h 265"/>
                    <a:gd name="T14" fmla="*/ 382 w 506"/>
                    <a:gd name="T15" fmla="*/ 197 h 265"/>
                    <a:gd name="T16" fmla="*/ 401 w 506"/>
                    <a:gd name="T17" fmla="*/ 158 h 265"/>
                    <a:gd name="T18" fmla="*/ 422 w 506"/>
                    <a:gd name="T19" fmla="*/ 105 h 265"/>
                    <a:gd name="T20" fmla="*/ 388 w 506"/>
                    <a:gd name="T21" fmla="*/ 154 h 265"/>
                    <a:gd name="T22" fmla="*/ 335 w 506"/>
                    <a:gd name="T23" fmla="*/ 208 h 265"/>
                    <a:gd name="T24" fmla="*/ 209 w 506"/>
                    <a:gd name="T25" fmla="*/ 265 h 265"/>
                    <a:gd name="T26" fmla="*/ 120 w 506"/>
                    <a:gd name="T27" fmla="*/ 265 h 265"/>
                    <a:gd name="T28" fmla="*/ 242 w 506"/>
                    <a:gd name="T29" fmla="*/ 212 h 265"/>
                    <a:gd name="T30" fmla="*/ 320 w 506"/>
                    <a:gd name="T31" fmla="*/ 142 h 265"/>
                    <a:gd name="T32" fmla="*/ 221 w 506"/>
                    <a:gd name="T33" fmla="*/ 193 h 265"/>
                    <a:gd name="T34" fmla="*/ 126 w 506"/>
                    <a:gd name="T35" fmla="*/ 233 h 265"/>
                    <a:gd name="T36" fmla="*/ 0 w 506"/>
                    <a:gd name="T37" fmla="*/ 265 h 265"/>
                    <a:gd name="T38" fmla="*/ 6 w 506"/>
                    <a:gd name="T39" fmla="*/ 101 h 265"/>
                    <a:gd name="T40" fmla="*/ 60 w 506"/>
                    <a:gd name="T41"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3" name="Freeform 193"/>
                <p:cNvSpPr>
                  <a:spLocks/>
                </p:cNvSpPr>
                <p:nvPr/>
              </p:nvSpPr>
              <p:spPr bwMode="auto">
                <a:xfrm>
                  <a:off x="2319" y="2952"/>
                  <a:ext cx="585" cy="485"/>
                </a:xfrm>
                <a:custGeom>
                  <a:avLst/>
                  <a:gdLst>
                    <a:gd name="T0" fmla="*/ 111 w 1170"/>
                    <a:gd name="T1" fmla="*/ 0 h 1457"/>
                    <a:gd name="T2" fmla="*/ 181 w 1170"/>
                    <a:gd name="T3" fmla="*/ 16 h 1457"/>
                    <a:gd name="T4" fmla="*/ 246 w 1170"/>
                    <a:gd name="T5" fmla="*/ 69 h 1457"/>
                    <a:gd name="T6" fmla="*/ 276 w 1170"/>
                    <a:gd name="T7" fmla="*/ 150 h 1457"/>
                    <a:gd name="T8" fmla="*/ 282 w 1170"/>
                    <a:gd name="T9" fmla="*/ 258 h 1457"/>
                    <a:gd name="T10" fmla="*/ 305 w 1170"/>
                    <a:gd name="T11" fmla="*/ 411 h 1457"/>
                    <a:gd name="T12" fmla="*/ 341 w 1170"/>
                    <a:gd name="T13" fmla="*/ 548 h 1457"/>
                    <a:gd name="T14" fmla="*/ 389 w 1170"/>
                    <a:gd name="T15" fmla="*/ 711 h 1457"/>
                    <a:gd name="T16" fmla="*/ 416 w 1170"/>
                    <a:gd name="T17" fmla="*/ 837 h 1457"/>
                    <a:gd name="T18" fmla="*/ 452 w 1170"/>
                    <a:gd name="T19" fmla="*/ 967 h 1457"/>
                    <a:gd name="T20" fmla="*/ 347 w 1170"/>
                    <a:gd name="T21" fmla="*/ 1020 h 1457"/>
                    <a:gd name="T22" fmla="*/ 464 w 1170"/>
                    <a:gd name="T23" fmla="*/ 996 h 1457"/>
                    <a:gd name="T24" fmla="*/ 491 w 1170"/>
                    <a:gd name="T25" fmla="*/ 1049 h 1457"/>
                    <a:gd name="T26" fmla="*/ 440 w 1170"/>
                    <a:gd name="T27" fmla="*/ 1109 h 1457"/>
                    <a:gd name="T28" fmla="*/ 512 w 1170"/>
                    <a:gd name="T29" fmla="*/ 1073 h 1457"/>
                    <a:gd name="T30" fmla="*/ 596 w 1170"/>
                    <a:gd name="T31" fmla="*/ 1113 h 1457"/>
                    <a:gd name="T32" fmla="*/ 707 w 1170"/>
                    <a:gd name="T33" fmla="*/ 1147 h 1457"/>
                    <a:gd name="T34" fmla="*/ 842 w 1170"/>
                    <a:gd name="T35" fmla="*/ 1195 h 1457"/>
                    <a:gd name="T36" fmla="*/ 944 w 1170"/>
                    <a:gd name="T37" fmla="*/ 1209 h 1457"/>
                    <a:gd name="T38" fmla="*/ 1064 w 1170"/>
                    <a:gd name="T39" fmla="*/ 1225 h 1457"/>
                    <a:gd name="T40" fmla="*/ 1142 w 1170"/>
                    <a:gd name="T41" fmla="*/ 1217 h 1457"/>
                    <a:gd name="T42" fmla="*/ 1156 w 1170"/>
                    <a:gd name="T43" fmla="*/ 1252 h 1457"/>
                    <a:gd name="T44" fmla="*/ 1170 w 1170"/>
                    <a:gd name="T45" fmla="*/ 1322 h 1457"/>
                    <a:gd name="T46" fmla="*/ 1169 w 1170"/>
                    <a:gd name="T47" fmla="*/ 1372 h 1457"/>
                    <a:gd name="T48" fmla="*/ 1088 w 1170"/>
                    <a:gd name="T49" fmla="*/ 1417 h 1457"/>
                    <a:gd name="T50" fmla="*/ 1073 w 1170"/>
                    <a:gd name="T51" fmla="*/ 1376 h 1457"/>
                    <a:gd name="T52" fmla="*/ 1052 w 1170"/>
                    <a:gd name="T53" fmla="*/ 1417 h 1457"/>
                    <a:gd name="T54" fmla="*/ 932 w 1170"/>
                    <a:gd name="T55" fmla="*/ 1433 h 1457"/>
                    <a:gd name="T56" fmla="*/ 704 w 1170"/>
                    <a:gd name="T57" fmla="*/ 1457 h 1457"/>
                    <a:gd name="T58" fmla="*/ 411 w 1170"/>
                    <a:gd name="T59" fmla="*/ 1387 h 1457"/>
                    <a:gd name="T60" fmla="*/ 345 w 1170"/>
                    <a:gd name="T61" fmla="*/ 1362 h 1457"/>
                    <a:gd name="T62" fmla="*/ 256 w 1170"/>
                    <a:gd name="T63" fmla="*/ 1167 h 1457"/>
                    <a:gd name="T64" fmla="*/ 129 w 1170"/>
                    <a:gd name="T65" fmla="*/ 828 h 1457"/>
                    <a:gd name="T66" fmla="*/ 39 w 1170"/>
                    <a:gd name="T67" fmla="*/ 453 h 1457"/>
                    <a:gd name="T68" fmla="*/ 0 w 1170"/>
                    <a:gd name="T69" fmla="*/ 309 h 1457"/>
                    <a:gd name="T70" fmla="*/ 12 w 1170"/>
                    <a:gd name="T71" fmla="*/ 154 h 1457"/>
                    <a:gd name="T72" fmla="*/ 54 w 1170"/>
                    <a:gd name="T73" fmla="*/ 45 h 1457"/>
                    <a:gd name="T74" fmla="*/ 111 w 1170"/>
                    <a:gd name="T75" fmla="*/ 0 h 1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4" name="Freeform 194"/>
                <p:cNvSpPr>
                  <a:spLocks/>
                </p:cNvSpPr>
                <p:nvPr/>
              </p:nvSpPr>
              <p:spPr bwMode="auto">
                <a:xfrm>
                  <a:off x="2394" y="2935"/>
                  <a:ext cx="222" cy="377"/>
                </a:xfrm>
                <a:custGeom>
                  <a:avLst/>
                  <a:gdLst>
                    <a:gd name="T0" fmla="*/ 61 w 446"/>
                    <a:gd name="T1" fmla="*/ 0 h 1130"/>
                    <a:gd name="T2" fmla="*/ 0 w 446"/>
                    <a:gd name="T3" fmla="*/ 61 h 1130"/>
                    <a:gd name="T4" fmla="*/ 31 w 446"/>
                    <a:gd name="T5" fmla="*/ 85 h 1130"/>
                    <a:gd name="T6" fmla="*/ 73 w 446"/>
                    <a:gd name="T7" fmla="*/ 159 h 1130"/>
                    <a:gd name="T8" fmla="*/ 132 w 446"/>
                    <a:gd name="T9" fmla="*/ 220 h 1130"/>
                    <a:gd name="T10" fmla="*/ 171 w 446"/>
                    <a:gd name="T11" fmla="*/ 414 h 1130"/>
                    <a:gd name="T12" fmla="*/ 207 w 446"/>
                    <a:gd name="T13" fmla="*/ 531 h 1130"/>
                    <a:gd name="T14" fmla="*/ 255 w 446"/>
                    <a:gd name="T15" fmla="*/ 624 h 1130"/>
                    <a:gd name="T16" fmla="*/ 297 w 446"/>
                    <a:gd name="T17" fmla="*/ 706 h 1130"/>
                    <a:gd name="T18" fmla="*/ 237 w 446"/>
                    <a:gd name="T19" fmla="*/ 640 h 1130"/>
                    <a:gd name="T20" fmla="*/ 195 w 446"/>
                    <a:gd name="T21" fmla="*/ 543 h 1130"/>
                    <a:gd name="T22" fmla="*/ 237 w 446"/>
                    <a:gd name="T23" fmla="*/ 697 h 1130"/>
                    <a:gd name="T24" fmla="*/ 273 w 446"/>
                    <a:gd name="T25" fmla="*/ 828 h 1130"/>
                    <a:gd name="T26" fmla="*/ 306 w 446"/>
                    <a:gd name="T27" fmla="*/ 961 h 1130"/>
                    <a:gd name="T28" fmla="*/ 327 w 446"/>
                    <a:gd name="T29" fmla="*/ 1030 h 1130"/>
                    <a:gd name="T30" fmla="*/ 350 w 446"/>
                    <a:gd name="T31" fmla="*/ 1071 h 1130"/>
                    <a:gd name="T32" fmla="*/ 377 w 446"/>
                    <a:gd name="T33" fmla="*/ 1107 h 1130"/>
                    <a:gd name="T34" fmla="*/ 423 w 446"/>
                    <a:gd name="T35" fmla="*/ 1130 h 1130"/>
                    <a:gd name="T36" fmla="*/ 426 w 446"/>
                    <a:gd name="T37" fmla="*/ 1057 h 1130"/>
                    <a:gd name="T38" fmla="*/ 431 w 446"/>
                    <a:gd name="T39" fmla="*/ 981 h 1130"/>
                    <a:gd name="T40" fmla="*/ 446 w 446"/>
                    <a:gd name="T41" fmla="*/ 900 h 1130"/>
                    <a:gd name="T42" fmla="*/ 446 w 446"/>
                    <a:gd name="T43" fmla="*/ 820 h 1130"/>
                    <a:gd name="T44" fmla="*/ 425 w 446"/>
                    <a:gd name="T45" fmla="*/ 722 h 1130"/>
                    <a:gd name="T46" fmla="*/ 395 w 446"/>
                    <a:gd name="T47" fmla="*/ 649 h 1130"/>
                    <a:gd name="T48" fmla="*/ 359 w 446"/>
                    <a:gd name="T49" fmla="*/ 600 h 1130"/>
                    <a:gd name="T50" fmla="*/ 312 w 446"/>
                    <a:gd name="T51" fmla="*/ 543 h 1130"/>
                    <a:gd name="T52" fmla="*/ 255 w 446"/>
                    <a:gd name="T53" fmla="*/ 446 h 1130"/>
                    <a:gd name="T54" fmla="*/ 204 w 446"/>
                    <a:gd name="T55" fmla="*/ 332 h 1130"/>
                    <a:gd name="T56" fmla="*/ 249 w 446"/>
                    <a:gd name="T57" fmla="*/ 393 h 1130"/>
                    <a:gd name="T58" fmla="*/ 291 w 446"/>
                    <a:gd name="T59" fmla="*/ 479 h 1130"/>
                    <a:gd name="T60" fmla="*/ 344 w 446"/>
                    <a:gd name="T61" fmla="*/ 563 h 1130"/>
                    <a:gd name="T62" fmla="*/ 294 w 446"/>
                    <a:gd name="T63" fmla="*/ 442 h 1130"/>
                    <a:gd name="T64" fmla="*/ 240 w 446"/>
                    <a:gd name="T65" fmla="*/ 288 h 1130"/>
                    <a:gd name="T66" fmla="*/ 177 w 446"/>
                    <a:gd name="T67" fmla="*/ 118 h 1130"/>
                    <a:gd name="T68" fmla="*/ 144 w 446"/>
                    <a:gd name="T69" fmla="*/ 65 h 1130"/>
                    <a:gd name="T70" fmla="*/ 61 w 446"/>
                    <a:gd name="T71"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5" name="Freeform 195"/>
                <p:cNvSpPr>
                  <a:spLocks/>
                </p:cNvSpPr>
                <p:nvPr/>
              </p:nvSpPr>
              <p:spPr bwMode="auto">
                <a:xfrm>
                  <a:off x="2226" y="2912"/>
                  <a:ext cx="879" cy="962"/>
                </a:xfrm>
                <a:custGeom>
                  <a:avLst/>
                  <a:gdLst>
                    <a:gd name="T0" fmla="*/ 270 w 1757"/>
                    <a:gd name="T1" fmla="*/ 154 h 2886"/>
                    <a:gd name="T2" fmla="*/ 195 w 1757"/>
                    <a:gd name="T3" fmla="*/ 411 h 2886"/>
                    <a:gd name="T4" fmla="*/ 161 w 1757"/>
                    <a:gd name="T5" fmla="*/ 758 h 2886"/>
                    <a:gd name="T6" fmla="*/ 191 w 1757"/>
                    <a:gd name="T7" fmla="*/ 642 h 2886"/>
                    <a:gd name="T8" fmla="*/ 260 w 1757"/>
                    <a:gd name="T9" fmla="*/ 828 h 2886"/>
                    <a:gd name="T10" fmla="*/ 266 w 1757"/>
                    <a:gd name="T11" fmla="*/ 1198 h 2886"/>
                    <a:gd name="T12" fmla="*/ 284 w 1757"/>
                    <a:gd name="T13" fmla="*/ 1068 h 2886"/>
                    <a:gd name="T14" fmla="*/ 432 w 1757"/>
                    <a:gd name="T15" fmla="*/ 1343 h 2886"/>
                    <a:gd name="T16" fmla="*/ 650 w 1757"/>
                    <a:gd name="T17" fmla="*/ 1551 h 2886"/>
                    <a:gd name="T18" fmla="*/ 653 w 1757"/>
                    <a:gd name="T19" fmla="*/ 1661 h 2886"/>
                    <a:gd name="T20" fmla="*/ 704 w 1757"/>
                    <a:gd name="T21" fmla="*/ 1640 h 2886"/>
                    <a:gd name="T22" fmla="*/ 740 w 1757"/>
                    <a:gd name="T23" fmla="*/ 1799 h 2886"/>
                    <a:gd name="T24" fmla="*/ 749 w 1757"/>
                    <a:gd name="T25" fmla="*/ 1901 h 2886"/>
                    <a:gd name="T26" fmla="*/ 581 w 1757"/>
                    <a:gd name="T27" fmla="*/ 2075 h 2886"/>
                    <a:gd name="T28" fmla="*/ 818 w 1757"/>
                    <a:gd name="T29" fmla="*/ 1997 h 2886"/>
                    <a:gd name="T30" fmla="*/ 677 w 1757"/>
                    <a:gd name="T31" fmla="*/ 2152 h 2886"/>
                    <a:gd name="T32" fmla="*/ 896 w 1757"/>
                    <a:gd name="T33" fmla="*/ 2034 h 2886"/>
                    <a:gd name="T34" fmla="*/ 887 w 1757"/>
                    <a:gd name="T35" fmla="*/ 2136 h 2886"/>
                    <a:gd name="T36" fmla="*/ 971 w 1757"/>
                    <a:gd name="T37" fmla="*/ 2087 h 2886"/>
                    <a:gd name="T38" fmla="*/ 1447 w 1757"/>
                    <a:gd name="T39" fmla="*/ 2310 h 2886"/>
                    <a:gd name="T40" fmla="*/ 1691 w 1757"/>
                    <a:gd name="T41" fmla="*/ 2630 h 2886"/>
                    <a:gd name="T42" fmla="*/ 1067 w 1757"/>
                    <a:gd name="T43" fmla="*/ 2870 h 2886"/>
                    <a:gd name="T44" fmla="*/ 1185 w 1757"/>
                    <a:gd name="T45" fmla="*/ 2817 h 2886"/>
                    <a:gd name="T46" fmla="*/ 1100 w 1757"/>
                    <a:gd name="T47" fmla="*/ 2789 h 2886"/>
                    <a:gd name="T48" fmla="*/ 923 w 1757"/>
                    <a:gd name="T49" fmla="*/ 2817 h 2886"/>
                    <a:gd name="T50" fmla="*/ 1272 w 1757"/>
                    <a:gd name="T51" fmla="*/ 2589 h 2886"/>
                    <a:gd name="T52" fmla="*/ 251 w 1757"/>
                    <a:gd name="T53" fmla="*/ 2785 h 2886"/>
                    <a:gd name="T54" fmla="*/ 39 w 1757"/>
                    <a:gd name="T55" fmla="*/ 2638 h 2886"/>
                    <a:gd name="T56" fmla="*/ 33 w 1757"/>
                    <a:gd name="T57" fmla="*/ 2326 h 2886"/>
                    <a:gd name="T58" fmla="*/ 128 w 1757"/>
                    <a:gd name="T59" fmla="*/ 1912 h 2886"/>
                    <a:gd name="T60" fmla="*/ 357 w 1757"/>
                    <a:gd name="T61" fmla="*/ 2111 h 2886"/>
                    <a:gd name="T62" fmla="*/ 218 w 1757"/>
                    <a:gd name="T63" fmla="*/ 1799 h 2886"/>
                    <a:gd name="T64" fmla="*/ 354 w 1757"/>
                    <a:gd name="T65" fmla="*/ 1730 h 2886"/>
                    <a:gd name="T66" fmla="*/ 284 w 1757"/>
                    <a:gd name="T67" fmla="*/ 1563 h 2886"/>
                    <a:gd name="T68" fmla="*/ 209 w 1757"/>
                    <a:gd name="T69" fmla="*/ 1632 h 2886"/>
                    <a:gd name="T70" fmla="*/ 60 w 1757"/>
                    <a:gd name="T71" fmla="*/ 1170 h 2886"/>
                    <a:gd name="T72" fmla="*/ 54 w 1757"/>
                    <a:gd name="T73" fmla="*/ 715 h 2886"/>
                    <a:gd name="T74" fmla="*/ 21 w 1757"/>
                    <a:gd name="T75" fmla="*/ 986 h 2886"/>
                    <a:gd name="T76" fmla="*/ 3 w 1757"/>
                    <a:gd name="T77" fmla="*/ 658 h 2886"/>
                    <a:gd name="T78" fmla="*/ 113 w 1757"/>
                    <a:gd name="T79" fmla="*/ 342 h 2886"/>
                    <a:gd name="T80" fmla="*/ 0 w 1757"/>
                    <a:gd name="T81" fmla="*/ 621 h 2886"/>
                    <a:gd name="T82" fmla="*/ 69 w 1757"/>
                    <a:gd name="T83" fmla="*/ 277 h 2886"/>
                    <a:gd name="T84" fmla="*/ 227 w 1757"/>
                    <a:gd name="T85" fmla="*/ 0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76" name="Freeform 196"/>
                <p:cNvSpPr>
                  <a:spLocks/>
                </p:cNvSpPr>
                <p:nvPr/>
              </p:nvSpPr>
              <p:spPr bwMode="auto">
                <a:xfrm>
                  <a:off x="2284" y="3458"/>
                  <a:ext cx="43" cy="83"/>
                </a:xfrm>
                <a:custGeom>
                  <a:avLst/>
                  <a:gdLst>
                    <a:gd name="T0" fmla="*/ 18 w 85"/>
                    <a:gd name="T1" fmla="*/ 0 h 249"/>
                    <a:gd name="T2" fmla="*/ 82 w 85"/>
                    <a:gd name="T3" fmla="*/ 12 h 249"/>
                    <a:gd name="T4" fmla="*/ 85 w 85"/>
                    <a:gd name="T5" fmla="*/ 112 h 249"/>
                    <a:gd name="T6" fmla="*/ 76 w 85"/>
                    <a:gd name="T7" fmla="*/ 217 h 249"/>
                    <a:gd name="T8" fmla="*/ 15 w 85"/>
                    <a:gd name="T9" fmla="*/ 249 h 249"/>
                    <a:gd name="T10" fmla="*/ 0 w 85"/>
                    <a:gd name="T11" fmla="*/ 209 h 249"/>
                    <a:gd name="T12" fmla="*/ 0 w 85"/>
                    <a:gd name="T13" fmla="*/ 61 h 249"/>
                    <a:gd name="T14" fmla="*/ 18 w 85"/>
                    <a:gd name="T15" fmla="*/ 0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7" name="Freeform 197"/>
                <p:cNvSpPr>
                  <a:spLocks/>
                </p:cNvSpPr>
                <p:nvPr/>
              </p:nvSpPr>
              <p:spPr bwMode="auto">
                <a:xfrm>
                  <a:off x="2346" y="3727"/>
                  <a:ext cx="413" cy="47"/>
                </a:xfrm>
                <a:custGeom>
                  <a:avLst/>
                  <a:gdLst>
                    <a:gd name="T0" fmla="*/ 827 w 827"/>
                    <a:gd name="T1" fmla="*/ 0 h 142"/>
                    <a:gd name="T2" fmla="*/ 603 w 827"/>
                    <a:gd name="T3" fmla="*/ 67 h 142"/>
                    <a:gd name="T4" fmla="*/ 432 w 827"/>
                    <a:gd name="T5" fmla="*/ 100 h 142"/>
                    <a:gd name="T6" fmla="*/ 258 w 827"/>
                    <a:gd name="T7" fmla="*/ 119 h 142"/>
                    <a:gd name="T8" fmla="*/ 127 w 827"/>
                    <a:gd name="T9" fmla="*/ 127 h 142"/>
                    <a:gd name="T10" fmla="*/ 0 w 827"/>
                    <a:gd name="T11" fmla="*/ 119 h 142"/>
                    <a:gd name="T12" fmla="*/ 121 w 827"/>
                    <a:gd name="T13" fmla="*/ 142 h 142"/>
                    <a:gd name="T14" fmla="*/ 321 w 827"/>
                    <a:gd name="T15" fmla="*/ 142 h 142"/>
                    <a:gd name="T16" fmla="*/ 537 w 827"/>
                    <a:gd name="T17" fmla="*/ 104 h 142"/>
                    <a:gd name="T18" fmla="*/ 647 w 827"/>
                    <a:gd name="T19" fmla="*/ 76 h 142"/>
                    <a:gd name="T20" fmla="*/ 827 w 827"/>
                    <a:gd name="T21"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sp>
              <p:nvSpPr>
                <p:cNvPr id="711878" name="Freeform 198"/>
                <p:cNvSpPr>
                  <a:spLocks/>
                </p:cNvSpPr>
                <p:nvPr/>
              </p:nvSpPr>
              <p:spPr bwMode="auto">
                <a:xfrm>
                  <a:off x="2262" y="2544"/>
                  <a:ext cx="371" cy="466"/>
                </a:xfrm>
                <a:custGeom>
                  <a:avLst/>
                  <a:gdLst>
                    <a:gd name="T0" fmla="*/ 407 w 742"/>
                    <a:gd name="T1" fmla="*/ 546 h 1398"/>
                    <a:gd name="T2" fmla="*/ 383 w 742"/>
                    <a:gd name="T3" fmla="*/ 481 h 1398"/>
                    <a:gd name="T4" fmla="*/ 352 w 742"/>
                    <a:gd name="T5" fmla="*/ 474 h 1398"/>
                    <a:gd name="T6" fmla="*/ 324 w 742"/>
                    <a:gd name="T7" fmla="*/ 486 h 1398"/>
                    <a:gd name="T8" fmla="*/ 310 w 742"/>
                    <a:gd name="T9" fmla="*/ 527 h 1398"/>
                    <a:gd name="T10" fmla="*/ 306 w 742"/>
                    <a:gd name="T11" fmla="*/ 564 h 1398"/>
                    <a:gd name="T12" fmla="*/ 314 w 742"/>
                    <a:gd name="T13" fmla="*/ 652 h 1398"/>
                    <a:gd name="T14" fmla="*/ 331 w 742"/>
                    <a:gd name="T15" fmla="*/ 694 h 1398"/>
                    <a:gd name="T16" fmla="*/ 339 w 742"/>
                    <a:gd name="T17" fmla="*/ 745 h 1398"/>
                    <a:gd name="T18" fmla="*/ 349 w 742"/>
                    <a:gd name="T19" fmla="*/ 811 h 1398"/>
                    <a:gd name="T20" fmla="*/ 372 w 742"/>
                    <a:gd name="T21" fmla="*/ 889 h 1398"/>
                    <a:gd name="T22" fmla="*/ 413 w 742"/>
                    <a:gd name="T23" fmla="*/ 990 h 1398"/>
                    <a:gd name="T24" fmla="*/ 447 w 742"/>
                    <a:gd name="T25" fmla="*/ 1085 h 1398"/>
                    <a:gd name="T26" fmla="*/ 483 w 742"/>
                    <a:gd name="T27" fmla="*/ 1215 h 1398"/>
                    <a:gd name="T28" fmla="*/ 504 w 742"/>
                    <a:gd name="T29" fmla="*/ 1313 h 1398"/>
                    <a:gd name="T30" fmla="*/ 510 w 742"/>
                    <a:gd name="T31" fmla="*/ 1398 h 1398"/>
                    <a:gd name="T32" fmla="*/ 417 w 742"/>
                    <a:gd name="T33" fmla="*/ 1268 h 1398"/>
                    <a:gd name="T34" fmla="*/ 327 w 742"/>
                    <a:gd name="T35" fmla="*/ 1191 h 1398"/>
                    <a:gd name="T36" fmla="*/ 275 w 742"/>
                    <a:gd name="T37" fmla="*/ 1150 h 1398"/>
                    <a:gd name="T38" fmla="*/ 212 w 742"/>
                    <a:gd name="T39" fmla="*/ 1121 h 1398"/>
                    <a:gd name="T40" fmla="*/ 143 w 742"/>
                    <a:gd name="T41" fmla="*/ 1125 h 1398"/>
                    <a:gd name="T42" fmla="*/ 71 w 742"/>
                    <a:gd name="T43" fmla="*/ 1182 h 1398"/>
                    <a:gd name="T44" fmla="*/ 6 w 742"/>
                    <a:gd name="T45" fmla="*/ 1288 h 1398"/>
                    <a:gd name="T46" fmla="*/ 0 w 742"/>
                    <a:gd name="T47" fmla="*/ 1199 h 1398"/>
                    <a:gd name="T48" fmla="*/ 36 w 742"/>
                    <a:gd name="T49" fmla="*/ 1097 h 1398"/>
                    <a:gd name="T50" fmla="*/ 84 w 742"/>
                    <a:gd name="T51" fmla="*/ 973 h 1398"/>
                    <a:gd name="T52" fmla="*/ 105 w 742"/>
                    <a:gd name="T53" fmla="*/ 888 h 1398"/>
                    <a:gd name="T54" fmla="*/ 108 w 742"/>
                    <a:gd name="T55" fmla="*/ 798 h 1398"/>
                    <a:gd name="T56" fmla="*/ 96 w 742"/>
                    <a:gd name="T57" fmla="*/ 729 h 1398"/>
                    <a:gd name="T58" fmla="*/ 68 w 742"/>
                    <a:gd name="T59" fmla="*/ 676 h 1398"/>
                    <a:gd name="T60" fmla="*/ 47 w 742"/>
                    <a:gd name="T61" fmla="*/ 591 h 1398"/>
                    <a:gd name="T62" fmla="*/ 41 w 742"/>
                    <a:gd name="T63" fmla="*/ 530 h 1398"/>
                    <a:gd name="T64" fmla="*/ 26 w 742"/>
                    <a:gd name="T65" fmla="*/ 456 h 1398"/>
                    <a:gd name="T66" fmla="*/ 23 w 742"/>
                    <a:gd name="T67" fmla="*/ 367 h 1398"/>
                    <a:gd name="T68" fmla="*/ 35 w 742"/>
                    <a:gd name="T69" fmla="*/ 300 h 1398"/>
                    <a:gd name="T70" fmla="*/ 57 w 742"/>
                    <a:gd name="T71" fmla="*/ 241 h 1398"/>
                    <a:gd name="T72" fmla="*/ 80 w 742"/>
                    <a:gd name="T73" fmla="*/ 162 h 1398"/>
                    <a:gd name="T74" fmla="*/ 123 w 742"/>
                    <a:gd name="T75" fmla="*/ 94 h 1398"/>
                    <a:gd name="T76" fmla="*/ 170 w 742"/>
                    <a:gd name="T77" fmla="*/ 52 h 1398"/>
                    <a:gd name="T78" fmla="*/ 239 w 742"/>
                    <a:gd name="T79" fmla="*/ 25 h 1398"/>
                    <a:gd name="T80" fmla="*/ 314 w 742"/>
                    <a:gd name="T81" fmla="*/ 3 h 1398"/>
                    <a:gd name="T82" fmla="*/ 438 w 742"/>
                    <a:gd name="T83" fmla="*/ 0 h 1398"/>
                    <a:gd name="T84" fmla="*/ 503 w 742"/>
                    <a:gd name="T85" fmla="*/ 11 h 1398"/>
                    <a:gd name="T86" fmla="*/ 569 w 742"/>
                    <a:gd name="T87" fmla="*/ 37 h 1398"/>
                    <a:gd name="T88" fmla="*/ 631 w 742"/>
                    <a:gd name="T89" fmla="*/ 68 h 1398"/>
                    <a:gd name="T90" fmla="*/ 671 w 742"/>
                    <a:gd name="T91" fmla="*/ 114 h 1398"/>
                    <a:gd name="T92" fmla="*/ 718 w 742"/>
                    <a:gd name="T93" fmla="*/ 174 h 1398"/>
                    <a:gd name="T94" fmla="*/ 739 w 742"/>
                    <a:gd name="T95" fmla="*/ 264 h 1398"/>
                    <a:gd name="T96" fmla="*/ 742 w 742"/>
                    <a:gd name="T97" fmla="*/ 340 h 1398"/>
                    <a:gd name="T98" fmla="*/ 724 w 742"/>
                    <a:gd name="T99" fmla="*/ 403 h 1398"/>
                    <a:gd name="T100" fmla="*/ 676 w 742"/>
                    <a:gd name="T101" fmla="*/ 340 h 1398"/>
                    <a:gd name="T102" fmla="*/ 613 w 742"/>
                    <a:gd name="T103" fmla="*/ 304 h 1398"/>
                    <a:gd name="T104" fmla="*/ 530 w 742"/>
                    <a:gd name="T105" fmla="*/ 288 h 1398"/>
                    <a:gd name="T106" fmla="*/ 551 w 742"/>
                    <a:gd name="T107" fmla="*/ 403 h 1398"/>
                    <a:gd name="T108" fmla="*/ 458 w 742"/>
                    <a:gd name="T109" fmla="*/ 363 h 1398"/>
                    <a:gd name="T110" fmla="*/ 485 w 742"/>
                    <a:gd name="T111" fmla="*/ 452 h 1398"/>
                    <a:gd name="T112" fmla="*/ 419 w 742"/>
                    <a:gd name="T113" fmla="*/ 448 h 1398"/>
                    <a:gd name="T114" fmla="*/ 407 w 742"/>
                    <a:gd name="T115" fmla="*/ 546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6172" name="Group 199"/>
                <p:cNvGrpSpPr>
                  <a:grpSpLocks/>
                </p:cNvGrpSpPr>
                <p:nvPr/>
              </p:nvGrpSpPr>
              <p:grpSpPr bwMode="auto">
                <a:xfrm>
                  <a:off x="2118" y="3270"/>
                  <a:ext cx="284" cy="487"/>
                  <a:chOff x="2118" y="3270"/>
                  <a:chExt cx="284" cy="487"/>
                </a:xfrm>
              </p:grpSpPr>
              <p:sp>
                <p:nvSpPr>
                  <p:cNvPr id="711880" name="Freeform 200"/>
                  <p:cNvSpPr>
                    <a:spLocks/>
                  </p:cNvSpPr>
                  <p:nvPr/>
                </p:nvSpPr>
                <p:spPr bwMode="auto">
                  <a:xfrm>
                    <a:off x="2118" y="3270"/>
                    <a:ext cx="284" cy="487"/>
                  </a:xfrm>
                  <a:custGeom>
                    <a:avLst/>
                    <a:gdLst>
                      <a:gd name="T0" fmla="*/ 316 w 570"/>
                      <a:gd name="T1" fmla="*/ 212 h 1463"/>
                      <a:gd name="T2" fmla="*/ 213 w 570"/>
                      <a:gd name="T3" fmla="*/ 197 h 1463"/>
                      <a:gd name="T4" fmla="*/ 149 w 570"/>
                      <a:gd name="T5" fmla="*/ 165 h 1463"/>
                      <a:gd name="T6" fmla="*/ 128 w 570"/>
                      <a:gd name="T7" fmla="*/ 110 h 1463"/>
                      <a:gd name="T8" fmla="*/ 128 w 570"/>
                      <a:gd name="T9" fmla="*/ 62 h 1463"/>
                      <a:gd name="T10" fmla="*/ 112 w 570"/>
                      <a:gd name="T11" fmla="*/ 23 h 1463"/>
                      <a:gd name="T12" fmla="*/ 54 w 570"/>
                      <a:gd name="T13" fmla="*/ 0 h 1463"/>
                      <a:gd name="T14" fmla="*/ 0 w 570"/>
                      <a:gd name="T15" fmla="*/ 7 h 1463"/>
                      <a:gd name="T16" fmla="*/ 66 w 570"/>
                      <a:gd name="T17" fmla="*/ 1138 h 1463"/>
                      <a:gd name="T18" fmla="*/ 112 w 570"/>
                      <a:gd name="T19" fmla="*/ 1242 h 1463"/>
                      <a:gd name="T20" fmla="*/ 170 w 570"/>
                      <a:gd name="T21" fmla="*/ 1345 h 1463"/>
                      <a:gd name="T22" fmla="*/ 254 w 570"/>
                      <a:gd name="T23" fmla="*/ 1423 h 1463"/>
                      <a:gd name="T24" fmla="*/ 349 w 570"/>
                      <a:gd name="T25" fmla="*/ 1448 h 1463"/>
                      <a:gd name="T26" fmla="*/ 478 w 570"/>
                      <a:gd name="T27" fmla="*/ 1463 h 1463"/>
                      <a:gd name="T28" fmla="*/ 553 w 570"/>
                      <a:gd name="T29" fmla="*/ 1440 h 1463"/>
                      <a:gd name="T30" fmla="*/ 570 w 570"/>
                      <a:gd name="T31" fmla="*/ 1361 h 1463"/>
                      <a:gd name="T32" fmla="*/ 561 w 570"/>
                      <a:gd name="T33" fmla="*/ 1258 h 1463"/>
                      <a:gd name="T34" fmla="*/ 507 w 570"/>
                      <a:gd name="T35" fmla="*/ 940 h 1463"/>
                      <a:gd name="T36" fmla="*/ 461 w 570"/>
                      <a:gd name="T37" fmla="*/ 624 h 1463"/>
                      <a:gd name="T38" fmla="*/ 441 w 570"/>
                      <a:gd name="T39" fmla="*/ 387 h 1463"/>
                      <a:gd name="T40" fmla="*/ 441 w 570"/>
                      <a:gd name="T41" fmla="*/ 323 h 1463"/>
                      <a:gd name="T42" fmla="*/ 411 w 570"/>
                      <a:gd name="T43" fmla="*/ 236 h 1463"/>
                      <a:gd name="T44" fmla="*/ 378 w 570"/>
                      <a:gd name="T45" fmla="*/ 212 h 1463"/>
                      <a:gd name="T46" fmla="*/ 316 w 570"/>
                      <a:gd name="T47" fmla="*/ 212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404040">
                          <a:gamma/>
                          <a:shade val="46275"/>
                          <a:invGamma/>
                        </a:srgbClr>
                      </a:gs>
                    </a:gsLst>
                    <a:lin ang="5400000" scaled="1"/>
                  </a:gradFill>
                  <a:ln w="6350">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711881" name="Freeform 201"/>
                  <p:cNvSpPr>
                    <a:spLocks/>
                  </p:cNvSpPr>
                  <p:nvPr/>
                </p:nvSpPr>
                <p:spPr bwMode="auto">
                  <a:xfrm>
                    <a:off x="2124" y="3293"/>
                    <a:ext cx="244" cy="448"/>
                  </a:xfrm>
                  <a:custGeom>
                    <a:avLst/>
                    <a:gdLst>
                      <a:gd name="T0" fmla="*/ 319 w 489"/>
                      <a:gd name="T1" fmla="*/ 269 h 1343"/>
                      <a:gd name="T2" fmla="*/ 229 w 489"/>
                      <a:gd name="T3" fmla="*/ 261 h 1343"/>
                      <a:gd name="T4" fmla="*/ 132 w 489"/>
                      <a:gd name="T5" fmla="*/ 230 h 1343"/>
                      <a:gd name="T6" fmla="*/ 75 w 489"/>
                      <a:gd name="T7" fmla="*/ 174 h 1343"/>
                      <a:gd name="T8" fmla="*/ 42 w 489"/>
                      <a:gd name="T9" fmla="*/ 127 h 1343"/>
                      <a:gd name="T10" fmla="*/ 0 w 489"/>
                      <a:gd name="T11" fmla="*/ 0 h 1343"/>
                      <a:gd name="T12" fmla="*/ 62 w 489"/>
                      <a:gd name="T13" fmla="*/ 1035 h 1343"/>
                      <a:gd name="T14" fmla="*/ 104 w 489"/>
                      <a:gd name="T15" fmla="*/ 1130 h 1343"/>
                      <a:gd name="T16" fmla="*/ 149 w 489"/>
                      <a:gd name="T17" fmla="*/ 1216 h 1343"/>
                      <a:gd name="T18" fmla="*/ 208 w 489"/>
                      <a:gd name="T19" fmla="*/ 1280 h 1343"/>
                      <a:gd name="T20" fmla="*/ 258 w 489"/>
                      <a:gd name="T21" fmla="*/ 1311 h 1343"/>
                      <a:gd name="T22" fmla="*/ 319 w 489"/>
                      <a:gd name="T23" fmla="*/ 1328 h 1343"/>
                      <a:gd name="T24" fmla="*/ 377 w 489"/>
                      <a:gd name="T25" fmla="*/ 1343 h 1343"/>
                      <a:gd name="T26" fmla="*/ 443 w 489"/>
                      <a:gd name="T27" fmla="*/ 1343 h 1343"/>
                      <a:gd name="T28" fmla="*/ 472 w 489"/>
                      <a:gd name="T29" fmla="*/ 1328 h 1343"/>
                      <a:gd name="T30" fmla="*/ 489 w 489"/>
                      <a:gd name="T31" fmla="*/ 1280 h 1343"/>
                      <a:gd name="T32" fmla="*/ 481 w 489"/>
                      <a:gd name="T33" fmla="*/ 1200 h 1343"/>
                      <a:gd name="T34" fmla="*/ 439 w 489"/>
                      <a:gd name="T35" fmla="*/ 1018 h 1343"/>
                      <a:gd name="T36" fmla="*/ 368 w 489"/>
                      <a:gd name="T37" fmla="*/ 402 h 1343"/>
                      <a:gd name="T38" fmla="*/ 357 w 489"/>
                      <a:gd name="T39" fmla="*/ 317 h 1343"/>
                      <a:gd name="T40" fmla="*/ 319 w 489"/>
                      <a:gd name="T41" fmla="*/ 26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606060">
                          <a:gamma/>
                          <a:shade val="46275"/>
                          <a:invGamma/>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grpSp>
        </p:grpSp>
      </p:gr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53" name="Rectangle 73"/>
          <p:cNvSpPr>
            <a:spLocks noChangeArrowheads="1"/>
          </p:cNvSpPr>
          <p:nvPr/>
        </p:nvSpPr>
        <p:spPr bwMode="auto">
          <a:xfrm>
            <a:off x="0" y="1628775"/>
            <a:ext cx="9144000" cy="5229225"/>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a:p>
        </p:txBody>
      </p:sp>
      <p:sp>
        <p:nvSpPr>
          <p:cNvPr id="737282" name="Rectangle 2"/>
          <p:cNvSpPr>
            <a:spLocks noGrp="1" noChangeArrowheads="1"/>
          </p:cNvSpPr>
          <p:nvPr>
            <p:ph type="title"/>
          </p:nvPr>
        </p:nvSpPr>
        <p:spPr>
          <a:xfrm>
            <a:off x="1295400" y="200819"/>
            <a:ext cx="6629400" cy="1143000"/>
          </a:xfrm>
        </p:spPr>
        <p:txBody>
          <a:bodyPr/>
          <a:lstStyle/>
          <a:p>
            <a:pPr>
              <a:defRPr/>
            </a:pPr>
            <a:r>
              <a:rPr lang="zh-CN" altLang="en-US" dirty="0">
                <a:solidFill>
                  <a:schemeClr val="bg2"/>
                </a:solidFill>
              </a:rPr>
              <a:t>区间估计的图示</a:t>
            </a:r>
          </a:p>
        </p:txBody>
      </p:sp>
      <p:sp>
        <p:nvSpPr>
          <p:cNvPr id="737284" name="Rectangle 4"/>
          <p:cNvSpPr>
            <a:spLocks noChangeArrowheads="1"/>
          </p:cNvSpPr>
          <p:nvPr/>
        </p:nvSpPr>
        <p:spPr bwMode="auto">
          <a:xfrm>
            <a:off x="3940175" y="5273675"/>
            <a:ext cx="203200" cy="11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285" name="Rectangle 5"/>
          <p:cNvSpPr>
            <a:spLocks noChangeArrowheads="1"/>
          </p:cNvSpPr>
          <p:nvPr/>
        </p:nvSpPr>
        <p:spPr bwMode="auto">
          <a:xfrm>
            <a:off x="4191000" y="3476625"/>
            <a:ext cx="814388"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3000" i="1">
                <a:effectLst>
                  <a:outerShdw blurRad="38100" dist="38100" dir="2700000" algn="tl">
                    <a:srgbClr val="000000"/>
                  </a:outerShdw>
                </a:effectLst>
                <a:latin typeface="Symbol" panose="05050102010706020507" pitchFamily="18" charset="2"/>
              </a:rPr>
              <a:t></a:t>
            </a:r>
          </a:p>
        </p:txBody>
      </p:sp>
      <p:sp>
        <p:nvSpPr>
          <p:cNvPr id="737286" name="Line 6"/>
          <p:cNvSpPr>
            <a:spLocks noChangeShapeType="1"/>
          </p:cNvSpPr>
          <p:nvPr/>
        </p:nvSpPr>
        <p:spPr bwMode="auto">
          <a:xfrm>
            <a:off x="838200" y="3644900"/>
            <a:ext cx="7620000" cy="0"/>
          </a:xfrm>
          <a:prstGeom prst="line">
            <a:avLst/>
          </a:prstGeom>
          <a:noFill/>
          <a:ln w="762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294" name="Line 14"/>
          <p:cNvSpPr>
            <a:spLocks noChangeShapeType="1"/>
          </p:cNvSpPr>
          <p:nvPr/>
        </p:nvSpPr>
        <p:spPr bwMode="auto">
          <a:xfrm>
            <a:off x="4610100" y="2079625"/>
            <a:ext cx="0" cy="1598613"/>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60" name="Group 15"/>
          <p:cNvGrpSpPr>
            <a:grpSpLocks/>
          </p:cNvGrpSpPr>
          <p:nvPr/>
        </p:nvGrpSpPr>
        <p:grpSpPr bwMode="auto">
          <a:xfrm>
            <a:off x="914400" y="2055813"/>
            <a:ext cx="7392988" cy="1409700"/>
            <a:chOff x="576" y="1402"/>
            <a:chExt cx="4657" cy="800"/>
          </a:xfrm>
        </p:grpSpPr>
        <p:sp>
          <p:nvSpPr>
            <p:cNvPr id="737296" name="Freeform 16"/>
            <p:cNvSpPr>
              <a:spLocks/>
            </p:cNvSpPr>
            <p:nvPr/>
          </p:nvSpPr>
          <p:spPr bwMode="auto">
            <a:xfrm>
              <a:off x="2904" y="1402"/>
              <a:ext cx="2329" cy="800"/>
            </a:xfrm>
            <a:custGeom>
              <a:avLst/>
              <a:gdLst>
                <a:gd name="T0" fmla="*/ 2328 w 2329"/>
                <a:gd name="T1" fmla="*/ 799 h 800"/>
                <a:gd name="T2" fmla="*/ 2083 w 2329"/>
                <a:gd name="T3" fmla="*/ 788 h 800"/>
                <a:gd name="T4" fmla="*/ 1958 w 2329"/>
                <a:gd name="T5" fmla="*/ 780 h 800"/>
                <a:gd name="T6" fmla="*/ 1838 w 2329"/>
                <a:gd name="T7" fmla="*/ 767 h 800"/>
                <a:gd name="T8" fmla="*/ 1715 w 2329"/>
                <a:gd name="T9" fmla="*/ 748 h 800"/>
                <a:gd name="T10" fmla="*/ 1595 w 2329"/>
                <a:gd name="T11" fmla="*/ 724 h 800"/>
                <a:gd name="T12" fmla="*/ 1470 w 2329"/>
                <a:gd name="T13" fmla="*/ 690 h 800"/>
                <a:gd name="T14" fmla="*/ 1225 w 2329"/>
                <a:gd name="T15" fmla="*/ 599 h 800"/>
                <a:gd name="T16" fmla="*/ 982 w 2329"/>
                <a:gd name="T17" fmla="*/ 467 h 800"/>
                <a:gd name="T18" fmla="*/ 737 w 2329"/>
                <a:gd name="T19" fmla="*/ 311 h 800"/>
                <a:gd name="T20" fmla="*/ 613 w 2329"/>
                <a:gd name="T21" fmla="*/ 232 h 800"/>
                <a:gd name="T22" fmla="*/ 488 w 2329"/>
                <a:gd name="T23" fmla="*/ 158 h 800"/>
                <a:gd name="T24" fmla="*/ 368 w 2329"/>
                <a:gd name="T25" fmla="*/ 91 h 800"/>
                <a:gd name="T26" fmla="*/ 245 w 2329"/>
                <a:gd name="T27" fmla="*/ 43 h 800"/>
                <a:gd name="T28" fmla="*/ 124 w 2329"/>
                <a:gd name="T29" fmla="*/ 11 h 800"/>
                <a:gd name="T30" fmla="*/ 0 w 2329"/>
                <a:gd name="T3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9" h="800">
                  <a:moveTo>
                    <a:pt x="2328" y="799"/>
                  </a:moveTo>
                  <a:lnTo>
                    <a:pt x="2083" y="788"/>
                  </a:lnTo>
                  <a:lnTo>
                    <a:pt x="1958" y="780"/>
                  </a:lnTo>
                  <a:lnTo>
                    <a:pt x="1838" y="767"/>
                  </a:lnTo>
                  <a:lnTo>
                    <a:pt x="1715" y="748"/>
                  </a:lnTo>
                  <a:lnTo>
                    <a:pt x="1595" y="724"/>
                  </a:lnTo>
                  <a:lnTo>
                    <a:pt x="1470" y="690"/>
                  </a:lnTo>
                  <a:lnTo>
                    <a:pt x="1225" y="599"/>
                  </a:lnTo>
                  <a:lnTo>
                    <a:pt x="982" y="467"/>
                  </a:lnTo>
                  <a:lnTo>
                    <a:pt x="737" y="311"/>
                  </a:lnTo>
                  <a:lnTo>
                    <a:pt x="613" y="232"/>
                  </a:lnTo>
                  <a:lnTo>
                    <a:pt x="488" y="158"/>
                  </a:lnTo>
                  <a:lnTo>
                    <a:pt x="368" y="91"/>
                  </a:lnTo>
                  <a:lnTo>
                    <a:pt x="245" y="43"/>
                  </a:lnTo>
                  <a:lnTo>
                    <a:pt x="124" y="11"/>
                  </a:lnTo>
                  <a:lnTo>
                    <a:pt x="0" y="0"/>
                  </a:lnTo>
                </a:path>
              </a:pathLst>
            </a:custGeom>
            <a:noFill/>
            <a:ln w="76200" cap="rnd" cmpd="sng">
              <a:solidFill>
                <a:srgbClr val="FF5050"/>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37297" name="Freeform 17"/>
            <p:cNvSpPr>
              <a:spLocks/>
            </p:cNvSpPr>
            <p:nvPr/>
          </p:nvSpPr>
          <p:spPr bwMode="auto">
            <a:xfrm>
              <a:off x="576" y="1402"/>
              <a:ext cx="2329" cy="800"/>
            </a:xfrm>
            <a:custGeom>
              <a:avLst/>
              <a:gdLst>
                <a:gd name="T0" fmla="*/ 0 w 2329"/>
                <a:gd name="T1" fmla="*/ 799 h 800"/>
                <a:gd name="T2" fmla="*/ 245 w 2329"/>
                <a:gd name="T3" fmla="*/ 788 h 800"/>
                <a:gd name="T4" fmla="*/ 368 w 2329"/>
                <a:gd name="T5" fmla="*/ 780 h 800"/>
                <a:gd name="T6" fmla="*/ 490 w 2329"/>
                <a:gd name="T7" fmla="*/ 767 h 800"/>
                <a:gd name="T8" fmla="*/ 613 w 2329"/>
                <a:gd name="T9" fmla="*/ 748 h 800"/>
                <a:gd name="T10" fmla="*/ 737 w 2329"/>
                <a:gd name="T11" fmla="*/ 724 h 800"/>
                <a:gd name="T12" fmla="*/ 858 w 2329"/>
                <a:gd name="T13" fmla="*/ 690 h 800"/>
                <a:gd name="T14" fmla="*/ 1102 w 2329"/>
                <a:gd name="T15" fmla="*/ 599 h 800"/>
                <a:gd name="T16" fmla="*/ 1346 w 2329"/>
                <a:gd name="T17" fmla="*/ 467 h 800"/>
                <a:gd name="T18" fmla="*/ 1595 w 2329"/>
                <a:gd name="T19" fmla="*/ 311 h 800"/>
                <a:gd name="T20" fmla="*/ 1715 w 2329"/>
                <a:gd name="T21" fmla="*/ 232 h 800"/>
                <a:gd name="T22" fmla="*/ 1840 w 2329"/>
                <a:gd name="T23" fmla="*/ 158 h 800"/>
                <a:gd name="T24" fmla="*/ 1960 w 2329"/>
                <a:gd name="T25" fmla="*/ 91 h 800"/>
                <a:gd name="T26" fmla="*/ 2083 w 2329"/>
                <a:gd name="T27" fmla="*/ 43 h 800"/>
                <a:gd name="T28" fmla="*/ 2208 w 2329"/>
                <a:gd name="T29" fmla="*/ 11 h 800"/>
                <a:gd name="T30" fmla="*/ 2328 w 2329"/>
                <a:gd name="T3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9" h="800">
                  <a:moveTo>
                    <a:pt x="0" y="799"/>
                  </a:moveTo>
                  <a:lnTo>
                    <a:pt x="245" y="788"/>
                  </a:lnTo>
                  <a:lnTo>
                    <a:pt x="368" y="780"/>
                  </a:lnTo>
                  <a:lnTo>
                    <a:pt x="490" y="767"/>
                  </a:lnTo>
                  <a:lnTo>
                    <a:pt x="613" y="748"/>
                  </a:lnTo>
                  <a:lnTo>
                    <a:pt x="737" y="724"/>
                  </a:lnTo>
                  <a:lnTo>
                    <a:pt x="858" y="690"/>
                  </a:lnTo>
                  <a:lnTo>
                    <a:pt x="1102" y="599"/>
                  </a:lnTo>
                  <a:lnTo>
                    <a:pt x="1346" y="467"/>
                  </a:lnTo>
                  <a:lnTo>
                    <a:pt x="1595" y="311"/>
                  </a:lnTo>
                  <a:lnTo>
                    <a:pt x="1715" y="232"/>
                  </a:lnTo>
                  <a:lnTo>
                    <a:pt x="1840" y="158"/>
                  </a:lnTo>
                  <a:lnTo>
                    <a:pt x="1960" y="91"/>
                  </a:lnTo>
                  <a:lnTo>
                    <a:pt x="2083" y="43"/>
                  </a:lnTo>
                  <a:lnTo>
                    <a:pt x="2208" y="11"/>
                  </a:lnTo>
                  <a:lnTo>
                    <a:pt x="2328" y="0"/>
                  </a:lnTo>
                </a:path>
              </a:pathLst>
            </a:custGeom>
            <a:noFill/>
            <a:ln w="76200" cap="rnd" cmpd="sng">
              <a:solidFill>
                <a:srgbClr val="FF5050"/>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23561" name="Group 18"/>
          <p:cNvGrpSpPr>
            <a:grpSpLocks/>
          </p:cNvGrpSpPr>
          <p:nvPr/>
        </p:nvGrpSpPr>
        <p:grpSpPr bwMode="auto">
          <a:xfrm>
            <a:off x="8382000" y="3306763"/>
            <a:ext cx="533400" cy="576262"/>
            <a:chOff x="5280" y="1824"/>
            <a:chExt cx="336" cy="327"/>
          </a:xfrm>
        </p:grpSpPr>
        <p:sp>
          <p:nvSpPr>
            <p:cNvPr id="737299" name="Rectangle 19"/>
            <p:cNvSpPr>
              <a:spLocks noChangeArrowheads="1"/>
            </p:cNvSpPr>
            <p:nvPr/>
          </p:nvSpPr>
          <p:spPr bwMode="auto">
            <a:xfrm>
              <a:off x="5280" y="1824"/>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defRPr/>
              </a:pPr>
              <a:r>
                <a:rPr lang="en-US" altLang="zh-CN" sz="3200" i="1">
                  <a:effectLst>
                    <a:outerShdw blurRad="38100" dist="38100" dir="2700000" algn="tl">
                      <a:srgbClr val="000000"/>
                    </a:outerShdw>
                  </a:effectLst>
                  <a:latin typeface="Times New Roman" panose="02020603050405020304" pitchFamily="18" charset="0"/>
                </a:rPr>
                <a:t>x</a:t>
              </a:r>
            </a:p>
          </p:txBody>
        </p:sp>
        <p:sp>
          <p:nvSpPr>
            <p:cNvPr id="737300" name="Line 20"/>
            <p:cNvSpPr>
              <a:spLocks noChangeShapeType="1"/>
            </p:cNvSpPr>
            <p:nvPr/>
          </p:nvSpPr>
          <p:spPr bwMode="auto">
            <a:xfrm>
              <a:off x="5376" y="1872"/>
              <a:ext cx="144" cy="0"/>
            </a:xfrm>
            <a:prstGeom prst="line">
              <a:avLst/>
            </a:prstGeom>
            <a:noFill/>
            <a:ln w="190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737305" name="Group 25"/>
          <p:cNvGrpSpPr>
            <a:grpSpLocks/>
          </p:cNvGrpSpPr>
          <p:nvPr/>
        </p:nvGrpSpPr>
        <p:grpSpPr bwMode="auto">
          <a:xfrm>
            <a:off x="2057400" y="3482975"/>
            <a:ext cx="5029200" cy="2274888"/>
            <a:chOff x="1296" y="2174"/>
            <a:chExt cx="3168" cy="1433"/>
          </a:xfrm>
        </p:grpSpPr>
        <p:sp>
          <p:nvSpPr>
            <p:cNvPr id="737306" name="Line 26"/>
            <p:cNvSpPr>
              <a:spLocks noChangeShapeType="1"/>
            </p:cNvSpPr>
            <p:nvPr/>
          </p:nvSpPr>
          <p:spPr bwMode="auto">
            <a:xfrm>
              <a:off x="1728"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07" name="Line 27"/>
            <p:cNvSpPr>
              <a:spLocks noChangeShapeType="1"/>
            </p:cNvSpPr>
            <p:nvPr/>
          </p:nvSpPr>
          <p:spPr bwMode="auto">
            <a:xfrm>
              <a:off x="3984"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97" name="Group 28"/>
            <p:cNvGrpSpPr>
              <a:grpSpLocks/>
            </p:cNvGrpSpPr>
            <p:nvPr/>
          </p:nvGrpSpPr>
          <p:grpSpPr bwMode="auto">
            <a:xfrm>
              <a:off x="1296" y="2640"/>
              <a:ext cx="3168" cy="967"/>
              <a:chOff x="1296" y="2640"/>
              <a:chExt cx="3168" cy="967"/>
            </a:xfrm>
          </p:grpSpPr>
          <p:grpSp>
            <p:nvGrpSpPr>
              <p:cNvPr id="23598" name="Group 29"/>
              <p:cNvGrpSpPr>
                <a:grpSpLocks/>
              </p:cNvGrpSpPr>
              <p:nvPr/>
            </p:nvGrpSpPr>
            <p:grpSpPr bwMode="auto">
              <a:xfrm>
                <a:off x="1680" y="2931"/>
                <a:ext cx="2304" cy="676"/>
                <a:chOff x="1680" y="2931"/>
                <a:chExt cx="2304" cy="676"/>
              </a:xfrm>
            </p:grpSpPr>
            <p:sp>
              <p:nvSpPr>
                <p:cNvPr id="737310" name="Rectangle 30"/>
                <p:cNvSpPr>
                  <a:spLocks noChangeArrowheads="1"/>
                </p:cNvSpPr>
                <p:nvPr/>
              </p:nvSpPr>
              <p:spPr bwMode="auto">
                <a:xfrm>
                  <a:off x="2058" y="3321"/>
                  <a:ext cx="158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400">
                      <a:solidFill>
                        <a:schemeClr val="accent2"/>
                      </a:solidFill>
                      <a:effectLst>
                        <a:outerShdw blurRad="38100" dist="38100" dir="2700000" algn="tl">
                          <a:srgbClr val="000000"/>
                        </a:outerShdw>
                      </a:effectLst>
                    </a:rPr>
                    <a:t>95% </a:t>
                  </a:r>
                  <a:r>
                    <a:rPr lang="zh-CN" altLang="en-US" sz="2400">
                      <a:solidFill>
                        <a:schemeClr val="accent2"/>
                      </a:solidFill>
                      <a:effectLst>
                        <a:outerShdw blurRad="38100" dist="38100" dir="2700000" algn="tl">
                          <a:srgbClr val="000000"/>
                        </a:outerShdw>
                      </a:effectLst>
                    </a:rPr>
                    <a:t>的样本</a:t>
                  </a:r>
                </a:p>
              </p:txBody>
            </p:sp>
            <p:sp>
              <p:nvSpPr>
                <p:cNvPr id="737311" name="Line 31"/>
                <p:cNvSpPr>
                  <a:spLocks noChangeShapeType="1"/>
                </p:cNvSpPr>
                <p:nvPr/>
              </p:nvSpPr>
              <p:spPr bwMode="auto">
                <a:xfrm>
                  <a:off x="1680" y="2931"/>
                  <a:ext cx="0" cy="560"/>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12" name="Line 32"/>
                <p:cNvSpPr>
                  <a:spLocks noChangeShapeType="1"/>
                </p:cNvSpPr>
                <p:nvPr/>
              </p:nvSpPr>
              <p:spPr bwMode="auto">
                <a:xfrm>
                  <a:off x="3984" y="2931"/>
                  <a:ext cx="0" cy="560"/>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13" name="Line 33"/>
                <p:cNvSpPr>
                  <a:spLocks noChangeShapeType="1"/>
                </p:cNvSpPr>
                <p:nvPr/>
              </p:nvSpPr>
              <p:spPr bwMode="auto">
                <a:xfrm>
                  <a:off x="3360" y="3456"/>
                  <a:ext cx="624" cy="0"/>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14" name="Line 34"/>
                <p:cNvSpPr>
                  <a:spLocks noChangeShapeType="1"/>
                </p:cNvSpPr>
                <p:nvPr/>
              </p:nvSpPr>
              <p:spPr bwMode="auto">
                <a:xfrm flipH="1">
                  <a:off x="1680" y="3456"/>
                  <a:ext cx="616" cy="0"/>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nvGrpSpPr>
              <p:cNvPr id="23599" name="Group 35"/>
              <p:cNvGrpSpPr>
                <a:grpSpLocks/>
              </p:cNvGrpSpPr>
              <p:nvPr/>
            </p:nvGrpSpPr>
            <p:grpSpPr bwMode="auto">
              <a:xfrm>
                <a:off x="1296" y="2640"/>
                <a:ext cx="864" cy="250"/>
                <a:chOff x="1296" y="2640"/>
                <a:chExt cx="864" cy="250"/>
              </a:xfrm>
            </p:grpSpPr>
            <p:sp>
              <p:nvSpPr>
                <p:cNvPr id="737316" name="Text Box 36"/>
                <p:cNvSpPr txBox="1">
                  <a:spLocks noChangeArrowheads="1"/>
                </p:cNvSpPr>
                <p:nvPr/>
              </p:nvSpPr>
              <p:spPr bwMode="auto">
                <a:xfrm>
                  <a:off x="1296" y="264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solidFill>
                        <a:schemeClr val="accent2"/>
                      </a:solidFill>
                      <a:effectLst>
                        <a:outerShdw blurRad="38100" dist="38100" dir="2700000" algn="tl">
                          <a:srgbClr val="000000"/>
                        </a:outerShdw>
                      </a:effectLst>
                      <a:latin typeface="Symbol" panose="05050102010706020507" pitchFamily="18" charset="2"/>
                    </a:rPr>
                    <a:t> </a:t>
                  </a:r>
                  <a:r>
                    <a:rPr lang="en-US" altLang="zh-CN" sz="2000">
                      <a:solidFill>
                        <a:schemeClr val="accent2"/>
                      </a:solidFill>
                      <a:effectLst>
                        <a:outerShdw blurRad="38100" dist="38100" dir="2700000" algn="tl">
                          <a:srgbClr val="000000"/>
                        </a:outerShdw>
                      </a:effectLst>
                    </a:rPr>
                    <a:t>-1.96 </a:t>
                  </a:r>
                  <a:r>
                    <a:rPr lang="en-US" altLang="zh-CN" sz="2000">
                      <a:solidFill>
                        <a:schemeClr val="accent2"/>
                      </a:solidFill>
                      <a:effectLst>
                        <a:outerShdw blurRad="38100" dist="38100" dir="2700000" algn="tl">
                          <a:srgbClr val="000000"/>
                        </a:outerShdw>
                      </a:effectLst>
                      <a:latin typeface="Symbol" panose="05050102010706020507" pitchFamily="18" charset="2"/>
                    </a:rPr>
                    <a:t></a:t>
                  </a:r>
                  <a:r>
                    <a:rPr lang="en-US" altLang="zh-CN" sz="2000" i="1" baseline="-25000">
                      <a:solidFill>
                        <a:schemeClr val="accent2"/>
                      </a:solidFill>
                      <a:effectLst>
                        <a:outerShdw blurRad="38100" dist="38100" dir="2700000" algn="tl">
                          <a:srgbClr val="000000"/>
                        </a:outerShdw>
                      </a:effectLst>
                      <a:latin typeface="Times New Roman" panose="02020603050405020304" pitchFamily="18" charset="0"/>
                    </a:rPr>
                    <a:t>x</a:t>
                  </a:r>
                  <a:endParaRPr lang="en-US" altLang="zh-CN" sz="2000" b="0" i="1">
                    <a:solidFill>
                      <a:schemeClr val="accent2"/>
                    </a:solidFill>
                    <a:effectLst>
                      <a:outerShdw blurRad="38100" dist="38100" dir="2700000" algn="tl">
                        <a:srgbClr val="000000"/>
                      </a:outerShdw>
                    </a:effectLst>
                    <a:latin typeface="Times New Roman" panose="02020603050405020304" pitchFamily="18" charset="0"/>
                  </a:endParaRPr>
                </a:p>
              </p:txBody>
            </p:sp>
            <p:sp>
              <p:nvSpPr>
                <p:cNvPr id="737317" name="Line 37"/>
                <p:cNvSpPr>
                  <a:spLocks noChangeShapeType="1"/>
                </p:cNvSpPr>
                <p:nvPr/>
              </p:nvSpPr>
              <p:spPr bwMode="auto">
                <a:xfrm>
                  <a:off x="2016" y="2784"/>
                  <a:ext cx="48"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23600" name="Group 38"/>
              <p:cNvGrpSpPr>
                <a:grpSpLocks/>
              </p:cNvGrpSpPr>
              <p:nvPr/>
            </p:nvGrpSpPr>
            <p:grpSpPr bwMode="auto">
              <a:xfrm>
                <a:off x="3600" y="2640"/>
                <a:ext cx="864" cy="250"/>
                <a:chOff x="3600" y="2640"/>
                <a:chExt cx="864" cy="250"/>
              </a:xfrm>
            </p:grpSpPr>
            <p:sp>
              <p:nvSpPr>
                <p:cNvPr id="737319" name="Text Box 39"/>
                <p:cNvSpPr txBox="1">
                  <a:spLocks noChangeArrowheads="1"/>
                </p:cNvSpPr>
                <p:nvPr/>
              </p:nvSpPr>
              <p:spPr bwMode="auto">
                <a:xfrm>
                  <a:off x="3600" y="264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solidFill>
                        <a:schemeClr val="accent2"/>
                      </a:solidFill>
                      <a:effectLst>
                        <a:outerShdw blurRad="38100" dist="38100" dir="2700000" algn="tl">
                          <a:srgbClr val="000000"/>
                        </a:outerShdw>
                      </a:effectLst>
                      <a:latin typeface="Symbol" panose="05050102010706020507" pitchFamily="18" charset="2"/>
                    </a:rPr>
                    <a:t> </a:t>
                  </a:r>
                  <a:r>
                    <a:rPr lang="en-US" altLang="zh-CN" sz="2000">
                      <a:solidFill>
                        <a:schemeClr val="accent2"/>
                      </a:solidFill>
                      <a:effectLst>
                        <a:outerShdw blurRad="38100" dist="38100" dir="2700000" algn="tl">
                          <a:srgbClr val="000000"/>
                        </a:outerShdw>
                      </a:effectLst>
                    </a:rPr>
                    <a:t>+1.96</a:t>
                  </a:r>
                  <a:r>
                    <a:rPr lang="en-US" altLang="zh-CN" sz="2000" i="1">
                      <a:solidFill>
                        <a:schemeClr val="accent2"/>
                      </a:solidFill>
                      <a:effectLst>
                        <a:outerShdw blurRad="38100" dist="38100" dir="2700000" algn="tl">
                          <a:srgbClr val="000000"/>
                        </a:outerShdw>
                      </a:effectLst>
                      <a:latin typeface="Symbol" panose="05050102010706020507" pitchFamily="18" charset="2"/>
                    </a:rPr>
                    <a:t></a:t>
                  </a:r>
                  <a:r>
                    <a:rPr lang="en-US" altLang="zh-CN" sz="2000" i="1" baseline="-25000">
                      <a:solidFill>
                        <a:schemeClr val="accent2"/>
                      </a:solidFill>
                      <a:effectLst>
                        <a:outerShdw blurRad="38100" dist="38100" dir="2700000" algn="tl">
                          <a:srgbClr val="000000"/>
                        </a:outerShdw>
                      </a:effectLst>
                      <a:latin typeface="Times New Roman" panose="02020603050405020304" pitchFamily="18" charset="0"/>
                    </a:rPr>
                    <a:t>x</a:t>
                  </a:r>
                  <a:endParaRPr lang="en-US" altLang="zh-CN" sz="2000" b="0" i="1">
                    <a:solidFill>
                      <a:schemeClr val="accent2"/>
                    </a:solidFill>
                    <a:effectLst>
                      <a:outerShdw blurRad="38100" dist="38100" dir="2700000" algn="tl">
                        <a:srgbClr val="000000"/>
                      </a:outerShdw>
                    </a:effectLst>
                    <a:latin typeface="Times New Roman" panose="02020603050405020304" pitchFamily="18" charset="0"/>
                  </a:endParaRPr>
                </a:p>
              </p:txBody>
            </p:sp>
            <p:sp>
              <p:nvSpPr>
                <p:cNvPr id="737320" name="Line 40"/>
                <p:cNvSpPr>
                  <a:spLocks noChangeShapeType="1"/>
                </p:cNvSpPr>
                <p:nvPr/>
              </p:nvSpPr>
              <p:spPr bwMode="auto">
                <a:xfrm>
                  <a:off x="4320" y="2784"/>
                  <a:ext cx="48"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grpSp>
      <p:grpSp>
        <p:nvGrpSpPr>
          <p:cNvPr id="737321" name="Group 41"/>
          <p:cNvGrpSpPr>
            <a:grpSpLocks/>
          </p:cNvGrpSpPr>
          <p:nvPr/>
        </p:nvGrpSpPr>
        <p:grpSpPr bwMode="auto">
          <a:xfrm>
            <a:off x="1066800" y="3482975"/>
            <a:ext cx="6934200" cy="2825750"/>
            <a:chOff x="672" y="2174"/>
            <a:chExt cx="4368" cy="1780"/>
          </a:xfrm>
        </p:grpSpPr>
        <p:sp>
          <p:nvSpPr>
            <p:cNvPr id="737322" name="Line 42"/>
            <p:cNvSpPr>
              <a:spLocks noChangeShapeType="1"/>
            </p:cNvSpPr>
            <p:nvPr/>
          </p:nvSpPr>
          <p:spPr bwMode="auto">
            <a:xfrm>
              <a:off x="4464"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23" name="Line 43"/>
            <p:cNvSpPr>
              <a:spLocks noChangeShapeType="1"/>
            </p:cNvSpPr>
            <p:nvPr/>
          </p:nvSpPr>
          <p:spPr bwMode="auto">
            <a:xfrm>
              <a:off x="1248"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83" name="Group 44"/>
            <p:cNvGrpSpPr>
              <a:grpSpLocks/>
            </p:cNvGrpSpPr>
            <p:nvPr/>
          </p:nvGrpSpPr>
          <p:grpSpPr bwMode="auto">
            <a:xfrm>
              <a:off x="672" y="2352"/>
              <a:ext cx="4368" cy="1602"/>
              <a:chOff x="672" y="2352"/>
              <a:chExt cx="4368" cy="1602"/>
            </a:xfrm>
          </p:grpSpPr>
          <p:sp>
            <p:nvSpPr>
              <p:cNvPr id="737325" name="Rectangle 45"/>
              <p:cNvSpPr>
                <a:spLocks noChangeArrowheads="1"/>
              </p:cNvSpPr>
              <p:nvPr/>
            </p:nvSpPr>
            <p:spPr bwMode="auto">
              <a:xfrm>
                <a:off x="2058" y="3668"/>
                <a:ext cx="158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400">
                    <a:solidFill>
                      <a:srgbClr val="FFFFB1"/>
                    </a:solidFill>
                    <a:effectLst>
                      <a:outerShdw blurRad="38100" dist="38100" dir="2700000" algn="tl">
                        <a:srgbClr val="000000"/>
                      </a:outerShdw>
                    </a:effectLst>
                  </a:rPr>
                  <a:t>99% </a:t>
                </a:r>
                <a:r>
                  <a:rPr lang="zh-CN" altLang="en-US" sz="2400">
                    <a:solidFill>
                      <a:srgbClr val="FFFFB1"/>
                    </a:solidFill>
                    <a:effectLst>
                      <a:outerShdw blurRad="38100" dist="38100" dir="2700000" algn="tl">
                        <a:srgbClr val="000000"/>
                      </a:outerShdw>
                    </a:effectLst>
                  </a:rPr>
                  <a:t>的样本</a:t>
                </a:r>
              </a:p>
            </p:txBody>
          </p:sp>
          <p:sp>
            <p:nvSpPr>
              <p:cNvPr id="737326" name="Line 46"/>
              <p:cNvSpPr>
                <a:spLocks noChangeShapeType="1"/>
              </p:cNvSpPr>
              <p:nvPr/>
            </p:nvSpPr>
            <p:spPr bwMode="auto">
              <a:xfrm>
                <a:off x="1200" y="2592"/>
                <a:ext cx="0" cy="1283"/>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27" name="Line 47"/>
              <p:cNvSpPr>
                <a:spLocks noChangeShapeType="1"/>
              </p:cNvSpPr>
              <p:nvPr/>
            </p:nvSpPr>
            <p:spPr bwMode="auto">
              <a:xfrm>
                <a:off x="4464" y="2640"/>
                <a:ext cx="0" cy="1235"/>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28" name="Line 48"/>
              <p:cNvSpPr>
                <a:spLocks noChangeShapeType="1"/>
              </p:cNvSpPr>
              <p:nvPr/>
            </p:nvSpPr>
            <p:spPr bwMode="auto">
              <a:xfrm flipV="1">
                <a:off x="3408" y="3791"/>
                <a:ext cx="1032" cy="1"/>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29" name="Line 49"/>
              <p:cNvSpPr>
                <a:spLocks noChangeShapeType="1"/>
              </p:cNvSpPr>
              <p:nvPr/>
            </p:nvSpPr>
            <p:spPr bwMode="auto">
              <a:xfrm flipH="1" flipV="1">
                <a:off x="1192" y="3791"/>
                <a:ext cx="1112" cy="1"/>
              </a:xfrm>
              <a:prstGeom prst="line">
                <a:avLst/>
              </a:prstGeom>
              <a:noFill/>
              <a:ln w="254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89" name="Group 50"/>
              <p:cNvGrpSpPr>
                <a:grpSpLocks/>
              </p:cNvGrpSpPr>
              <p:nvPr/>
            </p:nvGrpSpPr>
            <p:grpSpPr bwMode="auto">
              <a:xfrm>
                <a:off x="672" y="2352"/>
                <a:ext cx="864" cy="250"/>
                <a:chOff x="672" y="2352"/>
                <a:chExt cx="864" cy="250"/>
              </a:xfrm>
            </p:grpSpPr>
            <p:sp>
              <p:nvSpPr>
                <p:cNvPr id="737331" name="Text Box 51"/>
                <p:cNvSpPr txBox="1">
                  <a:spLocks noChangeArrowheads="1"/>
                </p:cNvSpPr>
                <p:nvPr/>
              </p:nvSpPr>
              <p:spPr bwMode="auto">
                <a:xfrm>
                  <a:off x="672" y="2352"/>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solidFill>
                        <a:srgbClr val="FFFFB1"/>
                      </a:solidFill>
                      <a:effectLst>
                        <a:outerShdw blurRad="38100" dist="38100" dir="2700000" algn="tl">
                          <a:srgbClr val="000000"/>
                        </a:outerShdw>
                      </a:effectLst>
                      <a:latin typeface="Symbol" panose="05050102010706020507" pitchFamily="18" charset="2"/>
                    </a:rPr>
                    <a:t> </a:t>
                  </a:r>
                  <a:r>
                    <a:rPr lang="en-US" altLang="zh-CN" sz="2000">
                      <a:solidFill>
                        <a:srgbClr val="FFFFB1"/>
                      </a:solidFill>
                      <a:effectLst>
                        <a:outerShdw blurRad="38100" dist="38100" dir="2700000" algn="tl">
                          <a:srgbClr val="000000"/>
                        </a:outerShdw>
                      </a:effectLst>
                    </a:rPr>
                    <a:t>- 2.58</a:t>
                  </a:r>
                  <a:r>
                    <a:rPr lang="en-US" altLang="zh-CN" sz="2000" i="1">
                      <a:solidFill>
                        <a:srgbClr val="FFFFB1"/>
                      </a:solidFill>
                      <a:effectLst>
                        <a:outerShdw blurRad="38100" dist="38100" dir="2700000" algn="tl">
                          <a:srgbClr val="000000"/>
                        </a:outerShdw>
                      </a:effectLst>
                      <a:latin typeface="Symbol" panose="05050102010706020507" pitchFamily="18" charset="2"/>
                    </a:rPr>
                    <a:t></a:t>
                  </a:r>
                  <a:r>
                    <a:rPr lang="en-US" altLang="zh-CN" sz="2000" i="1" baseline="-25000">
                      <a:solidFill>
                        <a:srgbClr val="FFFFB1"/>
                      </a:solidFill>
                      <a:effectLst>
                        <a:outerShdw blurRad="38100" dist="38100" dir="2700000" algn="tl">
                          <a:srgbClr val="000000"/>
                        </a:outerShdw>
                      </a:effectLst>
                      <a:latin typeface="Times New Roman" panose="02020603050405020304" pitchFamily="18" charset="0"/>
                    </a:rPr>
                    <a:t>x</a:t>
                  </a:r>
                  <a:endParaRPr lang="en-US" altLang="zh-CN" sz="2000" b="0" i="1">
                    <a:solidFill>
                      <a:srgbClr val="FFFFB1"/>
                    </a:solidFill>
                    <a:effectLst>
                      <a:outerShdw blurRad="38100" dist="38100" dir="2700000" algn="tl">
                        <a:srgbClr val="000000"/>
                      </a:outerShdw>
                    </a:effectLst>
                    <a:latin typeface="Times New Roman" panose="02020603050405020304" pitchFamily="18" charset="0"/>
                  </a:endParaRPr>
                </a:p>
              </p:txBody>
            </p:sp>
            <p:sp>
              <p:nvSpPr>
                <p:cNvPr id="737332" name="Line 52"/>
                <p:cNvSpPr>
                  <a:spLocks noChangeShapeType="1"/>
                </p:cNvSpPr>
                <p:nvPr/>
              </p:nvSpPr>
              <p:spPr bwMode="auto">
                <a:xfrm>
                  <a:off x="1392" y="2496"/>
                  <a:ext cx="48" cy="0"/>
                </a:xfrm>
                <a:prstGeom prst="line">
                  <a:avLst/>
                </a:prstGeom>
                <a:noFill/>
                <a:ln w="12700">
                  <a:solidFill>
                    <a:srgbClr val="FFFF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23590" name="Group 53"/>
              <p:cNvGrpSpPr>
                <a:grpSpLocks/>
              </p:cNvGrpSpPr>
              <p:nvPr/>
            </p:nvGrpSpPr>
            <p:grpSpPr bwMode="auto">
              <a:xfrm>
                <a:off x="4176" y="2352"/>
                <a:ext cx="864" cy="250"/>
                <a:chOff x="4176" y="2352"/>
                <a:chExt cx="864" cy="250"/>
              </a:xfrm>
            </p:grpSpPr>
            <p:sp>
              <p:nvSpPr>
                <p:cNvPr id="737334" name="Text Box 54"/>
                <p:cNvSpPr txBox="1">
                  <a:spLocks noChangeArrowheads="1"/>
                </p:cNvSpPr>
                <p:nvPr/>
              </p:nvSpPr>
              <p:spPr bwMode="auto">
                <a:xfrm>
                  <a:off x="4176" y="2352"/>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solidFill>
                        <a:srgbClr val="FFFFB1"/>
                      </a:solidFill>
                      <a:effectLst>
                        <a:outerShdw blurRad="38100" dist="38100" dir="2700000" algn="tl">
                          <a:srgbClr val="000000"/>
                        </a:outerShdw>
                      </a:effectLst>
                      <a:latin typeface="Symbol" panose="05050102010706020507" pitchFamily="18" charset="2"/>
                    </a:rPr>
                    <a:t> </a:t>
                  </a:r>
                  <a:r>
                    <a:rPr lang="en-US" altLang="zh-CN" sz="2000">
                      <a:solidFill>
                        <a:srgbClr val="FFFFB1"/>
                      </a:solidFill>
                      <a:effectLst>
                        <a:outerShdw blurRad="38100" dist="38100" dir="2700000" algn="tl">
                          <a:srgbClr val="000000"/>
                        </a:outerShdw>
                      </a:effectLst>
                    </a:rPr>
                    <a:t>+2.58</a:t>
                  </a:r>
                  <a:r>
                    <a:rPr lang="en-US" altLang="zh-CN" sz="2000" i="1">
                      <a:solidFill>
                        <a:srgbClr val="FFFFB1"/>
                      </a:solidFill>
                      <a:effectLst>
                        <a:outerShdw blurRad="38100" dist="38100" dir="2700000" algn="tl">
                          <a:srgbClr val="000000"/>
                        </a:outerShdw>
                      </a:effectLst>
                      <a:latin typeface="Symbol" panose="05050102010706020507" pitchFamily="18" charset="2"/>
                    </a:rPr>
                    <a:t></a:t>
                  </a:r>
                  <a:r>
                    <a:rPr lang="en-US" altLang="zh-CN" sz="2000" i="1" baseline="-25000">
                      <a:solidFill>
                        <a:srgbClr val="FFFFB1"/>
                      </a:solidFill>
                      <a:effectLst>
                        <a:outerShdw blurRad="38100" dist="38100" dir="2700000" algn="tl">
                          <a:srgbClr val="000000"/>
                        </a:outerShdw>
                      </a:effectLst>
                      <a:latin typeface="Times New Roman" panose="02020603050405020304" pitchFamily="18" charset="0"/>
                    </a:rPr>
                    <a:t>x</a:t>
                  </a:r>
                </a:p>
              </p:txBody>
            </p:sp>
            <p:sp>
              <p:nvSpPr>
                <p:cNvPr id="737335" name="Line 55"/>
                <p:cNvSpPr>
                  <a:spLocks noChangeShapeType="1"/>
                </p:cNvSpPr>
                <p:nvPr/>
              </p:nvSpPr>
              <p:spPr bwMode="auto">
                <a:xfrm>
                  <a:off x="4896" y="2496"/>
                  <a:ext cx="48" cy="0"/>
                </a:xfrm>
                <a:prstGeom prst="line">
                  <a:avLst/>
                </a:prstGeom>
                <a:noFill/>
                <a:ln w="12700">
                  <a:solidFill>
                    <a:srgbClr val="FFFF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grpSp>
      <p:grpSp>
        <p:nvGrpSpPr>
          <p:cNvPr id="737336" name="Group 56"/>
          <p:cNvGrpSpPr>
            <a:grpSpLocks/>
          </p:cNvGrpSpPr>
          <p:nvPr/>
        </p:nvGrpSpPr>
        <p:grpSpPr bwMode="auto">
          <a:xfrm>
            <a:off x="2895600" y="3482975"/>
            <a:ext cx="3505200" cy="1727200"/>
            <a:chOff x="1824" y="2174"/>
            <a:chExt cx="2208" cy="1088"/>
          </a:xfrm>
        </p:grpSpPr>
        <p:grpSp>
          <p:nvGrpSpPr>
            <p:cNvPr id="23567" name="Group 57"/>
            <p:cNvGrpSpPr>
              <a:grpSpLocks/>
            </p:cNvGrpSpPr>
            <p:nvPr/>
          </p:nvGrpSpPr>
          <p:grpSpPr bwMode="auto">
            <a:xfrm>
              <a:off x="1824" y="2174"/>
              <a:ext cx="2208" cy="1088"/>
              <a:chOff x="1824" y="2174"/>
              <a:chExt cx="2208" cy="1088"/>
            </a:xfrm>
          </p:grpSpPr>
          <p:sp>
            <p:nvSpPr>
              <p:cNvPr id="737338" name="Line 58"/>
              <p:cNvSpPr>
                <a:spLocks noChangeShapeType="1"/>
              </p:cNvSpPr>
              <p:nvPr/>
            </p:nvSpPr>
            <p:spPr bwMode="auto">
              <a:xfrm>
                <a:off x="3504"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39" name="Line 59"/>
              <p:cNvSpPr>
                <a:spLocks noChangeShapeType="1"/>
              </p:cNvSpPr>
              <p:nvPr/>
            </p:nvSpPr>
            <p:spPr bwMode="auto">
              <a:xfrm>
                <a:off x="2208" y="2174"/>
                <a:ext cx="0" cy="160"/>
              </a:xfrm>
              <a:prstGeom prst="line">
                <a:avLst/>
              </a:prstGeom>
              <a:noFill/>
              <a:ln w="508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40" name="Rectangle 60"/>
              <p:cNvSpPr>
                <a:spLocks noChangeArrowheads="1"/>
              </p:cNvSpPr>
              <p:nvPr/>
            </p:nvSpPr>
            <p:spPr bwMode="auto">
              <a:xfrm>
                <a:off x="2160" y="2976"/>
                <a:ext cx="1433"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400">
                    <a:effectLst>
                      <a:outerShdw blurRad="38100" dist="38100" dir="2700000" algn="tl">
                        <a:srgbClr val="000000"/>
                      </a:outerShdw>
                    </a:effectLst>
                  </a:rPr>
                  <a:t>90%</a:t>
                </a:r>
                <a:r>
                  <a:rPr lang="zh-CN" altLang="en-US" sz="2400">
                    <a:effectLst>
                      <a:outerShdw blurRad="38100" dist="38100" dir="2700000" algn="tl">
                        <a:srgbClr val="000000"/>
                      </a:outerShdw>
                    </a:effectLst>
                  </a:rPr>
                  <a:t>的样本</a:t>
                </a:r>
              </a:p>
            </p:txBody>
          </p:sp>
          <p:sp>
            <p:nvSpPr>
              <p:cNvPr id="737341" name="Line 61"/>
              <p:cNvSpPr>
                <a:spLocks noChangeShapeType="1"/>
              </p:cNvSpPr>
              <p:nvPr/>
            </p:nvSpPr>
            <p:spPr bwMode="auto">
              <a:xfrm>
                <a:off x="2208" y="2592"/>
                <a:ext cx="0" cy="608"/>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737342" name="Line 62"/>
              <p:cNvSpPr>
                <a:spLocks noChangeShapeType="1"/>
              </p:cNvSpPr>
              <p:nvPr/>
            </p:nvSpPr>
            <p:spPr bwMode="auto">
              <a:xfrm>
                <a:off x="3504" y="2592"/>
                <a:ext cx="0" cy="611"/>
              </a:xfrm>
              <a:prstGeom prst="line">
                <a:avLst/>
              </a:prstGeom>
              <a:noFill/>
              <a:ln w="2540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23575" name="Group 63"/>
              <p:cNvGrpSpPr>
                <a:grpSpLocks/>
              </p:cNvGrpSpPr>
              <p:nvPr/>
            </p:nvGrpSpPr>
            <p:grpSpPr bwMode="auto">
              <a:xfrm>
                <a:off x="1824" y="2352"/>
                <a:ext cx="864" cy="250"/>
                <a:chOff x="4368" y="1200"/>
                <a:chExt cx="864" cy="250"/>
              </a:xfrm>
            </p:grpSpPr>
            <p:sp>
              <p:nvSpPr>
                <p:cNvPr id="737344" name="Text Box 64"/>
                <p:cNvSpPr txBox="1">
                  <a:spLocks noChangeArrowheads="1"/>
                </p:cNvSpPr>
                <p:nvPr/>
              </p:nvSpPr>
              <p:spPr bwMode="auto">
                <a:xfrm>
                  <a:off x="4368" y="12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effectLst>
                        <a:outerShdw blurRad="38100" dist="38100" dir="2700000" algn="tl">
                          <a:srgbClr val="000000"/>
                        </a:outerShdw>
                      </a:effectLst>
                      <a:latin typeface="Symbol" panose="05050102010706020507" pitchFamily="18" charset="2"/>
                    </a:rPr>
                    <a:t> </a:t>
                  </a:r>
                  <a:r>
                    <a:rPr lang="en-US" altLang="zh-CN" sz="2000">
                      <a:effectLst>
                        <a:outerShdw blurRad="38100" dist="38100" dir="2700000" algn="tl">
                          <a:srgbClr val="000000"/>
                        </a:outerShdw>
                      </a:effectLst>
                    </a:rPr>
                    <a:t>-1.65 </a:t>
                  </a:r>
                  <a:r>
                    <a:rPr lang="en-US" altLang="zh-CN" sz="2000" i="1">
                      <a:effectLst>
                        <a:outerShdw blurRad="38100" dist="38100" dir="2700000" algn="tl">
                          <a:srgbClr val="000000"/>
                        </a:outerShdw>
                      </a:effectLst>
                      <a:latin typeface="Symbol" panose="05050102010706020507" pitchFamily="18" charset="2"/>
                    </a:rPr>
                    <a:t></a:t>
                  </a:r>
                  <a:r>
                    <a:rPr lang="en-US" altLang="zh-CN" sz="2000" i="1" baseline="-25000">
                      <a:effectLst>
                        <a:outerShdw blurRad="38100" dist="38100" dir="2700000" algn="tl">
                          <a:srgbClr val="000000"/>
                        </a:outerShdw>
                      </a:effectLst>
                      <a:latin typeface="Times New Roman" panose="02020603050405020304" pitchFamily="18" charset="0"/>
                    </a:rPr>
                    <a:t>x</a:t>
                  </a:r>
                  <a:endParaRPr lang="en-US" altLang="zh-CN" sz="2000" b="0" i="1">
                    <a:effectLst>
                      <a:outerShdw blurRad="38100" dist="38100" dir="2700000" algn="tl">
                        <a:srgbClr val="000000"/>
                      </a:outerShdw>
                    </a:effectLst>
                    <a:latin typeface="Times New Roman" panose="02020603050405020304" pitchFamily="18" charset="0"/>
                  </a:endParaRPr>
                </a:p>
              </p:txBody>
            </p:sp>
            <p:sp>
              <p:nvSpPr>
                <p:cNvPr id="737345" name="Line 65"/>
                <p:cNvSpPr>
                  <a:spLocks noChangeShapeType="1"/>
                </p:cNvSpPr>
                <p:nvPr/>
              </p:nvSpPr>
              <p:spPr bwMode="auto">
                <a:xfrm>
                  <a:off x="5088" y="1344"/>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23576" name="Group 66"/>
              <p:cNvGrpSpPr>
                <a:grpSpLocks/>
              </p:cNvGrpSpPr>
              <p:nvPr/>
            </p:nvGrpSpPr>
            <p:grpSpPr bwMode="auto">
              <a:xfrm>
                <a:off x="3168" y="2352"/>
                <a:ext cx="864" cy="250"/>
                <a:chOff x="4368" y="1200"/>
                <a:chExt cx="864" cy="250"/>
              </a:xfrm>
            </p:grpSpPr>
            <p:sp>
              <p:nvSpPr>
                <p:cNvPr id="737347" name="Text Box 67"/>
                <p:cNvSpPr txBox="1">
                  <a:spLocks noChangeArrowheads="1"/>
                </p:cNvSpPr>
                <p:nvPr/>
              </p:nvSpPr>
              <p:spPr bwMode="auto">
                <a:xfrm>
                  <a:off x="4368" y="12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i="1">
                      <a:effectLst>
                        <a:outerShdw blurRad="38100" dist="38100" dir="2700000" algn="tl">
                          <a:srgbClr val="000000"/>
                        </a:outerShdw>
                      </a:effectLst>
                      <a:latin typeface="Symbol" panose="05050102010706020507" pitchFamily="18" charset="2"/>
                    </a:rPr>
                    <a:t> </a:t>
                  </a:r>
                  <a:r>
                    <a:rPr lang="en-US" altLang="zh-CN" sz="2000">
                      <a:effectLst>
                        <a:outerShdw blurRad="38100" dist="38100" dir="2700000" algn="tl">
                          <a:srgbClr val="000000"/>
                        </a:outerShdw>
                      </a:effectLst>
                    </a:rPr>
                    <a:t>+1.65</a:t>
                  </a:r>
                  <a:r>
                    <a:rPr lang="en-US" altLang="zh-CN" sz="2000" i="1">
                      <a:effectLst>
                        <a:outerShdw blurRad="38100" dist="38100" dir="2700000" algn="tl">
                          <a:srgbClr val="000000"/>
                        </a:outerShdw>
                      </a:effectLst>
                      <a:latin typeface="Symbol" panose="05050102010706020507" pitchFamily="18" charset="2"/>
                    </a:rPr>
                    <a:t></a:t>
                  </a:r>
                  <a:r>
                    <a:rPr lang="en-US" altLang="zh-CN" sz="2000" i="1" baseline="-25000">
                      <a:effectLst>
                        <a:outerShdw blurRad="38100" dist="38100" dir="2700000" algn="tl">
                          <a:srgbClr val="000000"/>
                        </a:outerShdw>
                      </a:effectLst>
                      <a:latin typeface="Times New Roman" panose="02020603050405020304" pitchFamily="18" charset="0"/>
                    </a:rPr>
                    <a:t>x</a:t>
                  </a:r>
                  <a:endParaRPr lang="en-US" altLang="zh-CN" sz="2000" b="0" i="1">
                    <a:effectLst>
                      <a:outerShdw blurRad="38100" dist="38100" dir="2700000" algn="tl">
                        <a:srgbClr val="000000"/>
                      </a:outerShdw>
                    </a:effectLst>
                    <a:latin typeface="Times New Roman" panose="02020603050405020304" pitchFamily="18" charset="0"/>
                  </a:endParaRPr>
                </a:p>
              </p:txBody>
            </p:sp>
            <p:sp>
              <p:nvSpPr>
                <p:cNvPr id="737348" name="Line 68"/>
                <p:cNvSpPr>
                  <a:spLocks noChangeShapeType="1"/>
                </p:cNvSpPr>
                <p:nvPr/>
              </p:nvSpPr>
              <p:spPr bwMode="auto">
                <a:xfrm>
                  <a:off x="5088" y="1344"/>
                  <a:ext cx="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737349" name="Line 69"/>
            <p:cNvSpPr>
              <a:spLocks noChangeShapeType="1"/>
            </p:cNvSpPr>
            <p:nvPr/>
          </p:nvSpPr>
          <p:spPr bwMode="auto">
            <a:xfrm flipH="1">
              <a:off x="2208" y="3120"/>
              <a:ext cx="144" cy="0"/>
            </a:xfrm>
            <a:prstGeom prst="line">
              <a:avLst/>
            </a:prstGeom>
            <a:noFill/>
            <a:ln w="28575">
              <a:solidFill>
                <a:schemeClr val="tx1"/>
              </a:solidFill>
              <a:round/>
              <a:headEnd/>
              <a:tailEnd type="triangle" w="med" len="med"/>
            </a:ln>
            <a:effectLst>
              <a:outerShdw dist="12700" dir="54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737350" name="Line 70"/>
            <p:cNvSpPr>
              <a:spLocks noChangeShapeType="1"/>
            </p:cNvSpPr>
            <p:nvPr/>
          </p:nvSpPr>
          <p:spPr bwMode="auto">
            <a:xfrm>
              <a:off x="3360" y="3120"/>
              <a:ext cx="144" cy="0"/>
            </a:xfrm>
            <a:prstGeom prst="line">
              <a:avLst/>
            </a:prstGeom>
            <a:noFill/>
            <a:ln w="28575">
              <a:solidFill>
                <a:schemeClr val="tx1"/>
              </a:solidFill>
              <a:round/>
              <a:headEnd/>
              <a:tailEnd type="triangle" w="med" len="med"/>
            </a:ln>
            <a:effectLst>
              <a:outerShdw dist="28398" dir="1593903"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mc:AlternateContent xmlns:mc="http://schemas.openxmlformats.org/markup-compatibility/2006">
        <mc:Choice xmlns:a14="http://schemas.microsoft.com/office/drawing/2010/main" Requires="a14">
          <p:sp>
            <p:nvSpPr>
              <p:cNvPr id="23565" name="Object 71"/>
              <p:cNvSpPr txBox="1"/>
              <p:nvPr/>
            </p:nvSpPr>
            <p:spPr bwMode="auto">
              <a:xfrm>
                <a:off x="6137275" y="2012950"/>
                <a:ext cx="677863" cy="7620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sub>
                      </m:sSub>
                    </m:oMath>
                  </m:oMathPara>
                </a14:m>
                <a:endParaRPr lang="zh-CN" altLang="en-US"/>
              </a:p>
            </p:txBody>
          </p:sp>
        </mc:Choice>
        <mc:Fallback>
          <p:sp>
            <p:nvSpPr>
              <p:cNvPr id="23565" name="Object 71"/>
              <p:cNvSpPr txBox="1">
                <a:spLocks noRot="1" noChangeAspect="1" noMove="1" noResize="1" noEditPoints="1" noAdjustHandles="1" noChangeArrowheads="1" noChangeShapeType="1" noTextEdit="1"/>
              </p:cNvSpPr>
              <p:nvPr/>
            </p:nvSpPr>
            <p:spPr bwMode="auto">
              <a:xfrm>
                <a:off x="6137275" y="2012950"/>
                <a:ext cx="677863" cy="7620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566" name="Object 72"/>
              <p:cNvSpPr txBox="1"/>
              <p:nvPr/>
            </p:nvSpPr>
            <p:spPr bwMode="auto">
              <a:xfrm>
                <a:off x="461963" y="1957388"/>
                <a:ext cx="2352675" cy="803275"/>
              </a:xfrm>
              <a:prstGeom prst="rect">
                <a:avLst/>
              </a:prstGeom>
              <a:noFill/>
              <a:ln>
                <a:noFill/>
              </a:ln>
              <a:effectLst>
                <a:outerShdw dist="17961" dir="27000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𝜇</m:t>
                      </m:r>
                      <m:r>
                        <a:rPr lang="zh-CN" altLang="en-US" i="1" smtClean="0">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𝑧</m:t>
                          </m:r>
                        </m:e>
                        <m:sub>
                          <m:f>
                            <m:fPr>
                              <m:type m:val="lin"/>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𝛼</m:t>
                              </m:r>
                            </m:num>
                            <m:den>
                              <m:r>
                                <a:rPr lang="zh-CN" altLang="en-US" i="1">
                                  <a:solidFill>
                                    <a:srgbClr val="000000"/>
                                  </a:solidFill>
                                  <a:latin typeface="Cambria Math" panose="02040503050406030204" pitchFamily="18" charset="0"/>
                                </a:rPr>
                                <m:t>2</m:t>
                              </m:r>
                            </m:den>
                          </m:f>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𝜎</m:t>
                          </m:r>
                        </m:e>
                        <m: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sub>
                      </m:sSub>
                    </m:oMath>
                  </m:oMathPara>
                </a14:m>
                <a:endParaRPr lang="zh-CN" altLang="en-US"/>
              </a:p>
            </p:txBody>
          </p:sp>
        </mc:Choice>
        <mc:Fallback>
          <p:sp>
            <p:nvSpPr>
              <p:cNvPr id="23566" name="Object 72"/>
              <p:cNvSpPr txBox="1">
                <a:spLocks noRot="1" noChangeAspect="1" noMove="1" noResize="1" noEditPoints="1" noAdjustHandles="1" noChangeArrowheads="1" noChangeShapeType="1" noTextEdit="1"/>
              </p:cNvSpPr>
              <p:nvPr/>
            </p:nvSpPr>
            <p:spPr bwMode="auto">
              <a:xfrm>
                <a:off x="461963" y="1957388"/>
                <a:ext cx="2352675" cy="803275"/>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737336"/>
                                        </p:tgtEl>
                                        <p:attrNameLst>
                                          <p:attrName>style.visibility</p:attrName>
                                        </p:attrNameLst>
                                      </p:cBhvr>
                                      <p:to>
                                        <p:strVal val="visible"/>
                                      </p:to>
                                    </p:set>
                                    <p:animEffect transition="in" filter="barn(outVertical)">
                                      <p:cBhvr>
                                        <p:cTn id="7" dur="500"/>
                                        <p:tgtEl>
                                          <p:spTgt spid="7373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737305"/>
                                        </p:tgtEl>
                                        <p:attrNameLst>
                                          <p:attrName>style.visibility</p:attrName>
                                        </p:attrNameLst>
                                      </p:cBhvr>
                                      <p:to>
                                        <p:strVal val="visible"/>
                                      </p:to>
                                    </p:set>
                                    <p:animEffect transition="in" filter="barn(outVertical)">
                                      <p:cBhvr>
                                        <p:cTn id="12" dur="500"/>
                                        <p:tgtEl>
                                          <p:spTgt spid="7373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nodeType="clickEffect">
                                  <p:stCondLst>
                                    <p:cond delay="0"/>
                                  </p:stCondLst>
                                  <p:childTnLst>
                                    <p:set>
                                      <p:cBhvr>
                                        <p:cTn id="16" dur="1" fill="hold">
                                          <p:stCondLst>
                                            <p:cond delay="0"/>
                                          </p:stCondLst>
                                        </p:cTn>
                                        <p:tgtEl>
                                          <p:spTgt spid="737321"/>
                                        </p:tgtEl>
                                        <p:attrNameLst>
                                          <p:attrName>style.visibility</p:attrName>
                                        </p:attrNameLst>
                                      </p:cBhvr>
                                      <p:to>
                                        <p:strVal val="visible"/>
                                      </p:to>
                                    </p:set>
                                    <p:animEffect transition="in" filter="barn(outVertical)">
                                      <p:cBhvr>
                                        <p:cTn id="17" dur="500"/>
                                        <p:tgtEl>
                                          <p:spTgt spid="737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9010" name="Rectangle 2"/>
          <p:cNvSpPr>
            <a:spLocks noGrp="1" noChangeArrowheads="1"/>
          </p:cNvSpPr>
          <p:nvPr>
            <p:ph type="body" idx="1"/>
          </p:nvPr>
        </p:nvSpPr>
        <p:spPr>
          <a:xfrm>
            <a:off x="468313" y="1676400"/>
            <a:ext cx="8424862" cy="4495800"/>
          </a:xfrm>
        </p:spPr>
        <p:txBody>
          <a:bodyPr/>
          <a:lstStyle/>
          <a:p>
            <a:pPr marL="609600" indent="-609600">
              <a:lnSpc>
                <a:spcPct val="90000"/>
              </a:lnSpc>
              <a:buFontTx/>
              <a:buAutoNum type="arabicPeriod"/>
              <a:defRPr/>
            </a:pPr>
            <a:r>
              <a:rPr lang="zh-CN" altLang="en-US" sz="2800" dirty="0">
                <a:solidFill>
                  <a:schemeClr val="bg1">
                    <a:lumMod val="50000"/>
                  </a:schemeClr>
                </a:solidFill>
                <a:effectLst/>
              </a:rPr>
              <a:t>由样本统计量所构造的总体参数的估计区间称为置信区间。</a:t>
            </a:r>
          </a:p>
          <a:p>
            <a:pPr marL="609600" indent="-609600">
              <a:lnSpc>
                <a:spcPct val="90000"/>
              </a:lnSpc>
              <a:buFontTx/>
              <a:buAutoNum type="arabicPeriod"/>
              <a:defRPr/>
            </a:pPr>
            <a:r>
              <a:rPr lang="zh-CN" altLang="en-US" sz="2800" dirty="0">
                <a:solidFill>
                  <a:schemeClr val="bg1">
                    <a:lumMod val="50000"/>
                  </a:schemeClr>
                </a:solidFill>
                <a:effectLst/>
              </a:rPr>
              <a:t>统计学家在</a:t>
            </a:r>
            <a:r>
              <a:rPr lang="zh-CN" altLang="en-US" sz="2800" dirty="0">
                <a:solidFill>
                  <a:srgbClr val="FF0000"/>
                </a:solidFill>
                <a:effectLst/>
              </a:rPr>
              <a:t>某种程度</a:t>
            </a:r>
            <a:r>
              <a:rPr lang="zh-CN" altLang="en-US" sz="2800" dirty="0">
                <a:solidFill>
                  <a:schemeClr val="bg1">
                    <a:lumMod val="50000"/>
                  </a:schemeClr>
                </a:solidFill>
                <a:effectLst/>
              </a:rPr>
              <a:t>上确信这个区间会包含真正的总体参数，所以给它取名为置信区间。  </a:t>
            </a:r>
          </a:p>
          <a:p>
            <a:pPr marL="609600" indent="-609600">
              <a:lnSpc>
                <a:spcPct val="90000"/>
              </a:lnSpc>
              <a:buFontTx/>
              <a:buAutoNum type="arabicPeriod"/>
              <a:defRPr/>
            </a:pPr>
            <a:r>
              <a:rPr lang="zh-CN" altLang="en-US" sz="2800" dirty="0">
                <a:solidFill>
                  <a:schemeClr val="bg1">
                    <a:lumMod val="50000"/>
                  </a:schemeClr>
                </a:solidFill>
                <a:effectLst/>
              </a:rPr>
              <a:t>用一个具体的样本所构造的区间是一个特定的区间，我们无法确切知道这个样本所产生的区间是否包含总体参数的真值。</a:t>
            </a:r>
          </a:p>
          <a:p>
            <a:pPr marL="1219200" lvl="1" indent="-533400">
              <a:lnSpc>
                <a:spcPct val="90000"/>
              </a:lnSpc>
              <a:defRPr/>
            </a:pPr>
            <a:r>
              <a:rPr lang="zh-CN" altLang="en-US" sz="2400" dirty="0">
                <a:solidFill>
                  <a:schemeClr val="bg1">
                    <a:lumMod val="50000"/>
                  </a:schemeClr>
                </a:solidFill>
                <a:effectLst/>
              </a:rPr>
              <a:t>我们只能是希望这个区间是大量包含总体参数真值的区间中的一个，但它也可能是少数几个不包含参数真值的区间中的一个。</a:t>
            </a:r>
          </a:p>
          <a:p>
            <a:pPr marL="1219200" lvl="1" indent="-533400">
              <a:lnSpc>
                <a:spcPct val="90000"/>
              </a:lnSpc>
              <a:defRPr/>
            </a:pPr>
            <a:r>
              <a:rPr lang="zh-CN" altLang="en-US" sz="2400" dirty="0">
                <a:solidFill>
                  <a:srgbClr val="FF0000"/>
                </a:solidFill>
                <a:effectLst/>
              </a:rPr>
              <a:t>总体参数以一定的概率落在这一区间的表述是错误的</a:t>
            </a:r>
          </a:p>
        </p:txBody>
      </p:sp>
      <p:sp>
        <p:nvSpPr>
          <p:cNvPr id="939011" name="Rectangle 3"/>
          <p:cNvSpPr>
            <a:spLocks noGrp="1" noChangeArrowheads="1"/>
          </p:cNvSpPr>
          <p:nvPr>
            <p:ph type="title"/>
          </p:nvPr>
        </p:nvSpPr>
        <p:spPr>
          <a:xfrm>
            <a:off x="1181100" y="260648"/>
            <a:ext cx="6781800" cy="1143000"/>
          </a:xfrm>
        </p:spPr>
        <p:txBody>
          <a:bodyPr/>
          <a:lstStyle/>
          <a:p>
            <a:pPr>
              <a:defRPr/>
            </a:pPr>
            <a:r>
              <a:rPr lang="zh-CN" altLang="en-US" dirty="0">
                <a:solidFill>
                  <a:schemeClr val="bg1">
                    <a:lumMod val="50000"/>
                  </a:schemeClr>
                </a:solidFill>
                <a:effectLst/>
                <a:latin typeface="Arial" panose="020B0604020202020204" pitchFamily="34" charset="0"/>
              </a:rPr>
              <a:t>置信区间 </a:t>
            </a:r>
            <a:br>
              <a:rPr lang="zh-CN" altLang="en-US" dirty="0">
                <a:solidFill>
                  <a:schemeClr val="bg1">
                    <a:lumMod val="50000"/>
                  </a:schemeClr>
                </a:solidFill>
                <a:effectLst/>
                <a:latin typeface="Arial" panose="020B0604020202020204" pitchFamily="34" charset="0"/>
              </a:rPr>
            </a:br>
            <a:r>
              <a:rPr lang="en-US" altLang="zh-CN" sz="3600" dirty="0">
                <a:solidFill>
                  <a:schemeClr val="bg1">
                    <a:lumMod val="50000"/>
                  </a:schemeClr>
                </a:solidFill>
                <a:effectLst/>
                <a:latin typeface="Arial" panose="020B0604020202020204" pitchFamily="34" charset="0"/>
              </a:rPr>
              <a:t>(</a:t>
            </a:r>
            <a:r>
              <a:rPr lang="en-US" altLang="zh-CN" sz="3600" dirty="0">
                <a:solidFill>
                  <a:schemeClr val="bg1">
                    <a:lumMod val="50000"/>
                  </a:schemeClr>
                </a:solidFill>
                <a:effectLst/>
                <a:latin typeface="Arial" panose="020B0604020202020204" pitchFamily="34" charset="0"/>
                <a:cs typeface="Times New Roman" panose="02020603050405020304" pitchFamily="18" charset="0"/>
              </a:rPr>
              <a:t>confidence interval</a:t>
            </a:r>
            <a:r>
              <a:rPr lang="en-US" altLang="zh-CN" sz="3600" dirty="0">
                <a:solidFill>
                  <a:schemeClr val="bg1">
                    <a:lumMod val="50000"/>
                  </a:schemeClr>
                </a:solidFill>
                <a:effectLst/>
                <a:latin typeface="Arial" panose="020B0604020202020204" pitchFamily="34" charset="0"/>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9010">
                                            <p:txEl>
                                              <p:pRg st="0" end="0"/>
                                            </p:txEl>
                                          </p:spTgt>
                                        </p:tgtEl>
                                        <p:attrNameLst>
                                          <p:attrName>style.visibility</p:attrName>
                                        </p:attrNameLst>
                                      </p:cBhvr>
                                      <p:to>
                                        <p:strVal val="visible"/>
                                      </p:to>
                                    </p:set>
                                    <p:animEffect transition="in" filter="wipe(left)">
                                      <p:cBhvr>
                                        <p:cTn id="7" dur="500"/>
                                        <p:tgtEl>
                                          <p:spTgt spid="939010">
                                            <p:txEl>
                                              <p:pRg st="0" end="0"/>
                                            </p:txEl>
                                          </p:spTgt>
                                        </p:tgtEl>
                                      </p:cBhvr>
                                    </p:animEffect>
                                  </p:childTnLst>
                                  <p:subTnLst>
                                    <p:animClr clrSpc="rgb" dir="cw">
                                      <p:cBhvr override="childStyle">
                                        <p:cTn dur="1" fill="hold" display="0" masterRel="nextClick" afterEffect="1"/>
                                        <p:tgtEl>
                                          <p:spTgt spid="939010">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9010">
                                            <p:txEl>
                                              <p:pRg st="1" end="1"/>
                                            </p:txEl>
                                          </p:spTgt>
                                        </p:tgtEl>
                                        <p:attrNameLst>
                                          <p:attrName>style.visibility</p:attrName>
                                        </p:attrNameLst>
                                      </p:cBhvr>
                                      <p:to>
                                        <p:strVal val="visible"/>
                                      </p:to>
                                    </p:set>
                                    <p:animEffect transition="in" filter="wipe(left)">
                                      <p:cBhvr>
                                        <p:cTn id="12" dur="500"/>
                                        <p:tgtEl>
                                          <p:spTgt spid="939010">
                                            <p:txEl>
                                              <p:pRg st="1" end="1"/>
                                            </p:txEl>
                                          </p:spTgt>
                                        </p:tgtEl>
                                      </p:cBhvr>
                                    </p:animEffect>
                                  </p:childTnLst>
                                  <p:subTnLst>
                                    <p:animClr clrSpc="rgb" dir="cw">
                                      <p:cBhvr override="childStyle">
                                        <p:cTn dur="1" fill="hold" display="0" masterRel="nextClick" afterEffect="1"/>
                                        <p:tgtEl>
                                          <p:spTgt spid="939010">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9010">
                                            <p:txEl>
                                              <p:pRg st="2" end="2"/>
                                            </p:txEl>
                                          </p:spTgt>
                                        </p:tgtEl>
                                        <p:attrNameLst>
                                          <p:attrName>style.visibility</p:attrName>
                                        </p:attrNameLst>
                                      </p:cBhvr>
                                      <p:to>
                                        <p:strVal val="visible"/>
                                      </p:to>
                                    </p:set>
                                    <p:animEffect transition="in" filter="wipe(left)">
                                      <p:cBhvr>
                                        <p:cTn id="17" dur="500"/>
                                        <p:tgtEl>
                                          <p:spTgt spid="939010">
                                            <p:txEl>
                                              <p:pRg st="2" end="2"/>
                                            </p:txEl>
                                          </p:spTgt>
                                        </p:tgtEl>
                                      </p:cBhvr>
                                    </p:animEffect>
                                  </p:childTnLst>
                                  <p:subTnLst>
                                    <p:animClr clrSpc="rgb" dir="cw">
                                      <p:cBhvr override="childStyle">
                                        <p:cTn dur="1" fill="hold" display="0" masterRel="nextClick" afterEffect="1"/>
                                        <p:tgtEl>
                                          <p:spTgt spid="939010">
                                            <p:txEl>
                                              <p:pRg st="2" end="2"/>
                                            </p:txEl>
                                          </p:spTgt>
                                        </p:tgtEl>
                                        <p:attrNameLst>
                                          <p:attrName>ppt_c</p:attrName>
                                        </p:attrNameLst>
                                      </p:cBhvr>
                                      <p:to>
                                        <a:schemeClr val="folHlink"/>
                                      </p:to>
                                    </p:animClr>
                                  </p:subTnLst>
                                </p:cTn>
                              </p:par>
                              <p:par>
                                <p:cTn id="18" presetID="22" presetClass="entr" presetSubtype="8" fill="hold" grpId="0" nodeType="withEffect">
                                  <p:stCondLst>
                                    <p:cond delay="0"/>
                                  </p:stCondLst>
                                  <p:childTnLst>
                                    <p:set>
                                      <p:cBhvr>
                                        <p:cTn id="19" dur="1" fill="hold">
                                          <p:stCondLst>
                                            <p:cond delay="0"/>
                                          </p:stCondLst>
                                        </p:cTn>
                                        <p:tgtEl>
                                          <p:spTgt spid="939010">
                                            <p:txEl>
                                              <p:pRg st="3" end="3"/>
                                            </p:txEl>
                                          </p:spTgt>
                                        </p:tgtEl>
                                        <p:attrNameLst>
                                          <p:attrName>style.visibility</p:attrName>
                                        </p:attrNameLst>
                                      </p:cBhvr>
                                      <p:to>
                                        <p:strVal val="visible"/>
                                      </p:to>
                                    </p:set>
                                    <p:animEffect transition="in" filter="wipe(left)">
                                      <p:cBhvr>
                                        <p:cTn id="20" dur="500"/>
                                        <p:tgtEl>
                                          <p:spTgt spid="939010">
                                            <p:txEl>
                                              <p:pRg st="3" end="3"/>
                                            </p:txEl>
                                          </p:spTgt>
                                        </p:tgtEl>
                                      </p:cBhvr>
                                    </p:animEffect>
                                  </p:childTnLst>
                                  <p:subTnLst>
                                    <p:animClr clrSpc="rgb" dir="cw">
                                      <p:cBhvr override="childStyle">
                                        <p:cTn dur="1" fill="hold" display="0" masterRel="nextClick" afterEffect="1"/>
                                        <p:tgtEl>
                                          <p:spTgt spid="939010">
                                            <p:txEl>
                                              <p:pRg st="3" end="3"/>
                                            </p:txEl>
                                          </p:spTgt>
                                        </p:tgtEl>
                                        <p:attrNameLst>
                                          <p:attrName>ppt_c</p:attrName>
                                        </p:attrNameLst>
                                      </p:cBhvr>
                                      <p:to>
                                        <a:schemeClr val="folHlink"/>
                                      </p:to>
                                    </p:animClr>
                                  </p:subTnLst>
                                </p:cTn>
                              </p:par>
                              <p:par>
                                <p:cTn id="21" presetID="22" presetClass="entr" presetSubtype="8" fill="hold" grpId="0" nodeType="withEffect">
                                  <p:stCondLst>
                                    <p:cond delay="0"/>
                                  </p:stCondLst>
                                  <p:childTnLst>
                                    <p:set>
                                      <p:cBhvr>
                                        <p:cTn id="22" dur="1" fill="hold">
                                          <p:stCondLst>
                                            <p:cond delay="0"/>
                                          </p:stCondLst>
                                        </p:cTn>
                                        <p:tgtEl>
                                          <p:spTgt spid="939010">
                                            <p:txEl>
                                              <p:pRg st="4" end="4"/>
                                            </p:txEl>
                                          </p:spTgt>
                                        </p:tgtEl>
                                        <p:attrNameLst>
                                          <p:attrName>style.visibility</p:attrName>
                                        </p:attrNameLst>
                                      </p:cBhvr>
                                      <p:to>
                                        <p:strVal val="visible"/>
                                      </p:to>
                                    </p:set>
                                    <p:animEffect transition="in" filter="wipe(left)">
                                      <p:cBhvr>
                                        <p:cTn id="23" dur="500"/>
                                        <p:tgtEl>
                                          <p:spTgt spid="939010">
                                            <p:txEl>
                                              <p:pRg st="4" end="4"/>
                                            </p:txEl>
                                          </p:spTgt>
                                        </p:tgtEl>
                                      </p:cBhvr>
                                    </p:animEffect>
                                  </p:childTnLst>
                                  <p:subTnLst>
                                    <p:animClr clrSpc="rgb" dir="cw">
                                      <p:cBhvr override="childStyle">
                                        <p:cTn dur="1" fill="hold" display="0" masterRel="nextClick" afterEffect="1"/>
                                        <p:tgtEl>
                                          <p:spTgt spid="939010">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9010"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8629" name="Rectangle 581"/>
          <p:cNvSpPr>
            <a:spLocks noChangeArrowheads="1"/>
          </p:cNvSpPr>
          <p:nvPr/>
        </p:nvSpPr>
        <p:spPr bwMode="auto">
          <a:xfrm>
            <a:off x="0" y="1484313"/>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a:p>
        </p:txBody>
      </p:sp>
      <p:sp>
        <p:nvSpPr>
          <p:cNvPr id="898051" name="Rectangle 3"/>
          <p:cNvSpPr>
            <a:spLocks noGrp="1" noChangeArrowheads="1"/>
          </p:cNvSpPr>
          <p:nvPr>
            <p:ph type="title"/>
          </p:nvPr>
        </p:nvSpPr>
        <p:spPr>
          <a:xfrm>
            <a:off x="1131539" y="73025"/>
            <a:ext cx="6781800" cy="1143000"/>
          </a:xfrm>
        </p:spPr>
        <p:txBody>
          <a:bodyPr/>
          <a:lstStyle/>
          <a:p>
            <a:pPr>
              <a:defRPr/>
            </a:pPr>
            <a:r>
              <a:rPr lang="zh-CN" altLang="en-US" dirty="0">
                <a:latin typeface="Arial" panose="020B0604020202020204" pitchFamily="34" charset="0"/>
              </a:rPr>
              <a:t>置信区间 </a:t>
            </a:r>
            <a:br>
              <a:rPr lang="zh-CN" altLang="en-US" dirty="0">
                <a:latin typeface="Arial" panose="020B0604020202020204" pitchFamily="34" charset="0"/>
              </a:rPr>
            </a:br>
            <a:r>
              <a:rPr lang="en-US" altLang="zh-CN" sz="36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cs typeface="Times New Roman" panose="02020603050405020304" pitchFamily="18" charset="0"/>
              </a:rPr>
              <a:t>95%</a:t>
            </a:r>
            <a:r>
              <a:rPr lang="zh-CN" altLang="en-US" sz="3600" dirty="0">
                <a:solidFill>
                  <a:schemeClr val="hlink"/>
                </a:solidFill>
                <a:latin typeface="Arial" panose="020B0604020202020204" pitchFamily="34" charset="0"/>
                <a:cs typeface="Times New Roman" panose="02020603050405020304" pitchFamily="18" charset="0"/>
              </a:rPr>
              <a:t>的置信区间</a:t>
            </a:r>
            <a:r>
              <a:rPr lang="en-US" altLang="zh-CN" sz="3600" dirty="0">
                <a:solidFill>
                  <a:schemeClr val="hlink"/>
                </a:solidFill>
                <a:latin typeface="Arial" panose="020B0604020202020204" pitchFamily="34" charset="0"/>
              </a:rPr>
              <a:t>)</a:t>
            </a:r>
          </a:p>
        </p:txBody>
      </p:sp>
      <p:sp>
        <p:nvSpPr>
          <p:cNvPr id="898625" name="Text Box 577"/>
          <p:cNvSpPr txBox="1">
            <a:spLocks noChangeArrowheads="1"/>
          </p:cNvSpPr>
          <p:nvPr/>
        </p:nvSpPr>
        <p:spPr bwMode="auto">
          <a:xfrm>
            <a:off x="2700338" y="5876925"/>
            <a:ext cx="475138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2600">
                <a:effectLst>
                  <a:outerShdw blurRad="38100" dist="38100" dir="2700000" algn="tl">
                    <a:srgbClr val="000000"/>
                  </a:outerShdw>
                </a:effectLst>
              </a:rPr>
              <a:t>重复构造出</a:t>
            </a:r>
            <a:r>
              <a:rPr lang="zh-CN" altLang="en-US" sz="2600">
                <a:effectLst>
                  <a:outerShdw blurRad="38100" dist="38100" dir="2700000" algn="tl">
                    <a:srgbClr val="000000"/>
                  </a:outerShdw>
                </a:effectLst>
                <a:sym typeface="Symbol" panose="05050102010706020507" pitchFamily="18" charset="2"/>
              </a:rPr>
              <a:t>的</a:t>
            </a:r>
            <a:r>
              <a:rPr lang="en-US" altLang="zh-CN" sz="2600">
                <a:effectLst>
                  <a:outerShdw blurRad="38100" dist="38100" dir="2700000" algn="tl">
                    <a:srgbClr val="000000"/>
                  </a:outerShdw>
                </a:effectLst>
              </a:rPr>
              <a:t>20</a:t>
            </a:r>
            <a:r>
              <a:rPr lang="zh-CN" altLang="en-US" sz="2600">
                <a:effectLst>
                  <a:outerShdw blurRad="38100" dist="38100" dir="2700000" algn="tl">
                    <a:srgbClr val="000000"/>
                  </a:outerShdw>
                </a:effectLst>
              </a:rPr>
              <a:t>个</a:t>
            </a:r>
            <a:r>
              <a:rPr lang="zh-CN" altLang="en-US" sz="2600">
                <a:effectLst>
                  <a:outerShdw blurRad="38100" dist="38100" dir="2700000" algn="tl">
                    <a:srgbClr val="000000"/>
                  </a:outerShdw>
                </a:effectLst>
                <a:sym typeface="Symbol" panose="05050102010706020507" pitchFamily="18" charset="2"/>
              </a:rPr>
              <a:t>置信区间</a:t>
            </a:r>
          </a:p>
        </p:txBody>
      </p:sp>
      <p:pic>
        <p:nvPicPr>
          <p:cNvPr id="2" name="图片 1"/>
          <p:cNvPicPr>
            <a:picLocks noChangeAspect="1"/>
          </p:cNvPicPr>
          <p:nvPr/>
        </p:nvPicPr>
        <p:blipFill>
          <a:blip r:embed="rId3"/>
          <a:stretch>
            <a:fillRect/>
          </a:stretch>
        </p:blipFill>
        <p:spPr>
          <a:xfrm>
            <a:off x="656454" y="1765882"/>
            <a:ext cx="7731970" cy="4065092"/>
          </a:xfrm>
          <a:prstGeom prst="rect">
            <a:avLst/>
          </a:prstGeom>
        </p:spPr>
      </p:pic>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9378" name="Rectangle 2"/>
          <p:cNvSpPr>
            <a:spLocks noGrp="1" noChangeArrowheads="1"/>
          </p:cNvSpPr>
          <p:nvPr>
            <p:ph type="body" idx="1"/>
          </p:nvPr>
        </p:nvSpPr>
        <p:spPr>
          <a:xfrm>
            <a:off x="395288" y="1628775"/>
            <a:ext cx="8424862" cy="4314825"/>
          </a:xfrm>
        </p:spPr>
        <p:txBody>
          <a:bodyPr/>
          <a:lstStyle/>
          <a:p>
            <a:pPr marL="609600" indent="-609600" algn="just">
              <a:buFontTx/>
              <a:buAutoNum type="arabicPeriod"/>
              <a:defRPr/>
            </a:pPr>
            <a:r>
              <a:rPr lang="zh-CN" altLang="en-US" dirty="0">
                <a:solidFill>
                  <a:schemeClr val="bg2"/>
                </a:solidFill>
                <a:effectLst/>
              </a:rPr>
              <a:t>将构造置信区间的步骤重复很多次，置信区间包含总体参数真值的次数所占的比例称为置信水平。</a:t>
            </a:r>
          </a:p>
          <a:p>
            <a:pPr marL="609600" indent="-609600" algn="just">
              <a:buFontTx/>
              <a:buAutoNum type="arabicPeriod"/>
              <a:defRPr/>
            </a:pPr>
            <a:r>
              <a:rPr lang="zh-CN" altLang="en-US" dirty="0">
                <a:solidFill>
                  <a:schemeClr val="bg2"/>
                </a:solidFill>
                <a:effectLst/>
              </a:rPr>
              <a:t>表示为 </a:t>
            </a:r>
            <a:r>
              <a:rPr lang="en-US" altLang="zh-CN" dirty="0">
                <a:solidFill>
                  <a:schemeClr val="bg2"/>
                </a:solidFill>
                <a:effectLst/>
              </a:rPr>
              <a:t>(1 - </a:t>
            </a:r>
            <a:r>
              <a:rPr lang="en-US" altLang="zh-CN" i="1" dirty="0">
                <a:solidFill>
                  <a:schemeClr val="bg2"/>
                </a:solidFill>
                <a:effectLst/>
                <a:latin typeface="Symbol" panose="05050102010706020507" pitchFamily="18" charset="2"/>
              </a:rPr>
              <a:t></a:t>
            </a:r>
            <a:r>
              <a:rPr lang="en-US" altLang="zh-CN" dirty="0">
                <a:solidFill>
                  <a:schemeClr val="bg2"/>
                </a:solidFill>
                <a:effectLst/>
                <a:latin typeface="Symbol" panose="05050102010706020507" pitchFamily="18" charset="2"/>
              </a:rPr>
              <a:t></a:t>
            </a:r>
          </a:p>
          <a:p>
            <a:pPr marL="1219200" lvl="1" indent="-533400" algn="just">
              <a:defRPr/>
            </a:pPr>
            <a:r>
              <a:rPr lang="en-US" altLang="zh-CN" sz="3200" b="1" i="1" dirty="0">
                <a:solidFill>
                  <a:schemeClr val="bg2"/>
                </a:solidFill>
                <a:effectLst/>
                <a:latin typeface="Symbol" panose="05050102010706020507" pitchFamily="18" charset="2"/>
              </a:rPr>
              <a:t></a:t>
            </a:r>
            <a:r>
              <a:rPr lang="en-US" altLang="zh-CN" sz="3200" dirty="0">
                <a:solidFill>
                  <a:schemeClr val="bg2"/>
                </a:solidFill>
                <a:effectLst/>
                <a:latin typeface="Symbol" panose="05050102010706020507" pitchFamily="18" charset="2"/>
              </a:rPr>
              <a:t></a:t>
            </a:r>
            <a:r>
              <a:rPr lang="zh-CN" altLang="en-US" sz="3200" dirty="0">
                <a:solidFill>
                  <a:schemeClr val="bg2"/>
                </a:solidFill>
                <a:effectLst/>
                <a:latin typeface="Symbol" panose="05050102010706020507" pitchFamily="18" charset="2"/>
              </a:rPr>
              <a:t>为是总体参数</a:t>
            </a:r>
            <a:r>
              <a:rPr lang="zh-CN" altLang="en-US" sz="3200" dirty="0">
                <a:solidFill>
                  <a:srgbClr val="FF0000"/>
                </a:solidFill>
                <a:effectLst/>
                <a:latin typeface="Symbol" panose="05050102010706020507" pitchFamily="18" charset="2"/>
              </a:rPr>
              <a:t>未在区间内</a:t>
            </a:r>
            <a:r>
              <a:rPr lang="zh-CN" altLang="en-US" sz="3200" dirty="0">
                <a:solidFill>
                  <a:schemeClr val="bg2"/>
                </a:solidFill>
                <a:effectLst/>
                <a:latin typeface="Symbol" panose="05050102010706020507" pitchFamily="18" charset="2"/>
              </a:rPr>
              <a:t>的比例</a:t>
            </a:r>
            <a:endParaRPr lang="zh-CN" altLang="en-US" sz="3200" dirty="0">
              <a:solidFill>
                <a:schemeClr val="bg2"/>
              </a:solidFill>
              <a:effectLst/>
            </a:endParaRPr>
          </a:p>
          <a:p>
            <a:pPr marL="609600" indent="-609600" algn="just">
              <a:spcBef>
                <a:spcPct val="33000"/>
              </a:spcBef>
              <a:buFontTx/>
              <a:buAutoNum type="arabicPeriod" startAt="3"/>
              <a:defRPr/>
            </a:pPr>
            <a:r>
              <a:rPr lang="zh-CN" altLang="en-US" dirty="0">
                <a:solidFill>
                  <a:schemeClr val="bg2"/>
                </a:solidFill>
                <a:effectLst/>
              </a:rPr>
              <a:t>常用的置信水平值有 </a:t>
            </a:r>
            <a:r>
              <a:rPr lang="en-US" altLang="zh-CN" dirty="0">
                <a:solidFill>
                  <a:schemeClr val="bg2"/>
                </a:solidFill>
                <a:effectLst/>
              </a:rPr>
              <a:t>99%, 95%, 90%</a:t>
            </a:r>
          </a:p>
          <a:p>
            <a:pPr marL="1219200" lvl="1" indent="-533400" algn="just">
              <a:defRPr/>
            </a:pPr>
            <a:r>
              <a:rPr lang="zh-CN" altLang="en-US" sz="3200" b="1" dirty="0">
                <a:solidFill>
                  <a:schemeClr val="bg2"/>
                </a:solidFill>
                <a:effectLst/>
                <a:latin typeface="Symbol" panose="05050102010706020507" pitchFamily="18" charset="2"/>
              </a:rPr>
              <a:t>相应的</a:t>
            </a:r>
            <a:r>
              <a:rPr lang="zh-CN" altLang="en-US" sz="3200" b="1" i="1" dirty="0">
                <a:solidFill>
                  <a:schemeClr val="bg2"/>
                </a:solidFill>
                <a:effectLst/>
                <a:latin typeface="Symbol" panose="05050102010706020507" pitchFamily="18" charset="2"/>
              </a:rPr>
              <a:t> </a:t>
            </a:r>
            <a:r>
              <a:rPr lang="zh-CN" altLang="en-US" sz="3200" dirty="0">
                <a:solidFill>
                  <a:schemeClr val="bg2"/>
                </a:solidFill>
                <a:effectLst/>
                <a:latin typeface="Symbol" panose="05050102010706020507" pitchFamily="18" charset="2"/>
              </a:rPr>
              <a:t></a:t>
            </a:r>
            <a:r>
              <a:rPr lang="zh-CN" altLang="en-US" sz="3200" dirty="0">
                <a:solidFill>
                  <a:schemeClr val="bg2"/>
                </a:solidFill>
                <a:effectLst/>
              </a:rPr>
              <a:t>为</a:t>
            </a:r>
            <a:r>
              <a:rPr lang="en-US" altLang="zh-CN" sz="3200" dirty="0">
                <a:solidFill>
                  <a:schemeClr val="bg2"/>
                </a:solidFill>
                <a:effectLst/>
              </a:rPr>
              <a:t>0.01</a:t>
            </a:r>
            <a:r>
              <a:rPr lang="zh-CN" altLang="en-US" sz="3200" dirty="0">
                <a:solidFill>
                  <a:schemeClr val="bg2"/>
                </a:solidFill>
                <a:effectLst/>
              </a:rPr>
              <a:t>，</a:t>
            </a:r>
            <a:r>
              <a:rPr lang="en-US" altLang="zh-CN" sz="3200" dirty="0">
                <a:solidFill>
                  <a:schemeClr val="bg2"/>
                </a:solidFill>
                <a:effectLst/>
              </a:rPr>
              <a:t>0.05</a:t>
            </a:r>
            <a:r>
              <a:rPr lang="zh-CN" altLang="en-US" sz="3200" dirty="0">
                <a:solidFill>
                  <a:schemeClr val="bg2"/>
                </a:solidFill>
                <a:effectLst/>
              </a:rPr>
              <a:t>，</a:t>
            </a:r>
            <a:r>
              <a:rPr lang="en-US" altLang="zh-CN" sz="3200" dirty="0">
                <a:solidFill>
                  <a:schemeClr val="bg2"/>
                </a:solidFill>
                <a:effectLst/>
              </a:rPr>
              <a:t>0.10</a:t>
            </a:r>
          </a:p>
        </p:txBody>
      </p:sp>
      <p:sp>
        <p:nvSpPr>
          <p:cNvPr id="869379" name="Rectangle 3"/>
          <p:cNvSpPr>
            <a:spLocks noGrp="1" noChangeArrowheads="1"/>
          </p:cNvSpPr>
          <p:nvPr>
            <p:ph type="title"/>
          </p:nvPr>
        </p:nvSpPr>
        <p:spPr>
          <a:xfrm>
            <a:off x="1181100" y="260648"/>
            <a:ext cx="6781800" cy="1143000"/>
          </a:xfrm>
        </p:spPr>
        <p:txBody>
          <a:bodyPr/>
          <a:lstStyle/>
          <a:p>
            <a:pPr>
              <a:defRPr/>
            </a:pPr>
            <a:r>
              <a:rPr lang="zh-CN" altLang="en-US" dirty="0">
                <a:solidFill>
                  <a:schemeClr val="bg2"/>
                </a:solidFill>
              </a:rPr>
              <a:t>置信水平</a:t>
            </a:r>
            <a:br>
              <a:rPr lang="zh-CN" altLang="en-US" dirty="0">
                <a:solidFill>
                  <a:schemeClr val="bg2"/>
                </a:solidFill>
              </a:rPr>
            </a:br>
            <a:r>
              <a:rPr lang="en-US" altLang="zh-CN" sz="3600" dirty="0">
                <a:solidFill>
                  <a:schemeClr val="bg2"/>
                </a:solidFill>
                <a:latin typeface="Arial" panose="020B0604020202020204" pitchFamily="34" charset="0"/>
              </a:rPr>
              <a:t>(</a:t>
            </a:r>
            <a:r>
              <a:rPr lang="en-US" altLang="zh-CN" sz="3600" dirty="0">
                <a:solidFill>
                  <a:schemeClr val="bg2"/>
                </a:solidFill>
                <a:latin typeface="Arial" panose="020B0604020202020204" pitchFamily="34" charset="0"/>
                <a:cs typeface="Times New Roman" panose="02020603050405020304" pitchFamily="18" charset="0"/>
              </a:rPr>
              <a:t>confidence level</a:t>
            </a:r>
            <a:r>
              <a:rPr lang="en-US" altLang="zh-CN" sz="3600" dirty="0">
                <a:solidFill>
                  <a:schemeClr val="bg2"/>
                </a:solidFill>
                <a:latin typeface="Arial" panose="020B0604020202020204" pitchFamily="34" charset="0"/>
              </a:rPr>
              <a:t>)</a:t>
            </a:r>
            <a:r>
              <a:rPr lang="en-US" altLang="zh-CN" dirty="0">
                <a:solidFill>
                  <a:schemeClr val="bg2"/>
                </a:solidFill>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9378">
                                            <p:txEl>
                                              <p:pRg st="0" end="0"/>
                                            </p:txEl>
                                          </p:spTgt>
                                        </p:tgtEl>
                                        <p:attrNameLst>
                                          <p:attrName>style.visibility</p:attrName>
                                        </p:attrNameLst>
                                      </p:cBhvr>
                                      <p:to>
                                        <p:strVal val="visible"/>
                                      </p:to>
                                    </p:set>
                                    <p:animEffect transition="in" filter="wipe(left)">
                                      <p:cBhvr>
                                        <p:cTn id="7" dur="500"/>
                                        <p:tgtEl>
                                          <p:spTgt spid="869378">
                                            <p:txEl>
                                              <p:pRg st="0" end="0"/>
                                            </p:txEl>
                                          </p:spTgt>
                                        </p:tgtEl>
                                      </p:cBhvr>
                                    </p:animEffect>
                                  </p:childTnLst>
                                  <p:subTnLst>
                                    <p:animClr clrSpc="rgb" dir="cw">
                                      <p:cBhvr override="childStyle">
                                        <p:cTn dur="1" fill="hold" display="0" masterRel="nextClick" afterEffect="1"/>
                                        <p:tgtEl>
                                          <p:spTgt spid="869378">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9378">
                                            <p:txEl>
                                              <p:pRg st="1" end="1"/>
                                            </p:txEl>
                                          </p:spTgt>
                                        </p:tgtEl>
                                        <p:attrNameLst>
                                          <p:attrName>style.visibility</p:attrName>
                                        </p:attrNameLst>
                                      </p:cBhvr>
                                      <p:to>
                                        <p:strVal val="visible"/>
                                      </p:to>
                                    </p:set>
                                    <p:animEffect transition="in" filter="wipe(left)">
                                      <p:cBhvr>
                                        <p:cTn id="12" dur="500"/>
                                        <p:tgtEl>
                                          <p:spTgt spid="869378">
                                            <p:txEl>
                                              <p:pRg st="1" end="1"/>
                                            </p:txEl>
                                          </p:spTgt>
                                        </p:tgtEl>
                                      </p:cBhvr>
                                    </p:animEffect>
                                  </p:childTnLst>
                                  <p:subTnLst>
                                    <p:animClr clrSpc="rgb" dir="cw">
                                      <p:cBhvr override="childStyle">
                                        <p:cTn dur="1" fill="hold" display="0" masterRel="nextClick" afterEffect="1"/>
                                        <p:tgtEl>
                                          <p:spTgt spid="869378">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69378">
                                            <p:txEl>
                                              <p:pRg st="2" end="2"/>
                                            </p:txEl>
                                          </p:spTgt>
                                        </p:tgtEl>
                                        <p:attrNameLst>
                                          <p:attrName>style.visibility</p:attrName>
                                        </p:attrNameLst>
                                      </p:cBhvr>
                                      <p:to>
                                        <p:strVal val="visible"/>
                                      </p:to>
                                    </p:set>
                                    <p:animEffect transition="in" filter="wipe(left)">
                                      <p:cBhvr>
                                        <p:cTn id="15" dur="500"/>
                                        <p:tgtEl>
                                          <p:spTgt spid="869378">
                                            <p:txEl>
                                              <p:pRg st="2" end="2"/>
                                            </p:txEl>
                                          </p:spTgt>
                                        </p:tgtEl>
                                      </p:cBhvr>
                                    </p:animEffect>
                                  </p:childTnLst>
                                  <p:subTnLst>
                                    <p:animClr clrSpc="rgb" dir="cw">
                                      <p:cBhvr override="childStyle">
                                        <p:cTn dur="1" fill="hold" display="0" masterRel="nextClick" afterEffect="1"/>
                                        <p:tgtEl>
                                          <p:spTgt spid="869378">
                                            <p:txEl>
                                              <p:pRg st="2" end="2"/>
                                            </p:txEl>
                                          </p:spTgt>
                                        </p:tgtEl>
                                        <p:attrNameLst>
                                          <p:attrName>ppt_c</p:attrName>
                                        </p:attrNameLst>
                                      </p:cBhvr>
                                      <p:to>
                                        <a:schemeClr val="fo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69378">
                                            <p:txEl>
                                              <p:pRg st="3" end="3"/>
                                            </p:txEl>
                                          </p:spTgt>
                                        </p:tgtEl>
                                        <p:attrNameLst>
                                          <p:attrName>style.visibility</p:attrName>
                                        </p:attrNameLst>
                                      </p:cBhvr>
                                      <p:to>
                                        <p:strVal val="visible"/>
                                      </p:to>
                                    </p:set>
                                    <p:animEffect transition="in" filter="wipe(left)">
                                      <p:cBhvr>
                                        <p:cTn id="20" dur="500"/>
                                        <p:tgtEl>
                                          <p:spTgt spid="869378">
                                            <p:txEl>
                                              <p:pRg st="3" end="3"/>
                                            </p:txEl>
                                          </p:spTgt>
                                        </p:tgtEl>
                                      </p:cBhvr>
                                    </p:animEffect>
                                  </p:childTnLst>
                                  <p:subTnLst>
                                    <p:animClr clrSpc="rgb" dir="cw">
                                      <p:cBhvr override="childStyle">
                                        <p:cTn dur="1" fill="hold" display="0" masterRel="nextClick" afterEffect="1"/>
                                        <p:tgtEl>
                                          <p:spTgt spid="869378">
                                            <p:txEl>
                                              <p:pRg st="3" end="3"/>
                                            </p:txEl>
                                          </p:spTgt>
                                        </p:tgtEl>
                                        <p:attrNameLst>
                                          <p:attrName>ppt_c</p:attrName>
                                        </p:attrNameLst>
                                      </p:cBhvr>
                                      <p:to>
                                        <a:schemeClr val="folHlink"/>
                                      </p:to>
                                    </p:animClr>
                                  </p:subTnLst>
                                </p:cTn>
                              </p:par>
                              <p:par>
                                <p:cTn id="21" presetID="22" presetClass="entr" presetSubtype="8" fill="hold" grpId="0" nodeType="withEffect">
                                  <p:stCondLst>
                                    <p:cond delay="0"/>
                                  </p:stCondLst>
                                  <p:childTnLst>
                                    <p:set>
                                      <p:cBhvr>
                                        <p:cTn id="22" dur="1" fill="hold">
                                          <p:stCondLst>
                                            <p:cond delay="0"/>
                                          </p:stCondLst>
                                        </p:cTn>
                                        <p:tgtEl>
                                          <p:spTgt spid="869378">
                                            <p:txEl>
                                              <p:pRg st="4" end="4"/>
                                            </p:txEl>
                                          </p:spTgt>
                                        </p:tgtEl>
                                        <p:attrNameLst>
                                          <p:attrName>style.visibility</p:attrName>
                                        </p:attrNameLst>
                                      </p:cBhvr>
                                      <p:to>
                                        <p:strVal val="visible"/>
                                      </p:to>
                                    </p:set>
                                    <p:animEffect transition="in" filter="wipe(left)">
                                      <p:cBhvr>
                                        <p:cTn id="23" dur="500"/>
                                        <p:tgtEl>
                                          <p:spTgt spid="869378">
                                            <p:txEl>
                                              <p:pRg st="4" end="4"/>
                                            </p:txEl>
                                          </p:spTgt>
                                        </p:tgtEl>
                                      </p:cBhvr>
                                    </p:animEffect>
                                  </p:childTnLst>
                                  <p:subTnLst>
                                    <p:animClr clrSpc="rgb" dir="cw">
                                      <p:cBhvr override="childStyle">
                                        <p:cTn dur="1" fill="hold" display="0" masterRel="nextClick" afterEffect="1"/>
                                        <p:tgtEl>
                                          <p:spTgt spid="869378">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9378"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4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dirty="0">
                <a:solidFill>
                  <a:schemeClr val="bg2"/>
                </a:solidFill>
              </a:rPr>
              <a:t>评价估计量的标准</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79" name="Rectangle 59"/>
          <p:cNvSpPr>
            <a:spLocks noChangeArrowheads="1"/>
          </p:cNvSpPr>
          <p:nvPr/>
        </p:nvSpPr>
        <p:spPr bwMode="auto">
          <a:xfrm>
            <a:off x="2124075" y="3068638"/>
            <a:ext cx="6335713" cy="32305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a:p>
        </p:txBody>
      </p:sp>
      <p:sp>
        <p:nvSpPr>
          <p:cNvPr id="337922" name="Rectangle 2"/>
          <p:cNvSpPr>
            <a:spLocks noGrp="1" noChangeArrowheads="1"/>
          </p:cNvSpPr>
          <p:nvPr>
            <p:ph type="title"/>
          </p:nvPr>
        </p:nvSpPr>
        <p:spPr/>
        <p:txBody>
          <a:bodyPr/>
          <a:lstStyle/>
          <a:p>
            <a:pPr>
              <a:defRPr/>
            </a:pPr>
            <a:r>
              <a:rPr lang="zh-CN" altLang="en-US" dirty="0">
                <a:solidFill>
                  <a:schemeClr val="bg2"/>
                </a:solidFill>
              </a:rPr>
              <a:t>无偏性</a:t>
            </a:r>
            <a:br>
              <a:rPr lang="zh-CN" altLang="en-US" dirty="0"/>
            </a:br>
            <a:r>
              <a:rPr lang="en-US" altLang="zh-CN" sz="36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cs typeface="Times New Roman" panose="02020603050405020304" pitchFamily="18" charset="0"/>
              </a:rPr>
              <a:t>unbiasedness</a:t>
            </a:r>
            <a:r>
              <a:rPr lang="en-US" altLang="zh-CN" sz="3600" dirty="0">
                <a:solidFill>
                  <a:schemeClr val="hlink"/>
                </a:solidFill>
                <a:latin typeface="Arial" panose="020B0604020202020204" pitchFamily="34" charset="0"/>
              </a:rPr>
              <a:t>)</a:t>
            </a:r>
          </a:p>
        </p:txBody>
      </p:sp>
      <p:sp>
        <p:nvSpPr>
          <p:cNvPr id="337923" name="Rectangle 3"/>
          <p:cNvSpPr>
            <a:spLocks noGrp="1" noChangeArrowheads="1"/>
          </p:cNvSpPr>
          <p:nvPr>
            <p:ph type="body" idx="1"/>
          </p:nvPr>
        </p:nvSpPr>
        <p:spPr>
          <a:xfrm>
            <a:off x="381000" y="1676400"/>
            <a:ext cx="8153400" cy="1219200"/>
          </a:xfrm>
        </p:spPr>
        <p:txBody>
          <a:bodyPr/>
          <a:lstStyle/>
          <a:p>
            <a:pPr algn="just">
              <a:defRPr/>
            </a:pPr>
            <a:r>
              <a:rPr lang="zh-CN" altLang="en-US" b="1" dirty="0">
                <a:solidFill>
                  <a:srgbClr val="FFFFB1"/>
                </a:solidFill>
              </a:rPr>
              <a:t>无偏性：</a:t>
            </a:r>
            <a:r>
              <a:rPr lang="zh-CN" altLang="en-US" dirty="0">
                <a:solidFill>
                  <a:schemeClr val="bg2"/>
                </a:solidFill>
              </a:rPr>
              <a:t>估计量抽样分布的数学期望等于被</a:t>
            </a:r>
          </a:p>
          <a:p>
            <a:pPr algn="just">
              <a:defRPr/>
            </a:pPr>
            <a:r>
              <a:rPr lang="zh-CN" altLang="en-US" dirty="0">
                <a:solidFill>
                  <a:schemeClr val="bg2"/>
                </a:solidFill>
              </a:rPr>
              <a:t>               估计的总体参数</a:t>
            </a:r>
          </a:p>
        </p:txBody>
      </p:sp>
      <p:grpSp>
        <p:nvGrpSpPr>
          <p:cNvPr id="33797" name="Group 58"/>
          <p:cNvGrpSpPr>
            <a:grpSpLocks/>
          </p:cNvGrpSpPr>
          <p:nvPr/>
        </p:nvGrpSpPr>
        <p:grpSpPr bwMode="auto">
          <a:xfrm>
            <a:off x="2362200" y="3048000"/>
            <a:ext cx="6002338" cy="3294063"/>
            <a:chOff x="1488" y="1920"/>
            <a:chExt cx="3781" cy="2075"/>
          </a:xfrm>
        </p:grpSpPr>
        <p:sp>
          <p:nvSpPr>
            <p:cNvPr id="337926" name="Rectangle 6"/>
            <p:cNvSpPr>
              <a:spLocks noChangeArrowheads="1"/>
            </p:cNvSpPr>
            <p:nvPr/>
          </p:nvSpPr>
          <p:spPr bwMode="auto">
            <a:xfrm>
              <a:off x="1488" y="1968"/>
              <a:ext cx="52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rgbClr val="808080"/>
                    </a:outerShdw>
                  </a:effectLst>
                </a14:hiddenEffects>
              </a:ext>
            </a:extLst>
          </p:spPr>
          <p:txBody>
            <a:bodyPr lIns="0" tIns="0" rIns="0" bIns="0">
              <a:spAutoFit/>
            </a:bodyPr>
            <a:lstStyle/>
            <a:p>
              <a:pPr>
                <a:defRPr/>
              </a:pPr>
              <a:r>
                <a:rPr lang="en-US" altLang="zh-CN" sz="2400" i="1">
                  <a:effectLst>
                    <a:outerShdw blurRad="38100" dist="38100" dir="2700000" algn="tl">
                      <a:srgbClr val="000000"/>
                    </a:outerShdw>
                  </a:effectLst>
                  <a:latin typeface="Times New Roman" panose="02020603050405020304" pitchFamily="18" charset="0"/>
                </a:rPr>
                <a:t>P</a:t>
              </a:r>
              <a:r>
                <a:rPr lang="en-US" altLang="zh-CN" sz="2400">
                  <a:effectLst>
                    <a:outerShdw blurRad="38100" dist="38100" dir="2700000" algn="tl">
                      <a:srgbClr val="000000"/>
                    </a:outerShdw>
                  </a:effectLst>
                  <a:latin typeface="Times New Roman" panose="02020603050405020304" pitchFamily="18" charset="0"/>
                </a:rPr>
                <a:t>(</a:t>
              </a:r>
              <a:r>
                <a:rPr lang="en-US" altLang="zh-CN" sz="2400" i="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rPr>
                <a:t>)</a:t>
              </a:r>
              <a:endParaRPr lang="en-US" altLang="zh-CN" sz="2400" b="0">
                <a:effectLst>
                  <a:outerShdw blurRad="38100" dist="38100" dir="2700000" algn="tl">
                    <a:srgbClr val="000000"/>
                  </a:outerShdw>
                </a:effectLst>
                <a:latin typeface="Times New Roman" panose="02020603050405020304" pitchFamily="18" charset="0"/>
              </a:endParaRPr>
            </a:p>
          </p:txBody>
        </p:sp>
        <p:grpSp>
          <p:nvGrpSpPr>
            <p:cNvPr id="33799" name="Group 12"/>
            <p:cNvGrpSpPr>
              <a:grpSpLocks/>
            </p:cNvGrpSpPr>
            <p:nvPr/>
          </p:nvGrpSpPr>
          <p:grpSpPr bwMode="auto">
            <a:xfrm>
              <a:off x="1759" y="2647"/>
              <a:ext cx="2339" cy="988"/>
              <a:chOff x="1006" y="2246"/>
              <a:chExt cx="2642" cy="1055"/>
            </a:xfrm>
          </p:grpSpPr>
          <p:sp>
            <p:nvSpPr>
              <p:cNvPr id="337933" name="Freeform 13"/>
              <p:cNvSpPr>
                <a:spLocks/>
              </p:cNvSpPr>
              <p:nvPr/>
            </p:nvSpPr>
            <p:spPr bwMode="auto">
              <a:xfrm>
                <a:off x="2328" y="2246"/>
                <a:ext cx="1320" cy="1055"/>
              </a:xfrm>
              <a:custGeom>
                <a:avLst/>
                <a:gdLst>
                  <a:gd name="T0" fmla="*/ 1321 w 1321"/>
                  <a:gd name="T1" fmla="*/ 1055 h 1055"/>
                  <a:gd name="T2" fmla="*/ 1182 w 1321"/>
                  <a:gd name="T3" fmla="*/ 1042 h 1055"/>
                  <a:gd name="T4" fmla="*/ 1113 w 1321"/>
                  <a:gd name="T5" fmla="*/ 1030 h 1055"/>
                  <a:gd name="T6" fmla="*/ 1043 w 1321"/>
                  <a:gd name="T7" fmla="*/ 1013 h 1055"/>
                  <a:gd name="T8" fmla="*/ 974 w 1321"/>
                  <a:gd name="T9" fmla="*/ 990 h 1055"/>
                  <a:gd name="T10" fmla="*/ 904 w 1321"/>
                  <a:gd name="T11" fmla="*/ 956 h 1055"/>
                  <a:gd name="T12" fmla="*/ 835 w 1321"/>
                  <a:gd name="T13" fmla="*/ 914 h 1055"/>
                  <a:gd name="T14" fmla="*/ 696 w 1321"/>
                  <a:gd name="T15" fmla="*/ 790 h 1055"/>
                  <a:gd name="T16" fmla="*/ 557 w 1321"/>
                  <a:gd name="T17" fmla="*/ 619 h 1055"/>
                  <a:gd name="T18" fmla="*/ 418 w 1321"/>
                  <a:gd name="T19" fmla="*/ 412 h 1055"/>
                  <a:gd name="T20" fmla="*/ 349 w 1321"/>
                  <a:gd name="T21" fmla="*/ 307 h 1055"/>
                  <a:gd name="T22" fmla="*/ 279 w 1321"/>
                  <a:gd name="T23" fmla="*/ 208 h 1055"/>
                  <a:gd name="T24" fmla="*/ 210 w 1321"/>
                  <a:gd name="T25" fmla="*/ 122 h 1055"/>
                  <a:gd name="T26" fmla="*/ 139 w 1321"/>
                  <a:gd name="T27" fmla="*/ 56 h 1055"/>
                  <a:gd name="T28" fmla="*/ 71 w 1321"/>
                  <a:gd name="T29" fmla="*/ 14 h 1055"/>
                  <a:gd name="T30" fmla="*/ 0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1321" y="1055"/>
                    </a:moveTo>
                    <a:lnTo>
                      <a:pt x="1182" y="1042"/>
                    </a:lnTo>
                    <a:lnTo>
                      <a:pt x="1113" y="1030"/>
                    </a:lnTo>
                    <a:lnTo>
                      <a:pt x="1043" y="1013"/>
                    </a:lnTo>
                    <a:lnTo>
                      <a:pt x="974" y="990"/>
                    </a:lnTo>
                    <a:lnTo>
                      <a:pt x="904" y="956"/>
                    </a:lnTo>
                    <a:lnTo>
                      <a:pt x="835" y="914"/>
                    </a:lnTo>
                    <a:lnTo>
                      <a:pt x="696" y="790"/>
                    </a:lnTo>
                    <a:lnTo>
                      <a:pt x="557" y="619"/>
                    </a:lnTo>
                    <a:lnTo>
                      <a:pt x="418" y="412"/>
                    </a:lnTo>
                    <a:lnTo>
                      <a:pt x="349" y="307"/>
                    </a:lnTo>
                    <a:lnTo>
                      <a:pt x="279" y="208"/>
                    </a:lnTo>
                    <a:lnTo>
                      <a:pt x="210" y="122"/>
                    </a:lnTo>
                    <a:lnTo>
                      <a:pt x="139" y="56"/>
                    </a:lnTo>
                    <a:lnTo>
                      <a:pt x="71" y="14"/>
                    </a:lnTo>
                    <a:lnTo>
                      <a:pt x="0" y="0"/>
                    </a:lnTo>
                  </a:path>
                </a:pathLst>
              </a:custGeom>
              <a:noFill/>
              <a:ln w="76200" cmpd="sng">
                <a:solidFill>
                  <a:srgbClr val="FF5050"/>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34" name="Freeform 14"/>
              <p:cNvSpPr>
                <a:spLocks/>
              </p:cNvSpPr>
              <p:nvPr/>
            </p:nvSpPr>
            <p:spPr bwMode="auto">
              <a:xfrm>
                <a:off x="1006" y="2246"/>
                <a:ext cx="1322" cy="1055"/>
              </a:xfrm>
              <a:custGeom>
                <a:avLst/>
                <a:gdLst>
                  <a:gd name="T0" fmla="*/ 0 w 1321"/>
                  <a:gd name="T1" fmla="*/ 1055 h 1055"/>
                  <a:gd name="T2" fmla="*/ 139 w 1321"/>
                  <a:gd name="T3" fmla="*/ 1042 h 1055"/>
                  <a:gd name="T4" fmla="*/ 210 w 1321"/>
                  <a:gd name="T5" fmla="*/ 1030 h 1055"/>
                  <a:gd name="T6" fmla="*/ 279 w 1321"/>
                  <a:gd name="T7" fmla="*/ 1013 h 1055"/>
                  <a:gd name="T8" fmla="*/ 347 w 1321"/>
                  <a:gd name="T9" fmla="*/ 990 h 1055"/>
                  <a:gd name="T10" fmla="*/ 418 w 1321"/>
                  <a:gd name="T11" fmla="*/ 956 h 1055"/>
                  <a:gd name="T12" fmla="*/ 486 w 1321"/>
                  <a:gd name="T13" fmla="*/ 914 h 1055"/>
                  <a:gd name="T14" fmla="*/ 626 w 1321"/>
                  <a:gd name="T15" fmla="*/ 790 h 1055"/>
                  <a:gd name="T16" fmla="*/ 765 w 1321"/>
                  <a:gd name="T17" fmla="*/ 619 h 1055"/>
                  <a:gd name="T18" fmla="*/ 904 w 1321"/>
                  <a:gd name="T19" fmla="*/ 412 h 1055"/>
                  <a:gd name="T20" fmla="*/ 974 w 1321"/>
                  <a:gd name="T21" fmla="*/ 307 h 1055"/>
                  <a:gd name="T22" fmla="*/ 1043 w 1321"/>
                  <a:gd name="T23" fmla="*/ 208 h 1055"/>
                  <a:gd name="T24" fmla="*/ 1113 w 1321"/>
                  <a:gd name="T25" fmla="*/ 122 h 1055"/>
                  <a:gd name="T26" fmla="*/ 1182 w 1321"/>
                  <a:gd name="T27" fmla="*/ 56 h 1055"/>
                  <a:gd name="T28" fmla="*/ 1253 w 1321"/>
                  <a:gd name="T29" fmla="*/ 14 h 1055"/>
                  <a:gd name="T30" fmla="*/ 1321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0" y="1055"/>
                    </a:moveTo>
                    <a:lnTo>
                      <a:pt x="139" y="1042"/>
                    </a:lnTo>
                    <a:lnTo>
                      <a:pt x="210" y="1030"/>
                    </a:lnTo>
                    <a:lnTo>
                      <a:pt x="279" y="1013"/>
                    </a:lnTo>
                    <a:lnTo>
                      <a:pt x="347" y="990"/>
                    </a:lnTo>
                    <a:lnTo>
                      <a:pt x="418" y="956"/>
                    </a:lnTo>
                    <a:lnTo>
                      <a:pt x="486" y="914"/>
                    </a:lnTo>
                    <a:lnTo>
                      <a:pt x="626" y="790"/>
                    </a:lnTo>
                    <a:lnTo>
                      <a:pt x="765" y="619"/>
                    </a:lnTo>
                    <a:lnTo>
                      <a:pt x="904" y="412"/>
                    </a:lnTo>
                    <a:lnTo>
                      <a:pt x="974" y="307"/>
                    </a:lnTo>
                    <a:lnTo>
                      <a:pt x="1043" y="208"/>
                    </a:lnTo>
                    <a:lnTo>
                      <a:pt x="1113" y="122"/>
                    </a:lnTo>
                    <a:lnTo>
                      <a:pt x="1182" y="56"/>
                    </a:lnTo>
                    <a:lnTo>
                      <a:pt x="1253" y="14"/>
                    </a:lnTo>
                    <a:lnTo>
                      <a:pt x="1321" y="0"/>
                    </a:lnTo>
                  </a:path>
                </a:pathLst>
              </a:custGeom>
              <a:noFill/>
              <a:ln w="76200" cmpd="sng">
                <a:solidFill>
                  <a:srgbClr val="FF5050"/>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337938" name="Rectangle 18"/>
            <p:cNvSpPr>
              <a:spLocks noChangeArrowheads="1"/>
            </p:cNvSpPr>
            <p:nvPr/>
          </p:nvSpPr>
          <p:spPr bwMode="auto">
            <a:xfrm>
              <a:off x="4282" y="2828"/>
              <a:ext cx="160" cy="288"/>
            </a:xfrm>
            <a:prstGeom prst="rect">
              <a:avLst/>
            </a:prstGeom>
            <a:noFill/>
            <a:ln>
              <a:noFill/>
            </a:ln>
            <a:effectLst>
              <a:outerShdw dist="28398" dir="3806097"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FF00FF"/>
                  </a:solidFill>
                  <a:effectLst>
                    <a:outerShdw blurRad="38100" dist="38100" dir="2700000" algn="tl">
                      <a:srgbClr val="000000"/>
                    </a:outerShdw>
                  </a:effectLst>
                  <a:latin typeface="Times New Roman" panose="02020603050405020304" pitchFamily="18" charset="0"/>
                </a:rPr>
                <a:t>B</a:t>
              </a:r>
              <a:endParaRPr lang="en-US" altLang="zh-CN" sz="2400" b="0" i="1">
                <a:effectLst>
                  <a:outerShdw blurRad="38100" dist="38100" dir="2700000" algn="tl">
                    <a:srgbClr val="000000"/>
                  </a:outerShdw>
                </a:effectLst>
                <a:latin typeface="Times New Roman" panose="02020603050405020304" pitchFamily="18" charset="0"/>
              </a:endParaRPr>
            </a:p>
          </p:txBody>
        </p:sp>
        <p:sp>
          <p:nvSpPr>
            <p:cNvPr id="337939" name="Rectangle 19"/>
            <p:cNvSpPr>
              <a:spLocks noChangeArrowheads="1"/>
            </p:cNvSpPr>
            <p:nvPr/>
          </p:nvSpPr>
          <p:spPr bwMode="auto">
            <a:xfrm>
              <a:off x="2289" y="2828"/>
              <a:ext cx="160" cy="288"/>
            </a:xfrm>
            <a:prstGeom prst="rect">
              <a:avLst/>
            </a:prstGeom>
            <a:noFill/>
            <a:ln>
              <a:noFill/>
            </a:ln>
            <a:effectLst>
              <a:outerShdw dist="28398" dir="3806097"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FF5050"/>
                  </a:solidFill>
                  <a:effectLst>
                    <a:outerShdw blurRad="38100" dist="38100" dir="2700000" algn="tl">
                      <a:srgbClr val="000000"/>
                    </a:outerShdw>
                  </a:effectLst>
                  <a:latin typeface="Times New Roman" panose="02020603050405020304" pitchFamily="18" charset="0"/>
                </a:rPr>
                <a:t>A</a:t>
              </a:r>
              <a:endParaRPr lang="en-US" altLang="zh-CN" sz="2400" b="0" i="1">
                <a:solidFill>
                  <a:srgbClr val="FF5050"/>
                </a:solidFill>
                <a:effectLst>
                  <a:outerShdw blurRad="38100" dist="38100" dir="2700000" algn="tl">
                    <a:srgbClr val="000000"/>
                  </a:outerShdw>
                </a:effectLst>
                <a:latin typeface="Times New Roman" panose="02020603050405020304" pitchFamily="18" charset="0"/>
              </a:endParaRPr>
            </a:p>
          </p:txBody>
        </p:sp>
        <p:grpSp>
          <p:nvGrpSpPr>
            <p:cNvPr id="33802" name="Group 47"/>
            <p:cNvGrpSpPr>
              <a:grpSpLocks/>
            </p:cNvGrpSpPr>
            <p:nvPr/>
          </p:nvGrpSpPr>
          <p:grpSpPr bwMode="auto">
            <a:xfrm>
              <a:off x="1654" y="2280"/>
              <a:ext cx="3379" cy="1416"/>
              <a:chOff x="1654" y="2252"/>
              <a:chExt cx="3379" cy="1416"/>
            </a:xfrm>
          </p:grpSpPr>
          <p:sp>
            <p:nvSpPr>
              <p:cNvPr id="337940" name="Freeform 20"/>
              <p:cNvSpPr>
                <a:spLocks/>
              </p:cNvSpPr>
              <p:nvPr/>
            </p:nvSpPr>
            <p:spPr bwMode="auto">
              <a:xfrm>
                <a:off x="1675" y="2252"/>
                <a:ext cx="3358" cy="1416"/>
              </a:xfrm>
              <a:custGeom>
                <a:avLst/>
                <a:gdLst>
                  <a:gd name="T0" fmla="*/ 0 w 3757"/>
                  <a:gd name="T1" fmla="*/ 0 h 1513"/>
                  <a:gd name="T2" fmla="*/ 0 w 3757"/>
                  <a:gd name="T3" fmla="*/ 1513 h 1513"/>
                  <a:gd name="T4" fmla="*/ 3757 w 3757"/>
                  <a:gd name="T5" fmla="*/ 1513 h 1513"/>
                </a:gdLst>
                <a:ahLst/>
                <a:cxnLst>
                  <a:cxn ang="0">
                    <a:pos x="T0" y="T1"/>
                  </a:cxn>
                  <a:cxn ang="0">
                    <a:pos x="T2" y="T3"/>
                  </a:cxn>
                  <a:cxn ang="0">
                    <a:pos x="T4" y="T5"/>
                  </a:cxn>
                </a:cxnLst>
                <a:rect l="0" t="0" r="r" b="b"/>
                <a:pathLst>
                  <a:path w="3757" h="1513">
                    <a:moveTo>
                      <a:pt x="0" y="0"/>
                    </a:moveTo>
                    <a:lnTo>
                      <a:pt x="0" y="1513"/>
                    </a:lnTo>
                    <a:lnTo>
                      <a:pt x="3757" y="1513"/>
                    </a:lnTo>
                  </a:path>
                </a:pathLst>
              </a:custGeom>
              <a:noFill/>
              <a:ln w="28575" cmpd="sng">
                <a:solidFill>
                  <a:schemeClr val="tx1"/>
                </a:solidFill>
                <a:prstDash val="solid"/>
                <a:round/>
                <a:headEnd type="triangle" w="med" len="med"/>
                <a:tailEnd type="triangle" w="med" len="me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3815" name="Group 21"/>
              <p:cNvGrpSpPr>
                <a:grpSpLocks/>
              </p:cNvGrpSpPr>
              <p:nvPr/>
            </p:nvGrpSpPr>
            <p:grpSpPr bwMode="auto">
              <a:xfrm>
                <a:off x="1654" y="2501"/>
                <a:ext cx="43" cy="994"/>
                <a:chOff x="859" y="2307"/>
                <a:chExt cx="40" cy="912"/>
              </a:xfrm>
            </p:grpSpPr>
            <p:sp>
              <p:nvSpPr>
                <p:cNvPr id="337942" name="Line 22"/>
                <p:cNvSpPr>
                  <a:spLocks noChangeShapeType="1"/>
                </p:cNvSpPr>
                <p:nvPr/>
              </p:nvSpPr>
              <p:spPr bwMode="auto">
                <a:xfrm>
                  <a:off x="859" y="2307"/>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3" name="Line 23"/>
                <p:cNvSpPr>
                  <a:spLocks noChangeShapeType="1"/>
                </p:cNvSpPr>
                <p:nvPr/>
              </p:nvSpPr>
              <p:spPr bwMode="auto">
                <a:xfrm>
                  <a:off x="859" y="2438"/>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4" name="Line 24"/>
                <p:cNvSpPr>
                  <a:spLocks noChangeShapeType="1"/>
                </p:cNvSpPr>
                <p:nvPr/>
              </p:nvSpPr>
              <p:spPr bwMode="auto">
                <a:xfrm>
                  <a:off x="859" y="2567"/>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5" name="Line 25"/>
                <p:cNvSpPr>
                  <a:spLocks noChangeShapeType="1"/>
                </p:cNvSpPr>
                <p:nvPr/>
              </p:nvSpPr>
              <p:spPr bwMode="auto">
                <a:xfrm>
                  <a:off x="859" y="2698"/>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6" name="Line 26"/>
                <p:cNvSpPr>
                  <a:spLocks noChangeShapeType="1"/>
                </p:cNvSpPr>
                <p:nvPr/>
              </p:nvSpPr>
              <p:spPr bwMode="auto">
                <a:xfrm>
                  <a:off x="859" y="2827"/>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7" name="Line 27"/>
                <p:cNvSpPr>
                  <a:spLocks noChangeShapeType="1"/>
                </p:cNvSpPr>
                <p:nvPr/>
              </p:nvSpPr>
              <p:spPr bwMode="auto">
                <a:xfrm>
                  <a:off x="859" y="2958"/>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8" name="Line 28"/>
                <p:cNvSpPr>
                  <a:spLocks noChangeShapeType="1"/>
                </p:cNvSpPr>
                <p:nvPr/>
              </p:nvSpPr>
              <p:spPr bwMode="auto">
                <a:xfrm>
                  <a:off x="859" y="3087"/>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49" name="Line 29"/>
                <p:cNvSpPr>
                  <a:spLocks noChangeShapeType="1"/>
                </p:cNvSpPr>
                <p:nvPr/>
              </p:nvSpPr>
              <p:spPr bwMode="auto">
                <a:xfrm>
                  <a:off x="859" y="3218"/>
                  <a:ext cx="40" cy="1"/>
                </a:xfrm>
                <a:prstGeom prst="line">
                  <a:avLst/>
                </a:prstGeom>
                <a:noFill/>
                <a:ln w="28575">
                  <a:solidFill>
                    <a:srgbClr val="CDCDCD"/>
                  </a:solidFill>
                  <a:round/>
                  <a:headEnd/>
                  <a:tailEnd/>
                </a:ln>
                <a:effectLst>
                  <a:outerShdw dist="28398" dir="3806097"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33816" name="Group 30"/>
              <p:cNvGrpSpPr>
                <a:grpSpLocks/>
              </p:cNvGrpSpPr>
              <p:nvPr/>
            </p:nvGrpSpPr>
            <p:grpSpPr bwMode="auto">
              <a:xfrm>
                <a:off x="2029" y="3635"/>
                <a:ext cx="2662" cy="17"/>
                <a:chOff x="1311" y="3301"/>
                <a:chExt cx="3007" cy="19"/>
              </a:xfrm>
            </p:grpSpPr>
            <p:sp>
              <p:nvSpPr>
                <p:cNvPr id="337951" name="Line 31"/>
                <p:cNvSpPr>
                  <a:spLocks noChangeShapeType="1"/>
                </p:cNvSpPr>
                <p:nvPr/>
              </p:nvSpPr>
              <p:spPr bwMode="auto">
                <a:xfrm>
                  <a:off x="4317"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2" name="Line 32"/>
                <p:cNvSpPr>
                  <a:spLocks noChangeShapeType="1"/>
                </p:cNvSpPr>
                <p:nvPr/>
              </p:nvSpPr>
              <p:spPr bwMode="auto">
                <a:xfrm>
                  <a:off x="3940"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3" name="Line 33"/>
                <p:cNvSpPr>
                  <a:spLocks noChangeShapeType="1"/>
                </p:cNvSpPr>
                <p:nvPr/>
              </p:nvSpPr>
              <p:spPr bwMode="auto">
                <a:xfrm>
                  <a:off x="3565" y="3301"/>
                  <a:ext cx="0"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4" name="Line 34"/>
                <p:cNvSpPr>
                  <a:spLocks noChangeShapeType="1"/>
                </p:cNvSpPr>
                <p:nvPr/>
              </p:nvSpPr>
              <p:spPr bwMode="auto">
                <a:xfrm>
                  <a:off x="3190" y="3301"/>
                  <a:ext cx="0"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5" name="Line 35"/>
                <p:cNvSpPr>
                  <a:spLocks noChangeShapeType="1"/>
                </p:cNvSpPr>
                <p:nvPr/>
              </p:nvSpPr>
              <p:spPr bwMode="auto">
                <a:xfrm>
                  <a:off x="2813"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6" name="Line 36"/>
                <p:cNvSpPr>
                  <a:spLocks noChangeShapeType="1"/>
                </p:cNvSpPr>
                <p:nvPr/>
              </p:nvSpPr>
              <p:spPr bwMode="auto">
                <a:xfrm>
                  <a:off x="2438"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7" name="Line 37"/>
                <p:cNvSpPr>
                  <a:spLocks noChangeShapeType="1"/>
                </p:cNvSpPr>
                <p:nvPr/>
              </p:nvSpPr>
              <p:spPr bwMode="auto">
                <a:xfrm>
                  <a:off x="2062"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8" name="Line 38"/>
                <p:cNvSpPr>
                  <a:spLocks noChangeShapeType="1"/>
                </p:cNvSpPr>
                <p:nvPr/>
              </p:nvSpPr>
              <p:spPr bwMode="auto">
                <a:xfrm>
                  <a:off x="1687"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59" name="Line 39"/>
                <p:cNvSpPr>
                  <a:spLocks noChangeShapeType="1"/>
                </p:cNvSpPr>
                <p:nvPr/>
              </p:nvSpPr>
              <p:spPr bwMode="auto">
                <a:xfrm>
                  <a:off x="1311" y="3301"/>
                  <a:ext cx="1" cy="19"/>
                </a:xfrm>
                <a:prstGeom prst="line">
                  <a:avLst/>
                </a:prstGeom>
                <a:noFill/>
                <a:ln w="26988">
                  <a:solidFill>
                    <a:srgbClr val="CDCDCD"/>
                  </a:solidFill>
                  <a:round/>
                  <a:headEnd/>
                  <a:tailEnd/>
                </a:ln>
                <a:effectLst>
                  <a:outerShdw dist="28398" dir="3806097" algn="ctr" rotWithShape="0">
                    <a:srgbClr val="808080"/>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337960" name="Rectangle 40"/>
            <p:cNvSpPr>
              <a:spLocks noChangeArrowheads="1"/>
            </p:cNvSpPr>
            <p:nvPr/>
          </p:nvSpPr>
          <p:spPr bwMode="auto">
            <a:xfrm>
              <a:off x="2688" y="3600"/>
              <a:ext cx="431" cy="345"/>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spcBef>
                  <a:spcPct val="50000"/>
                </a:spcBef>
                <a:defRPr/>
              </a:pPr>
              <a:endParaRPr lang="zh-CN" altLang="zh-CN" sz="3000" b="0" i="1">
                <a:effectLst>
                  <a:outerShdw blurRad="38100" dist="38100" dir="2700000" algn="tl">
                    <a:srgbClr val="000000"/>
                  </a:outerShdw>
                </a:effectLst>
                <a:latin typeface="Symbol" panose="05050102010706020507" pitchFamily="18" charset="2"/>
              </a:endParaRPr>
            </a:p>
          </p:txBody>
        </p:sp>
        <p:sp>
          <p:nvSpPr>
            <p:cNvPr id="337961" name="Rectangle 41"/>
            <p:cNvSpPr>
              <a:spLocks noChangeArrowheads="1"/>
            </p:cNvSpPr>
            <p:nvPr/>
          </p:nvSpPr>
          <p:spPr bwMode="auto">
            <a:xfrm>
              <a:off x="2437" y="2316"/>
              <a:ext cx="899" cy="286"/>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spcBef>
                  <a:spcPct val="50000"/>
                </a:spcBef>
                <a:defRPr/>
              </a:pPr>
              <a:r>
                <a:rPr lang="zh-CN" altLang="en-US" sz="2400">
                  <a:solidFill>
                    <a:srgbClr val="FFFFB1"/>
                  </a:solidFill>
                  <a:effectLst>
                    <a:outerShdw blurRad="38100" dist="38100" dir="2700000" algn="tl">
                      <a:srgbClr val="000000"/>
                    </a:outerShdw>
                  </a:effectLst>
                </a:rPr>
                <a:t>无偏</a:t>
              </a:r>
            </a:p>
          </p:txBody>
        </p:sp>
        <p:sp>
          <p:nvSpPr>
            <p:cNvPr id="337962" name="Rectangle 42"/>
            <p:cNvSpPr>
              <a:spLocks noChangeArrowheads="1"/>
            </p:cNvSpPr>
            <p:nvPr/>
          </p:nvSpPr>
          <p:spPr bwMode="auto">
            <a:xfrm>
              <a:off x="3331" y="2316"/>
              <a:ext cx="982" cy="286"/>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spcBef>
                  <a:spcPct val="50000"/>
                </a:spcBef>
                <a:defRPr/>
              </a:pPr>
              <a:r>
                <a:rPr lang="zh-CN" altLang="en-US" sz="2400">
                  <a:solidFill>
                    <a:srgbClr val="FFFFB1"/>
                  </a:solidFill>
                  <a:effectLst>
                    <a:outerShdw blurRad="38100" dist="38100" dir="2700000" algn="tl">
                      <a:srgbClr val="000000"/>
                    </a:outerShdw>
                  </a:effectLst>
                </a:rPr>
                <a:t>有偏</a:t>
              </a:r>
            </a:p>
          </p:txBody>
        </p:sp>
        <mc:AlternateContent xmlns:mc="http://schemas.openxmlformats.org/markup-compatibility/2006">
          <mc:Choice xmlns:a14="http://schemas.microsoft.com/office/drawing/2010/main" Requires="a14">
            <p:sp>
              <p:nvSpPr>
                <p:cNvPr id="33806" name="Object 46"/>
                <p:cNvSpPr txBox="1"/>
                <p:nvPr/>
              </p:nvSpPr>
              <p:spPr bwMode="auto">
                <a:xfrm>
                  <a:off x="2832" y="3741"/>
                  <a:ext cx="181" cy="254"/>
                </a:xfrm>
                <a:prstGeom prst="rect">
                  <a:avLst/>
                </a:prstGeom>
                <a:noFill/>
                <a:ln>
                  <a:noFill/>
                </a:ln>
                <a:effectLst>
                  <a:outerShdw dist="17961" dir="27000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𝜃</m:t>
                        </m:r>
                      </m:oMath>
                    </m:oMathPara>
                  </a14:m>
                  <a:endParaRPr lang="zh-CN" altLang="en-US"/>
                </a:p>
              </p:txBody>
            </p:sp>
          </mc:Choice>
          <mc:Fallback>
            <p:sp>
              <p:nvSpPr>
                <p:cNvPr id="33806" name="Object 46"/>
                <p:cNvSpPr txBox="1">
                  <a:spLocks noRot="1" noChangeAspect="1" noMove="1" noResize="1" noEditPoints="1" noAdjustHandles="1" noChangeArrowheads="1" noChangeShapeType="1" noTextEdit="1"/>
                </p:cNvSpPr>
                <p:nvPr/>
              </p:nvSpPr>
              <p:spPr bwMode="auto">
                <a:xfrm>
                  <a:off x="2832" y="3741"/>
                  <a:ext cx="181" cy="254"/>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337969" name="Line 49"/>
            <p:cNvSpPr>
              <a:spLocks noChangeShapeType="1"/>
            </p:cNvSpPr>
            <p:nvPr/>
          </p:nvSpPr>
          <p:spPr bwMode="auto">
            <a:xfrm flipV="1">
              <a:off x="2928" y="2688"/>
              <a:ext cx="0" cy="1008"/>
            </a:xfrm>
            <a:prstGeom prst="line">
              <a:avLst/>
            </a:prstGeom>
            <a:noFill/>
            <a:ln w="9525">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70" name="Line 50"/>
            <p:cNvSpPr>
              <a:spLocks noChangeShapeType="1"/>
            </p:cNvSpPr>
            <p:nvPr/>
          </p:nvSpPr>
          <p:spPr bwMode="auto">
            <a:xfrm flipV="1">
              <a:off x="3792" y="2688"/>
              <a:ext cx="0" cy="1008"/>
            </a:xfrm>
            <a:prstGeom prst="line">
              <a:avLst/>
            </a:prstGeom>
            <a:noFill/>
            <a:ln w="9525">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3809" name="Group 51"/>
            <p:cNvGrpSpPr>
              <a:grpSpLocks/>
            </p:cNvGrpSpPr>
            <p:nvPr/>
          </p:nvGrpSpPr>
          <p:grpSpPr bwMode="auto">
            <a:xfrm>
              <a:off x="2613" y="2647"/>
              <a:ext cx="2339" cy="988"/>
              <a:chOff x="1971" y="2246"/>
              <a:chExt cx="2642" cy="1055"/>
            </a:xfrm>
          </p:grpSpPr>
          <p:sp>
            <p:nvSpPr>
              <p:cNvPr id="337972" name="Freeform 52"/>
              <p:cNvSpPr>
                <a:spLocks/>
              </p:cNvSpPr>
              <p:nvPr/>
            </p:nvSpPr>
            <p:spPr bwMode="auto">
              <a:xfrm>
                <a:off x="3293" y="2246"/>
                <a:ext cx="1320" cy="1055"/>
              </a:xfrm>
              <a:custGeom>
                <a:avLst/>
                <a:gdLst>
                  <a:gd name="T0" fmla="*/ 1321 w 1321"/>
                  <a:gd name="T1" fmla="*/ 1055 h 1055"/>
                  <a:gd name="T2" fmla="*/ 1181 w 1321"/>
                  <a:gd name="T3" fmla="*/ 1042 h 1055"/>
                  <a:gd name="T4" fmla="*/ 1111 w 1321"/>
                  <a:gd name="T5" fmla="*/ 1030 h 1055"/>
                  <a:gd name="T6" fmla="*/ 1042 w 1321"/>
                  <a:gd name="T7" fmla="*/ 1013 h 1055"/>
                  <a:gd name="T8" fmla="*/ 972 w 1321"/>
                  <a:gd name="T9" fmla="*/ 990 h 1055"/>
                  <a:gd name="T10" fmla="*/ 903 w 1321"/>
                  <a:gd name="T11" fmla="*/ 956 h 1055"/>
                  <a:gd name="T12" fmla="*/ 833 w 1321"/>
                  <a:gd name="T13" fmla="*/ 914 h 1055"/>
                  <a:gd name="T14" fmla="*/ 694 w 1321"/>
                  <a:gd name="T15" fmla="*/ 790 h 1055"/>
                  <a:gd name="T16" fmla="*/ 556 w 1321"/>
                  <a:gd name="T17" fmla="*/ 619 h 1055"/>
                  <a:gd name="T18" fmla="*/ 417 w 1321"/>
                  <a:gd name="T19" fmla="*/ 412 h 1055"/>
                  <a:gd name="T20" fmla="*/ 347 w 1321"/>
                  <a:gd name="T21" fmla="*/ 307 h 1055"/>
                  <a:gd name="T22" fmla="*/ 278 w 1321"/>
                  <a:gd name="T23" fmla="*/ 208 h 1055"/>
                  <a:gd name="T24" fmla="*/ 207 w 1321"/>
                  <a:gd name="T25" fmla="*/ 122 h 1055"/>
                  <a:gd name="T26" fmla="*/ 139 w 1321"/>
                  <a:gd name="T27" fmla="*/ 56 h 1055"/>
                  <a:gd name="T28" fmla="*/ 68 w 1321"/>
                  <a:gd name="T29" fmla="*/ 14 h 1055"/>
                  <a:gd name="T30" fmla="*/ 0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1321" y="1055"/>
                    </a:moveTo>
                    <a:lnTo>
                      <a:pt x="1181" y="1042"/>
                    </a:lnTo>
                    <a:lnTo>
                      <a:pt x="1111" y="1030"/>
                    </a:lnTo>
                    <a:lnTo>
                      <a:pt x="1042" y="1013"/>
                    </a:lnTo>
                    <a:lnTo>
                      <a:pt x="972" y="990"/>
                    </a:lnTo>
                    <a:lnTo>
                      <a:pt x="903" y="956"/>
                    </a:lnTo>
                    <a:lnTo>
                      <a:pt x="833" y="914"/>
                    </a:lnTo>
                    <a:lnTo>
                      <a:pt x="694" y="790"/>
                    </a:lnTo>
                    <a:lnTo>
                      <a:pt x="556" y="619"/>
                    </a:lnTo>
                    <a:lnTo>
                      <a:pt x="417" y="412"/>
                    </a:lnTo>
                    <a:lnTo>
                      <a:pt x="347" y="307"/>
                    </a:lnTo>
                    <a:lnTo>
                      <a:pt x="278" y="208"/>
                    </a:lnTo>
                    <a:lnTo>
                      <a:pt x="207" y="122"/>
                    </a:lnTo>
                    <a:lnTo>
                      <a:pt x="139" y="56"/>
                    </a:lnTo>
                    <a:lnTo>
                      <a:pt x="68" y="14"/>
                    </a:lnTo>
                    <a:lnTo>
                      <a:pt x="0" y="0"/>
                    </a:lnTo>
                  </a:path>
                </a:pathLst>
              </a:custGeom>
              <a:noFill/>
              <a:ln w="76200" cmpd="sng">
                <a:solidFill>
                  <a:srgbClr val="FF00FF"/>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337973" name="Freeform 53"/>
              <p:cNvSpPr>
                <a:spLocks/>
              </p:cNvSpPr>
              <p:nvPr/>
            </p:nvSpPr>
            <p:spPr bwMode="auto">
              <a:xfrm>
                <a:off x="1971" y="2246"/>
                <a:ext cx="1322" cy="1055"/>
              </a:xfrm>
              <a:custGeom>
                <a:avLst/>
                <a:gdLst>
                  <a:gd name="T0" fmla="*/ 0 w 1321"/>
                  <a:gd name="T1" fmla="*/ 1055 h 1055"/>
                  <a:gd name="T2" fmla="*/ 139 w 1321"/>
                  <a:gd name="T3" fmla="*/ 1042 h 1055"/>
                  <a:gd name="T4" fmla="*/ 208 w 1321"/>
                  <a:gd name="T5" fmla="*/ 1030 h 1055"/>
                  <a:gd name="T6" fmla="*/ 276 w 1321"/>
                  <a:gd name="T7" fmla="*/ 1013 h 1055"/>
                  <a:gd name="T8" fmla="*/ 347 w 1321"/>
                  <a:gd name="T9" fmla="*/ 990 h 1055"/>
                  <a:gd name="T10" fmla="*/ 417 w 1321"/>
                  <a:gd name="T11" fmla="*/ 956 h 1055"/>
                  <a:gd name="T12" fmla="*/ 486 w 1321"/>
                  <a:gd name="T13" fmla="*/ 914 h 1055"/>
                  <a:gd name="T14" fmla="*/ 625 w 1321"/>
                  <a:gd name="T15" fmla="*/ 790 h 1055"/>
                  <a:gd name="T16" fmla="*/ 764 w 1321"/>
                  <a:gd name="T17" fmla="*/ 619 h 1055"/>
                  <a:gd name="T18" fmla="*/ 903 w 1321"/>
                  <a:gd name="T19" fmla="*/ 412 h 1055"/>
                  <a:gd name="T20" fmla="*/ 972 w 1321"/>
                  <a:gd name="T21" fmla="*/ 307 h 1055"/>
                  <a:gd name="T22" fmla="*/ 1042 w 1321"/>
                  <a:gd name="T23" fmla="*/ 208 h 1055"/>
                  <a:gd name="T24" fmla="*/ 1111 w 1321"/>
                  <a:gd name="T25" fmla="*/ 122 h 1055"/>
                  <a:gd name="T26" fmla="*/ 1182 w 1321"/>
                  <a:gd name="T27" fmla="*/ 56 h 1055"/>
                  <a:gd name="T28" fmla="*/ 1250 w 1321"/>
                  <a:gd name="T29" fmla="*/ 14 h 1055"/>
                  <a:gd name="T30" fmla="*/ 1321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0" y="1055"/>
                    </a:moveTo>
                    <a:lnTo>
                      <a:pt x="139" y="1042"/>
                    </a:lnTo>
                    <a:lnTo>
                      <a:pt x="208" y="1030"/>
                    </a:lnTo>
                    <a:lnTo>
                      <a:pt x="276" y="1013"/>
                    </a:lnTo>
                    <a:lnTo>
                      <a:pt x="347" y="990"/>
                    </a:lnTo>
                    <a:lnTo>
                      <a:pt x="417" y="956"/>
                    </a:lnTo>
                    <a:lnTo>
                      <a:pt x="486" y="914"/>
                    </a:lnTo>
                    <a:lnTo>
                      <a:pt x="625" y="790"/>
                    </a:lnTo>
                    <a:lnTo>
                      <a:pt x="764" y="619"/>
                    </a:lnTo>
                    <a:lnTo>
                      <a:pt x="903" y="412"/>
                    </a:lnTo>
                    <a:lnTo>
                      <a:pt x="972" y="307"/>
                    </a:lnTo>
                    <a:lnTo>
                      <a:pt x="1042" y="208"/>
                    </a:lnTo>
                    <a:lnTo>
                      <a:pt x="1111" y="122"/>
                    </a:lnTo>
                    <a:lnTo>
                      <a:pt x="1182" y="56"/>
                    </a:lnTo>
                    <a:lnTo>
                      <a:pt x="1250" y="14"/>
                    </a:lnTo>
                    <a:lnTo>
                      <a:pt x="1321" y="0"/>
                    </a:lnTo>
                  </a:path>
                </a:pathLst>
              </a:custGeom>
              <a:noFill/>
              <a:ln w="76200" cmpd="sng">
                <a:solidFill>
                  <a:srgbClr val="FF00FF"/>
                </a:solidFill>
                <a:prstDash val="solid"/>
                <a:round/>
                <a:headEnd/>
                <a:tailEnd/>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mc:AlternateContent xmlns:mc="http://schemas.openxmlformats.org/markup-compatibility/2006">
          <mc:Choice xmlns:a14="http://schemas.microsoft.com/office/drawing/2010/main" Requires="a14">
            <p:sp>
              <p:nvSpPr>
                <p:cNvPr id="33810" name="Object 56"/>
                <p:cNvSpPr txBox="1"/>
                <p:nvPr/>
              </p:nvSpPr>
              <p:spPr bwMode="auto">
                <a:xfrm>
                  <a:off x="1643" y="1920"/>
                  <a:ext cx="181" cy="309"/>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𝜃</m:t>
                            </m:r>
                          </m:e>
                        </m:acc>
                      </m:oMath>
                    </m:oMathPara>
                  </a14:m>
                  <a:endParaRPr lang="zh-CN" altLang="en-US"/>
                </a:p>
              </p:txBody>
            </p:sp>
          </mc:Choice>
          <mc:Fallback>
            <p:sp>
              <p:nvSpPr>
                <p:cNvPr id="33810" name="Object 56"/>
                <p:cNvSpPr txBox="1">
                  <a:spLocks noRot="1" noChangeAspect="1" noMove="1" noResize="1" noEditPoints="1" noAdjustHandles="1" noChangeArrowheads="1" noChangeShapeType="1" noTextEdit="1"/>
                </p:cNvSpPr>
                <p:nvPr/>
              </p:nvSpPr>
              <p:spPr bwMode="auto">
                <a:xfrm>
                  <a:off x="1643" y="1920"/>
                  <a:ext cx="181" cy="309"/>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811" name="Object 57"/>
                <p:cNvSpPr txBox="1"/>
                <p:nvPr/>
              </p:nvSpPr>
              <p:spPr bwMode="auto">
                <a:xfrm>
                  <a:off x="5088" y="3552"/>
                  <a:ext cx="181" cy="309"/>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𝜃</m:t>
                            </m:r>
                          </m:e>
                        </m:acc>
                      </m:oMath>
                    </m:oMathPara>
                  </a14:m>
                  <a:endParaRPr lang="zh-CN" altLang="en-US"/>
                </a:p>
              </p:txBody>
            </p:sp>
          </mc:Choice>
          <mc:Fallback>
            <p:sp>
              <p:nvSpPr>
                <p:cNvPr id="33811" name="Object 57"/>
                <p:cNvSpPr txBox="1">
                  <a:spLocks noRot="1" noChangeAspect="1" noMove="1" noResize="1" noEditPoints="1" noAdjustHandles="1" noChangeArrowheads="1" noChangeShapeType="1" noTextEdit="1"/>
                </p:cNvSpPr>
                <p:nvPr/>
              </p:nvSpPr>
              <p:spPr bwMode="auto">
                <a:xfrm>
                  <a:off x="5088" y="3552"/>
                  <a:ext cx="181" cy="309"/>
                </a:xfrm>
                <a:prstGeom prst="rect">
                  <a:avLst/>
                </a:prstGeom>
                <a:blipFill>
                  <a:blip r:embed="rId5"/>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gr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3455" name="Rectangle 63"/>
          <p:cNvSpPr>
            <a:spLocks noChangeArrowheads="1"/>
          </p:cNvSpPr>
          <p:nvPr/>
        </p:nvSpPr>
        <p:spPr bwMode="auto">
          <a:xfrm>
            <a:off x="2051050" y="3068638"/>
            <a:ext cx="6265863" cy="32305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a:p>
        </p:txBody>
      </p:sp>
      <p:sp>
        <p:nvSpPr>
          <p:cNvPr id="443394" name="Rectangle 2"/>
          <p:cNvSpPr>
            <a:spLocks noGrp="1" noChangeArrowheads="1"/>
          </p:cNvSpPr>
          <p:nvPr>
            <p:ph type="title"/>
          </p:nvPr>
        </p:nvSpPr>
        <p:spPr>
          <a:xfrm>
            <a:off x="1799432" y="289389"/>
            <a:ext cx="6477000" cy="1143000"/>
          </a:xfrm>
        </p:spPr>
        <p:txBody>
          <a:bodyPr/>
          <a:lstStyle/>
          <a:p>
            <a:pPr>
              <a:defRPr/>
            </a:pPr>
            <a:r>
              <a:rPr lang="zh-CN" altLang="en-US" dirty="0">
                <a:solidFill>
                  <a:schemeClr val="bg2"/>
                </a:solidFill>
                <a:latin typeface="Arial" panose="020B0604020202020204" pitchFamily="34" charset="0"/>
              </a:rPr>
              <a:t>有效性</a:t>
            </a:r>
            <a:r>
              <a:rPr lang="en-US" altLang="zh-CN" sz="36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cs typeface="Times New Roman" panose="02020603050405020304" pitchFamily="18" charset="0"/>
              </a:rPr>
              <a:t>efficiency</a:t>
            </a:r>
            <a:r>
              <a:rPr lang="en-US" altLang="zh-CN" sz="3600" dirty="0">
                <a:solidFill>
                  <a:schemeClr val="hlink"/>
                </a:solidFill>
                <a:latin typeface="Arial" panose="020B0604020202020204" pitchFamily="34" charset="0"/>
              </a:rPr>
              <a:t>)</a:t>
            </a:r>
          </a:p>
        </p:txBody>
      </p:sp>
      <p:sp>
        <p:nvSpPr>
          <p:cNvPr id="443443" name="Rectangle 51"/>
          <p:cNvSpPr>
            <a:spLocks noChangeArrowheads="1"/>
          </p:cNvSpPr>
          <p:nvPr/>
        </p:nvSpPr>
        <p:spPr bwMode="auto">
          <a:xfrm>
            <a:off x="304800" y="1676400"/>
            <a:ext cx="8305800"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0000"/>
              </a:lnSpc>
              <a:spcBef>
                <a:spcPct val="50000"/>
              </a:spcBef>
              <a:defRPr/>
            </a:pPr>
            <a:r>
              <a:rPr lang="zh-CN" altLang="en-US" sz="3200" dirty="0">
                <a:solidFill>
                  <a:srgbClr val="FFFFB1"/>
                </a:solidFill>
                <a:effectLst>
                  <a:outerShdw blurRad="38100" dist="38100" dir="2700000" algn="tl">
                    <a:srgbClr val="000000"/>
                  </a:outerShdw>
                </a:effectLst>
              </a:rPr>
              <a:t>有效性：</a:t>
            </a:r>
            <a:r>
              <a:rPr lang="zh-CN" altLang="en-US" sz="3200" b="0" dirty="0">
                <a:solidFill>
                  <a:schemeClr val="bg2"/>
                </a:solidFill>
                <a:effectLst>
                  <a:outerShdw blurRad="38100" dist="38100" dir="2700000" algn="tl">
                    <a:srgbClr val="000000"/>
                  </a:outerShdw>
                </a:effectLst>
                <a:latin typeface="Times New Roman" panose="02020603050405020304" pitchFamily="18" charset="0"/>
              </a:rPr>
              <a:t>对同一总体参数的两个无偏估计</a:t>
            </a:r>
          </a:p>
          <a:p>
            <a:pPr algn="just">
              <a:lnSpc>
                <a:spcPct val="90000"/>
              </a:lnSpc>
              <a:spcBef>
                <a:spcPct val="50000"/>
              </a:spcBef>
              <a:defRPr/>
            </a:pPr>
            <a:r>
              <a:rPr lang="zh-CN" altLang="en-US" sz="3200" b="0" dirty="0">
                <a:solidFill>
                  <a:schemeClr val="bg2"/>
                </a:solidFill>
                <a:effectLst>
                  <a:outerShdw blurRad="38100" dist="38100" dir="2700000" algn="tl">
                    <a:srgbClr val="000000"/>
                  </a:outerShdw>
                </a:effectLst>
                <a:latin typeface="Times New Roman" panose="02020603050405020304" pitchFamily="18" charset="0"/>
              </a:rPr>
              <a:t>                量，有更小标准差的估计量更有效</a:t>
            </a:r>
            <a:r>
              <a:rPr lang="zh-CN" altLang="en-US" sz="3200" b="0" dirty="0">
                <a:solidFill>
                  <a:schemeClr val="bg2"/>
                </a:solidFill>
                <a:effectLst>
                  <a:outerShdw blurRad="38100" dist="38100" dir="2700000" algn="tl">
                    <a:srgbClr val="000000"/>
                  </a:outerShdw>
                </a:effectLst>
              </a:rPr>
              <a:t> </a:t>
            </a:r>
          </a:p>
        </p:txBody>
      </p:sp>
      <p:grpSp>
        <p:nvGrpSpPr>
          <p:cNvPr id="35845" name="Group 62"/>
          <p:cNvGrpSpPr>
            <a:grpSpLocks/>
          </p:cNvGrpSpPr>
          <p:nvPr/>
        </p:nvGrpSpPr>
        <p:grpSpPr bwMode="auto">
          <a:xfrm>
            <a:off x="1676400" y="2819400"/>
            <a:ext cx="7010400" cy="3522663"/>
            <a:chOff x="1056" y="1776"/>
            <a:chExt cx="4416" cy="2219"/>
          </a:xfrm>
        </p:grpSpPr>
        <p:sp>
          <p:nvSpPr>
            <p:cNvPr id="443397" name="Rectangle 5"/>
            <p:cNvSpPr>
              <a:spLocks noChangeArrowheads="1"/>
            </p:cNvSpPr>
            <p:nvPr/>
          </p:nvSpPr>
          <p:spPr bwMode="auto">
            <a:xfrm>
              <a:off x="1056" y="1776"/>
              <a:ext cx="4416" cy="2059"/>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5847" name="Group 6"/>
            <p:cNvGrpSpPr>
              <a:grpSpLocks/>
            </p:cNvGrpSpPr>
            <p:nvPr/>
          </p:nvGrpSpPr>
          <p:grpSpPr bwMode="auto">
            <a:xfrm>
              <a:off x="1933" y="2685"/>
              <a:ext cx="2554" cy="972"/>
              <a:chOff x="1492" y="2246"/>
              <a:chExt cx="2642" cy="1055"/>
            </a:xfrm>
          </p:grpSpPr>
          <p:sp>
            <p:nvSpPr>
              <p:cNvPr id="443399" name="Freeform 7"/>
              <p:cNvSpPr>
                <a:spLocks/>
              </p:cNvSpPr>
              <p:nvPr/>
            </p:nvSpPr>
            <p:spPr bwMode="auto">
              <a:xfrm>
                <a:off x="2813" y="2246"/>
                <a:ext cx="1321" cy="1055"/>
              </a:xfrm>
              <a:custGeom>
                <a:avLst/>
                <a:gdLst>
                  <a:gd name="T0" fmla="*/ 1321 w 1321"/>
                  <a:gd name="T1" fmla="*/ 1055 h 1055"/>
                  <a:gd name="T2" fmla="*/ 1182 w 1321"/>
                  <a:gd name="T3" fmla="*/ 1042 h 1055"/>
                  <a:gd name="T4" fmla="*/ 1113 w 1321"/>
                  <a:gd name="T5" fmla="*/ 1030 h 1055"/>
                  <a:gd name="T6" fmla="*/ 1043 w 1321"/>
                  <a:gd name="T7" fmla="*/ 1013 h 1055"/>
                  <a:gd name="T8" fmla="*/ 974 w 1321"/>
                  <a:gd name="T9" fmla="*/ 990 h 1055"/>
                  <a:gd name="T10" fmla="*/ 904 w 1321"/>
                  <a:gd name="T11" fmla="*/ 956 h 1055"/>
                  <a:gd name="T12" fmla="*/ 835 w 1321"/>
                  <a:gd name="T13" fmla="*/ 914 h 1055"/>
                  <a:gd name="T14" fmla="*/ 696 w 1321"/>
                  <a:gd name="T15" fmla="*/ 790 h 1055"/>
                  <a:gd name="T16" fmla="*/ 557 w 1321"/>
                  <a:gd name="T17" fmla="*/ 619 h 1055"/>
                  <a:gd name="T18" fmla="*/ 418 w 1321"/>
                  <a:gd name="T19" fmla="*/ 412 h 1055"/>
                  <a:gd name="T20" fmla="*/ 349 w 1321"/>
                  <a:gd name="T21" fmla="*/ 307 h 1055"/>
                  <a:gd name="T22" fmla="*/ 279 w 1321"/>
                  <a:gd name="T23" fmla="*/ 208 h 1055"/>
                  <a:gd name="T24" fmla="*/ 210 w 1321"/>
                  <a:gd name="T25" fmla="*/ 122 h 1055"/>
                  <a:gd name="T26" fmla="*/ 139 w 1321"/>
                  <a:gd name="T27" fmla="*/ 56 h 1055"/>
                  <a:gd name="T28" fmla="*/ 71 w 1321"/>
                  <a:gd name="T29" fmla="*/ 14 h 1055"/>
                  <a:gd name="T30" fmla="*/ 0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1321" y="1055"/>
                    </a:moveTo>
                    <a:lnTo>
                      <a:pt x="1182" y="1042"/>
                    </a:lnTo>
                    <a:lnTo>
                      <a:pt x="1113" y="1030"/>
                    </a:lnTo>
                    <a:lnTo>
                      <a:pt x="1043" y="1013"/>
                    </a:lnTo>
                    <a:lnTo>
                      <a:pt x="974" y="990"/>
                    </a:lnTo>
                    <a:lnTo>
                      <a:pt x="904" y="956"/>
                    </a:lnTo>
                    <a:lnTo>
                      <a:pt x="835" y="914"/>
                    </a:lnTo>
                    <a:lnTo>
                      <a:pt x="696" y="790"/>
                    </a:lnTo>
                    <a:lnTo>
                      <a:pt x="557" y="619"/>
                    </a:lnTo>
                    <a:lnTo>
                      <a:pt x="418" y="412"/>
                    </a:lnTo>
                    <a:lnTo>
                      <a:pt x="349" y="307"/>
                    </a:lnTo>
                    <a:lnTo>
                      <a:pt x="279" y="208"/>
                    </a:lnTo>
                    <a:lnTo>
                      <a:pt x="210" y="122"/>
                    </a:lnTo>
                    <a:lnTo>
                      <a:pt x="139" y="56"/>
                    </a:lnTo>
                    <a:lnTo>
                      <a:pt x="71" y="14"/>
                    </a:lnTo>
                    <a:lnTo>
                      <a:pt x="0" y="0"/>
                    </a:lnTo>
                  </a:path>
                </a:pathLst>
              </a:custGeom>
              <a:noFill/>
              <a:ln w="50800">
                <a:solidFill>
                  <a:srgbClr val="FF505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00" name="Freeform 8"/>
              <p:cNvSpPr>
                <a:spLocks/>
              </p:cNvSpPr>
              <p:nvPr/>
            </p:nvSpPr>
            <p:spPr bwMode="auto">
              <a:xfrm>
                <a:off x="1492" y="2246"/>
                <a:ext cx="1321" cy="1055"/>
              </a:xfrm>
              <a:custGeom>
                <a:avLst/>
                <a:gdLst>
                  <a:gd name="T0" fmla="*/ 0 w 1321"/>
                  <a:gd name="T1" fmla="*/ 1055 h 1055"/>
                  <a:gd name="T2" fmla="*/ 140 w 1321"/>
                  <a:gd name="T3" fmla="*/ 1042 h 1055"/>
                  <a:gd name="T4" fmla="*/ 210 w 1321"/>
                  <a:gd name="T5" fmla="*/ 1030 h 1055"/>
                  <a:gd name="T6" fmla="*/ 279 w 1321"/>
                  <a:gd name="T7" fmla="*/ 1013 h 1055"/>
                  <a:gd name="T8" fmla="*/ 347 w 1321"/>
                  <a:gd name="T9" fmla="*/ 990 h 1055"/>
                  <a:gd name="T10" fmla="*/ 418 w 1321"/>
                  <a:gd name="T11" fmla="*/ 956 h 1055"/>
                  <a:gd name="T12" fmla="*/ 486 w 1321"/>
                  <a:gd name="T13" fmla="*/ 914 h 1055"/>
                  <a:gd name="T14" fmla="*/ 626 w 1321"/>
                  <a:gd name="T15" fmla="*/ 790 h 1055"/>
                  <a:gd name="T16" fmla="*/ 765 w 1321"/>
                  <a:gd name="T17" fmla="*/ 619 h 1055"/>
                  <a:gd name="T18" fmla="*/ 904 w 1321"/>
                  <a:gd name="T19" fmla="*/ 412 h 1055"/>
                  <a:gd name="T20" fmla="*/ 974 w 1321"/>
                  <a:gd name="T21" fmla="*/ 307 h 1055"/>
                  <a:gd name="T22" fmla="*/ 1043 w 1321"/>
                  <a:gd name="T23" fmla="*/ 208 h 1055"/>
                  <a:gd name="T24" fmla="*/ 1114 w 1321"/>
                  <a:gd name="T25" fmla="*/ 122 h 1055"/>
                  <a:gd name="T26" fmla="*/ 1182 w 1321"/>
                  <a:gd name="T27" fmla="*/ 56 h 1055"/>
                  <a:gd name="T28" fmla="*/ 1253 w 1321"/>
                  <a:gd name="T29" fmla="*/ 14 h 1055"/>
                  <a:gd name="T30" fmla="*/ 1321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0" y="1055"/>
                    </a:moveTo>
                    <a:lnTo>
                      <a:pt x="140" y="1042"/>
                    </a:lnTo>
                    <a:lnTo>
                      <a:pt x="210" y="1030"/>
                    </a:lnTo>
                    <a:lnTo>
                      <a:pt x="279" y="1013"/>
                    </a:lnTo>
                    <a:lnTo>
                      <a:pt x="347" y="990"/>
                    </a:lnTo>
                    <a:lnTo>
                      <a:pt x="418" y="956"/>
                    </a:lnTo>
                    <a:lnTo>
                      <a:pt x="486" y="914"/>
                    </a:lnTo>
                    <a:lnTo>
                      <a:pt x="626" y="790"/>
                    </a:lnTo>
                    <a:lnTo>
                      <a:pt x="765" y="619"/>
                    </a:lnTo>
                    <a:lnTo>
                      <a:pt x="904" y="412"/>
                    </a:lnTo>
                    <a:lnTo>
                      <a:pt x="974" y="307"/>
                    </a:lnTo>
                    <a:lnTo>
                      <a:pt x="1043" y="208"/>
                    </a:lnTo>
                    <a:lnTo>
                      <a:pt x="1114" y="122"/>
                    </a:lnTo>
                    <a:lnTo>
                      <a:pt x="1182" y="56"/>
                    </a:lnTo>
                    <a:lnTo>
                      <a:pt x="1253" y="14"/>
                    </a:lnTo>
                    <a:lnTo>
                      <a:pt x="1321" y="0"/>
                    </a:lnTo>
                  </a:path>
                </a:pathLst>
              </a:custGeom>
              <a:noFill/>
              <a:ln w="50800">
                <a:solidFill>
                  <a:srgbClr val="FF505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443401" name="Rectangle 9"/>
            <p:cNvSpPr>
              <a:spLocks noChangeArrowheads="1"/>
            </p:cNvSpPr>
            <p:nvPr/>
          </p:nvSpPr>
          <p:spPr bwMode="auto">
            <a:xfrm>
              <a:off x="2418" y="2863"/>
              <a:ext cx="160" cy="288"/>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FF5050"/>
                  </a:solidFill>
                  <a:effectLst>
                    <a:outerShdw blurRad="38100" dist="38100" dir="2700000" algn="tl">
                      <a:srgbClr val="000000"/>
                    </a:outerShdw>
                  </a:effectLst>
                  <a:latin typeface="Times New Roman" panose="02020603050405020304" pitchFamily="18" charset="0"/>
                </a:rPr>
                <a:t>A</a:t>
              </a:r>
              <a:endParaRPr lang="en-US" altLang="zh-CN" sz="2400" b="0" i="1">
                <a:solidFill>
                  <a:srgbClr val="FF5050"/>
                </a:solidFill>
                <a:effectLst>
                  <a:outerShdw blurRad="38100" dist="38100" dir="2700000" algn="tl">
                    <a:srgbClr val="000000"/>
                  </a:outerShdw>
                </a:effectLst>
                <a:latin typeface="Times New Roman" panose="02020603050405020304" pitchFamily="18" charset="0"/>
              </a:endParaRPr>
            </a:p>
          </p:txBody>
        </p:sp>
        <p:sp>
          <p:nvSpPr>
            <p:cNvPr id="443402" name="Rectangle 10"/>
            <p:cNvSpPr>
              <a:spLocks noChangeArrowheads="1"/>
            </p:cNvSpPr>
            <p:nvPr/>
          </p:nvSpPr>
          <p:spPr bwMode="auto">
            <a:xfrm>
              <a:off x="3461" y="2295"/>
              <a:ext cx="160" cy="288"/>
            </a:xfrm>
            <a:prstGeom prst="rect">
              <a:avLst/>
            </a:prstGeom>
            <a:noFill/>
            <a:ln>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00FFFF"/>
                  </a:solidFill>
                  <a:effectLst>
                    <a:outerShdw blurRad="38100" dist="38100" dir="2700000" algn="tl">
                      <a:srgbClr val="000000"/>
                    </a:outerShdw>
                  </a:effectLst>
                  <a:latin typeface="Times New Roman" panose="02020603050405020304" pitchFamily="18" charset="0"/>
                </a:rPr>
                <a:t>B</a:t>
              </a:r>
              <a:endParaRPr lang="en-US" altLang="zh-CN" sz="2400" b="0" i="1">
                <a:effectLst>
                  <a:outerShdw blurRad="38100" dist="38100" dir="2700000" algn="tl">
                    <a:srgbClr val="000000"/>
                  </a:outerShdw>
                </a:effectLst>
                <a:latin typeface="Times New Roman" panose="02020603050405020304" pitchFamily="18" charset="0"/>
              </a:endParaRPr>
            </a:p>
          </p:txBody>
        </p:sp>
        <p:grpSp>
          <p:nvGrpSpPr>
            <p:cNvPr id="35850" name="Group 12"/>
            <p:cNvGrpSpPr>
              <a:grpSpLocks/>
            </p:cNvGrpSpPr>
            <p:nvPr/>
          </p:nvGrpSpPr>
          <p:grpSpPr bwMode="auto">
            <a:xfrm>
              <a:off x="2634" y="2307"/>
              <a:ext cx="1154" cy="1350"/>
              <a:chOff x="2217" y="1837"/>
              <a:chExt cx="1193" cy="1464"/>
            </a:xfrm>
          </p:grpSpPr>
          <p:sp>
            <p:nvSpPr>
              <p:cNvPr id="443405" name="Freeform 13"/>
              <p:cNvSpPr>
                <a:spLocks/>
              </p:cNvSpPr>
              <p:nvPr/>
            </p:nvSpPr>
            <p:spPr bwMode="auto">
              <a:xfrm>
                <a:off x="2814" y="1837"/>
                <a:ext cx="596" cy="1464"/>
              </a:xfrm>
              <a:custGeom>
                <a:avLst/>
                <a:gdLst>
                  <a:gd name="T0" fmla="*/ 597 w 597"/>
                  <a:gd name="T1" fmla="*/ 1464 h 1464"/>
                  <a:gd name="T2" fmla="*/ 534 w 597"/>
                  <a:gd name="T3" fmla="*/ 1447 h 1464"/>
                  <a:gd name="T4" fmla="*/ 503 w 597"/>
                  <a:gd name="T5" fmla="*/ 1430 h 1464"/>
                  <a:gd name="T6" fmla="*/ 471 w 597"/>
                  <a:gd name="T7" fmla="*/ 1407 h 1464"/>
                  <a:gd name="T8" fmla="*/ 441 w 597"/>
                  <a:gd name="T9" fmla="*/ 1373 h 1464"/>
                  <a:gd name="T10" fmla="*/ 408 w 597"/>
                  <a:gd name="T11" fmla="*/ 1327 h 1464"/>
                  <a:gd name="T12" fmla="*/ 378 w 597"/>
                  <a:gd name="T13" fmla="*/ 1268 h 1464"/>
                  <a:gd name="T14" fmla="*/ 315 w 597"/>
                  <a:gd name="T15" fmla="*/ 1097 h 1464"/>
                  <a:gd name="T16" fmla="*/ 252 w 597"/>
                  <a:gd name="T17" fmla="*/ 859 h 1464"/>
                  <a:gd name="T18" fmla="*/ 189 w 597"/>
                  <a:gd name="T19" fmla="*/ 571 h 1464"/>
                  <a:gd name="T20" fmla="*/ 158 w 597"/>
                  <a:gd name="T21" fmla="*/ 425 h 1464"/>
                  <a:gd name="T22" fmla="*/ 126 w 597"/>
                  <a:gd name="T23" fmla="*/ 288 h 1464"/>
                  <a:gd name="T24" fmla="*/ 96 w 597"/>
                  <a:gd name="T25" fmla="*/ 170 h 1464"/>
                  <a:gd name="T26" fmla="*/ 63 w 597"/>
                  <a:gd name="T27" fmla="*/ 78 h 1464"/>
                  <a:gd name="T28" fmla="*/ 33 w 597"/>
                  <a:gd name="T29" fmla="*/ 19 h 1464"/>
                  <a:gd name="T30" fmla="*/ 0 w 597"/>
                  <a:gd name="T3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1464">
                    <a:moveTo>
                      <a:pt x="597" y="1464"/>
                    </a:moveTo>
                    <a:lnTo>
                      <a:pt x="534" y="1447"/>
                    </a:lnTo>
                    <a:lnTo>
                      <a:pt x="503" y="1430"/>
                    </a:lnTo>
                    <a:lnTo>
                      <a:pt x="471" y="1407"/>
                    </a:lnTo>
                    <a:lnTo>
                      <a:pt x="441" y="1373"/>
                    </a:lnTo>
                    <a:lnTo>
                      <a:pt x="408" y="1327"/>
                    </a:lnTo>
                    <a:lnTo>
                      <a:pt x="378" y="1268"/>
                    </a:lnTo>
                    <a:lnTo>
                      <a:pt x="315" y="1097"/>
                    </a:lnTo>
                    <a:lnTo>
                      <a:pt x="252" y="859"/>
                    </a:lnTo>
                    <a:lnTo>
                      <a:pt x="189" y="571"/>
                    </a:lnTo>
                    <a:lnTo>
                      <a:pt x="158" y="425"/>
                    </a:lnTo>
                    <a:lnTo>
                      <a:pt x="126" y="288"/>
                    </a:lnTo>
                    <a:lnTo>
                      <a:pt x="96" y="170"/>
                    </a:lnTo>
                    <a:lnTo>
                      <a:pt x="63" y="78"/>
                    </a:lnTo>
                    <a:lnTo>
                      <a:pt x="33" y="19"/>
                    </a:lnTo>
                    <a:lnTo>
                      <a:pt x="0" y="0"/>
                    </a:lnTo>
                  </a:path>
                </a:pathLst>
              </a:custGeom>
              <a:noFill/>
              <a:ln w="50800">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06" name="Freeform 14"/>
              <p:cNvSpPr>
                <a:spLocks/>
              </p:cNvSpPr>
              <p:nvPr/>
            </p:nvSpPr>
            <p:spPr bwMode="auto">
              <a:xfrm>
                <a:off x="2217" y="1837"/>
                <a:ext cx="597" cy="1464"/>
              </a:xfrm>
              <a:custGeom>
                <a:avLst/>
                <a:gdLst>
                  <a:gd name="T0" fmla="*/ 0 w 596"/>
                  <a:gd name="T1" fmla="*/ 1464 h 1464"/>
                  <a:gd name="T2" fmla="*/ 63 w 596"/>
                  <a:gd name="T3" fmla="*/ 1447 h 1464"/>
                  <a:gd name="T4" fmla="*/ 93 w 596"/>
                  <a:gd name="T5" fmla="*/ 1430 h 1464"/>
                  <a:gd name="T6" fmla="*/ 125 w 596"/>
                  <a:gd name="T7" fmla="*/ 1407 h 1464"/>
                  <a:gd name="T8" fmla="*/ 156 w 596"/>
                  <a:gd name="T9" fmla="*/ 1373 h 1464"/>
                  <a:gd name="T10" fmla="*/ 188 w 596"/>
                  <a:gd name="T11" fmla="*/ 1327 h 1464"/>
                  <a:gd name="T12" fmla="*/ 219 w 596"/>
                  <a:gd name="T13" fmla="*/ 1268 h 1464"/>
                  <a:gd name="T14" fmla="*/ 282 w 596"/>
                  <a:gd name="T15" fmla="*/ 1097 h 1464"/>
                  <a:gd name="T16" fmla="*/ 345 w 596"/>
                  <a:gd name="T17" fmla="*/ 859 h 1464"/>
                  <a:gd name="T18" fmla="*/ 408 w 596"/>
                  <a:gd name="T19" fmla="*/ 571 h 1464"/>
                  <a:gd name="T20" fmla="*/ 440 w 596"/>
                  <a:gd name="T21" fmla="*/ 425 h 1464"/>
                  <a:gd name="T22" fmla="*/ 470 w 596"/>
                  <a:gd name="T23" fmla="*/ 288 h 1464"/>
                  <a:gd name="T24" fmla="*/ 503 w 596"/>
                  <a:gd name="T25" fmla="*/ 170 h 1464"/>
                  <a:gd name="T26" fmla="*/ 533 w 596"/>
                  <a:gd name="T27" fmla="*/ 78 h 1464"/>
                  <a:gd name="T28" fmla="*/ 566 w 596"/>
                  <a:gd name="T29" fmla="*/ 19 h 1464"/>
                  <a:gd name="T30" fmla="*/ 596 w 596"/>
                  <a:gd name="T3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6" h="1464">
                    <a:moveTo>
                      <a:pt x="0" y="1464"/>
                    </a:moveTo>
                    <a:lnTo>
                      <a:pt x="63" y="1447"/>
                    </a:lnTo>
                    <a:lnTo>
                      <a:pt x="93" y="1430"/>
                    </a:lnTo>
                    <a:lnTo>
                      <a:pt x="125" y="1407"/>
                    </a:lnTo>
                    <a:lnTo>
                      <a:pt x="156" y="1373"/>
                    </a:lnTo>
                    <a:lnTo>
                      <a:pt x="188" y="1327"/>
                    </a:lnTo>
                    <a:lnTo>
                      <a:pt x="219" y="1268"/>
                    </a:lnTo>
                    <a:lnTo>
                      <a:pt x="282" y="1097"/>
                    </a:lnTo>
                    <a:lnTo>
                      <a:pt x="345" y="859"/>
                    </a:lnTo>
                    <a:lnTo>
                      <a:pt x="408" y="571"/>
                    </a:lnTo>
                    <a:lnTo>
                      <a:pt x="440" y="425"/>
                    </a:lnTo>
                    <a:lnTo>
                      <a:pt x="470" y="288"/>
                    </a:lnTo>
                    <a:lnTo>
                      <a:pt x="503" y="170"/>
                    </a:lnTo>
                    <a:lnTo>
                      <a:pt x="533" y="78"/>
                    </a:lnTo>
                    <a:lnTo>
                      <a:pt x="566" y="19"/>
                    </a:lnTo>
                    <a:lnTo>
                      <a:pt x="596" y="0"/>
                    </a:lnTo>
                  </a:path>
                </a:pathLst>
              </a:custGeom>
              <a:noFill/>
              <a:ln w="50800">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35851" name="Group 57"/>
            <p:cNvGrpSpPr>
              <a:grpSpLocks/>
            </p:cNvGrpSpPr>
            <p:nvPr/>
          </p:nvGrpSpPr>
          <p:grpSpPr bwMode="auto">
            <a:xfrm>
              <a:off x="1566" y="2365"/>
              <a:ext cx="3341" cy="1379"/>
              <a:chOff x="1422" y="2307"/>
              <a:chExt cx="3341" cy="1379"/>
            </a:xfrm>
          </p:grpSpPr>
          <p:sp>
            <p:nvSpPr>
              <p:cNvPr id="443408" name="Freeform 16"/>
              <p:cNvSpPr>
                <a:spLocks/>
              </p:cNvSpPr>
              <p:nvPr/>
            </p:nvSpPr>
            <p:spPr bwMode="auto">
              <a:xfrm>
                <a:off x="1463" y="2307"/>
                <a:ext cx="3209" cy="1372"/>
              </a:xfrm>
              <a:custGeom>
                <a:avLst/>
                <a:gdLst>
                  <a:gd name="T0" fmla="*/ 0 w 3757"/>
                  <a:gd name="T1" fmla="*/ 0 h 1513"/>
                  <a:gd name="T2" fmla="*/ 0 w 3757"/>
                  <a:gd name="T3" fmla="*/ 1513 h 1513"/>
                  <a:gd name="T4" fmla="*/ 3757 w 3757"/>
                  <a:gd name="T5" fmla="*/ 1513 h 1513"/>
                </a:gdLst>
                <a:ahLst/>
                <a:cxnLst>
                  <a:cxn ang="0">
                    <a:pos x="T0" y="T1"/>
                  </a:cxn>
                  <a:cxn ang="0">
                    <a:pos x="T2" y="T3"/>
                  </a:cxn>
                  <a:cxn ang="0">
                    <a:pos x="T4" y="T5"/>
                  </a:cxn>
                </a:cxnLst>
                <a:rect l="0" t="0" r="r" b="b"/>
                <a:pathLst>
                  <a:path w="3757" h="1513">
                    <a:moveTo>
                      <a:pt x="0" y="0"/>
                    </a:moveTo>
                    <a:lnTo>
                      <a:pt x="0" y="1513"/>
                    </a:lnTo>
                    <a:lnTo>
                      <a:pt x="3757" y="1513"/>
                    </a:lnTo>
                  </a:path>
                </a:pathLst>
              </a:custGeom>
              <a:noFill/>
              <a:ln w="28575" cmpd="sng">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folHlink"/>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5864" name="Group 17"/>
              <p:cNvGrpSpPr>
                <a:grpSpLocks/>
              </p:cNvGrpSpPr>
              <p:nvPr/>
            </p:nvGrpSpPr>
            <p:grpSpPr bwMode="auto">
              <a:xfrm>
                <a:off x="1422" y="2445"/>
                <a:ext cx="41" cy="1099"/>
                <a:chOff x="888" y="1940"/>
                <a:chExt cx="48" cy="1212"/>
              </a:xfrm>
            </p:grpSpPr>
            <p:sp>
              <p:nvSpPr>
                <p:cNvPr id="443410" name="Line 18"/>
                <p:cNvSpPr>
                  <a:spLocks noChangeShapeType="1"/>
                </p:cNvSpPr>
                <p:nvPr/>
              </p:nvSpPr>
              <p:spPr bwMode="auto">
                <a:xfrm>
                  <a:off x="888" y="1940"/>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1" name="Line 19"/>
                <p:cNvSpPr>
                  <a:spLocks noChangeShapeType="1"/>
                </p:cNvSpPr>
                <p:nvPr/>
              </p:nvSpPr>
              <p:spPr bwMode="auto">
                <a:xfrm>
                  <a:off x="888" y="2090"/>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2" name="Line 20"/>
                <p:cNvSpPr>
                  <a:spLocks noChangeShapeType="1"/>
                </p:cNvSpPr>
                <p:nvPr/>
              </p:nvSpPr>
              <p:spPr bwMode="auto">
                <a:xfrm>
                  <a:off x="888" y="2243"/>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3" name="Line 21"/>
                <p:cNvSpPr>
                  <a:spLocks noChangeShapeType="1"/>
                </p:cNvSpPr>
                <p:nvPr/>
              </p:nvSpPr>
              <p:spPr bwMode="auto">
                <a:xfrm>
                  <a:off x="888" y="2393"/>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4" name="Line 22"/>
                <p:cNvSpPr>
                  <a:spLocks noChangeShapeType="1"/>
                </p:cNvSpPr>
                <p:nvPr/>
              </p:nvSpPr>
              <p:spPr bwMode="auto">
                <a:xfrm>
                  <a:off x="888" y="2545"/>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5" name="Line 23"/>
                <p:cNvSpPr>
                  <a:spLocks noChangeShapeType="1"/>
                </p:cNvSpPr>
                <p:nvPr/>
              </p:nvSpPr>
              <p:spPr bwMode="auto">
                <a:xfrm>
                  <a:off x="888" y="2697"/>
                  <a:ext cx="48" cy="0"/>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6" name="Line 24"/>
                <p:cNvSpPr>
                  <a:spLocks noChangeShapeType="1"/>
                </p:cNvSpPr>
                <p:nvPr/>
              </p:nvSpPr>
              <p:spPr bwMode="auto">
                <a:xfrm>
                  <a:off x="888" y="2848"/>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7" name="Line 25"/>
                <p:cNvSpPr>
                  <a:spLocks noChangeShapeType="1"/>
                </p:cNvSpPr>
                <p:nvPr/>
              </p:nvSpPr>
              <p:spPr bwMode="auto">
                <a:xfrm>
                  <a:off x="888" y="2998"/>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18" name="Line 26"/>
                <p:cNvSpPr>
                  <a:spLocks noChangeShapeType="1"/>
                </p:cNvSpPr>
                <p:nvPr/>
              </p:nvSpPr>
              <p:spPr bwMode="auto">
                <a:xfrm>
                  <a:off x="888" y="3151"/>
                  <a:ext cx="48" cy="1"/>
                </a:xfrm>
                <a:prstGeom prst="line">
                  <a:avLst/>
                </a:prstGeom>
                <a:noFill/>
                <a:ln w="26988">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443419" name="Line 27"/>
              <p:cNvSpPr>
                <a:spLocks noChangeShapeType="1"/>
              </p:cNvSpPr>
              <p:nvPr/>
            </p:nvSpPr>
            <p:spPr bwMode="auto">
              <a:xfrm>
                <a:off x="4762"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0" name="Line 28"/>
              <p:cNvSpPr>
                <a:spLocks noChangeShapeType="1"/>
              </p:cNvSpPr>
              <p:nvPr/>
            </p:nvSpPr>
            <p:spPr bwMode="auto">
              <a:xfrm>
                <a:off x="4397"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1" name="Line 29"/>
              <p:cNvSpPr>
                <a:spLocks noChangeShapeType="1"/>
              </p:cNvSpPr>
              <p:nvPr/>
            </p:nvSpPr>
            <p:spPr bwMode="auto">
              <a:xfrm>
                <a:off x="4033" y="3669"/>
                <a:ext cx="2"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2" name="Line 30"/>
              <p:cNvSpPr>
                <a:spLocks noChangeShapeType="1"/>
              </p:cNvSpPr>
              <p:nvPr/>
            </p:nvSpPr>
            <p:spPr bwMode="auto">
              <a:xfrm>
                <a:off x="3671"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3" name="Line 31"/>
              <p:cNvSpPr>
                <a:spLocks noChangeShapeType="1"/>
              </p:cNvSpPr>
              <p:nvPr/>
            </p:nvSpPr>
            <p:spPr bwMode="auto">
              <a:xfrm>
                <a:off x="3307"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4" name="Line 32"/>
              <p:cNvSpPr>
                <a:spLocks noChangeShapeType="1"/>
              </p:cNvSpPr>
              <p:nvPr/>
            </p:nvSpPr>
            <p:spPr bwMode="auto">
              <a:xfrm>
                <a:off x="2945"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5" name="Line 33"/>
              <p:cNvSpPr>
                <a:spLocks noChangeShapeType="1"/>
              </p:cNvSpPr>
              <p:nvPr/>
            </p:nvSpPr>
            <p:spPr bwMode="auto">
              <a:xfrm>
                <a:off x="2581"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6" name="Line 34"/>
              <p:cNvSpPr>
                <a:spLocks noChangeShapeType="1"/>
              </p:cNvSpPr>
              <p:nvPr/>
            </p:nvSpPr>
            <p:spPr bwMode="auto">
              <a:xfrm>
                <a:off x="2219"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3427" name="Line 35"/>
              <p:cNvSpPr>
                <a:spLocks noChangeShapeType="1"/>
              </p:cNvSpPr>
              <p:nvPr/>
            </p:nvSpPr>
            <p:spPr bwMode="auto">
              <a:xfrm>
                <a:off x="1855" y="3669"/>
                <a:ext cx="1" cy="17"/>
              </a:xfrm>
              <a:prstGeom prst="line">
                <a:avLst/>
              </a:prstGeom>
              <a:noFill/>
              <a:ln w="26988">
                <a:solidFill>
                  <a:srgbClr val="CDCDCD"/>
                </a:solidFill>
                <a:round/>
                <a:headEnd/>
                <a:tailEnd/>
              </a:ln>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443429" name="Rectangle 37"/>
            <p:cNvSpPr>
              <a:spLocks noChangeArrowheads="1"/>
            </p:cNvSpPr>
            <p:nvPr/>
          </p:nvSpPr>
          <p:spPr bwMode="auto">
            <a:xfrm>
              <a:off x="3655" y="2749"/>
              <a:ext cx="1712" cy="26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200">
                  <a:solidFill>
                    <a:srgbClr val="FFFFB1"/>
                  </a:solidFill>
                  <a:effectLst>
                    <a:outerShdw blurRad="38100" dist="38100" dir="2700000" algn="tl">
                      <a:srgbClr val="000000"/>
                    </a:outerShdw>
                  </a:effectLst>
                </a:rPr>
                <a:t>  </a:t>
              </a:r>
              <a:r>
                <a:rPr lang="zh-CN" altLang="en-US" sz="2200">
                  <a:solidFill>
                    <a:srgbClr val="FFFFB1"/>
                  </a:solidFill>
                  <a:effectLst>
                    <a:outerShdw blurRad="38100" dist="38100" dir="2700000" algn="tl">
                      <a:srgbClr val="000000"/>
                    </a:outerShdw>
                  </a:effectLst>
                </a:rPr>
                <a:t>的抽样分布</a:t>
              </a:r>
            </a:p>
          </p:txBody>
        </p:sp>
        <p:sp>
          <p:nvSpPr>
            <p:cNvPr id="443430" name="Rectangle 38"/>
            <p:cNvSpPr>
              <a:spLocks noChangeArrowheads="1"/>
            </p:cNvSpPr>
            <p:nvPr/>
          </p:nvSpPr>
          <p:spPr bwMode="auto">
            <a:xfrm>
              <a:off x="2002" y="1934"/>
              <a:ext cx="1542" cy="26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2200">
                  <a:solidFill>
                    <a:srgbClr val="FFFFB1"/>
                  </a:solidFill>
                  <a:effectLst>
                    <a:outerShdw blurRad="38100" dist="38100" dir="2700000" algn="tl">
                      <a:srgbClr val="000000"/>
                    </a:outerShdw>
                  </a:effectLst>
                </a:rPr>
                <a:t>   </a:t>
              </a:r>
              <a:r>
                <a:rPr lang="zh-CN" altLang="en-US" sz="2200">
                  <a:solidFill>
                    <a:srgbClr val="FFFFB1"/>
                  </a:solidFill>
                  <a:effectLst>
                    <a:outerShdw blurRad="38100" dist="38100" dir="2700000" algn="tl">
                      <a:srgbClr val="000000"/>
                    </a:outerShdw>
                  </a:effectLst>
                </a:rPr>
                <a:t>的抽样分布</a:t>
              </a:r>
            </a:p>
          </p:txBody>
        </p:sp>
        <p:sp>
          <p:nvSpPr>
            <p:cNvPr id="443431" name="Line 39"/>
            <p:cNvSpPr>
              <a:spLocks noChangeShapeType="1"/>
            </p:cNvSpPr>
            <p:nvPr/>
          </p:nvSpPr>
          <p:spPr bwMode="auto">
            <a:xfrm>
              <a:off x="2896" y="2196"/>
              <a:ext cx="232" cy="180"/>
            </a:xfrm>
            <a:prstGeom prst="line">
              <a:avLst/>
            </a:prstGeom>
            <a:noFill/>
            <a:ln w="12700">
              <a:solidFill>
                <a:schemeClr val="tx1"/>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3432" name="Line 40"/>
            <p:cNvSpPr>
              <a:spLocks noChangeShapeType="1"/>
            </p:cNvSpPr>
            <p:nvPr/>
          </p:nvSpPr>
          <p:spPr bwMode="auto">
            <a:xfrm flipH="1">
              <a:off x="3871" y="3011"/>
              <a:ext cx="433" cy="38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5856" name="Object 52"/>
                <p:cNvSpPr txBox="1"/>
                <p:nvPr/>
              </p:nvSpPr>
              <p:spPr bwMode="auto">
                <a:xfrm>
                  <a:off x="2160" y="1920"/>
                  <a:ext cx="193" cy="306"/>
                </a:xfrm>
                <a:prstGeom prst="rect">
                  <a:avLst/>
                </a:prstGeom>
                <a:noFill/>
                <a:ln>
                  <a:noFill/>
                </a:ln>
                <a:effectLst>
                  <a:outerShdw dist="17961" dir="27000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𝜃</m:t>
                                </m:r>
                              </m:e>
                            </m:acc>
                          </m:e>
                          <m:sub>
                            <m:r>
                              <a:rPr lang="zh-CN" altLang="en-US" i="1">
                                <a:solidFill>
                                  <a:srgbClr val="000000"/>
                                </a:solidFill>
                                <a:latin typeface="Cambria Math" panose="02040503050406030204" pitchFamily="18" charset="0"/>
                              </a:rPr>
                              <m:t>1</m:t>
                            </m:r>
                          </m:sub>
                        </m:sSub>
                      </m:oMath>
                    </m:oMathPara>
                  </a14:m>
                  <a:endParaRPr lang="zh-CN" altLang="en-US"/>
                </a:p>
              </p:txBody>
            </p:sp>
          </mc:Choice>
          <mc:Fallback>
            <p:sp>
              <p:nvSpPr>
                <p:cNvPr id="35856" name="Object 52"/>
                <p:cNvSpPr txBox="1">
                  <a:spLocks noRot="1" noChangeAspect="1" noMove="1" noResize="1" noEditPoints="1" noAdjustHandles="1" noChangeArrowheads="1" noChangeShapeType="1" noTextEdit="1"/>
                </p:cNvSpPr>
                <p:nvPr/>
              </p:nvSpPr>
              <p:spPr bwMode="auto">
                <a:xfrm>
                  <a:off x="2160" y="1920"/>
                  <a:ext cx="193" cy="306"/>
                </a:xfrm>
                <a:prstGeom prst="rect">
                  <a:avLst/>
                </a:prstGeom>
                <a:blipFill>
                  <a:blip r:embed="rId3"/>
                  <a:stretch>
                    <a:fillRect t="-2353"/>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857" name="Object 53"/>
                <p:cNvSpPr txBox="1"/>
                <p:nvPr/>
              </p:nvSpPr>
              <p:spPr bwMode="auto">
                <a:xfrm>
                  <a:off x="3881" y="2736"/>
                  <a:ext cx="247" cy="336"/>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𝜃</m:t>
                                </m:r>
                              </m:e>
                            </m:acc>
                          </m:e>
                          <m:sub>
                            <m:r>
                              <a:rPr lang="zh-CN" altLang="en-US" i="1">
                                <a:solidFill>
                                  <a:srgbClr val="000000"/>
                                </a:solidFill>
                                <a:latin typeface="Cambria Math" panose="02040503050406030204" pitchFamily="18" charset="0"/>
                              </a:rPr>
                              <m:t>2</m:t>
                            </m:r>
                          </m:sub>
                        </m:sSub>
                      </m:oMath>
                    </m:oMathPara>
                  </a14:m>
                  <a:endParaRPr lang="zh-CN" altLang="en-US" dirty="0"/>
                </a:p>
              </p:txBody>
            </p:sp>
          </mc:Choice>
          <mc:Fallback>
            <p:sp>
              <p:nvSpPr>
                <p:cNvPr id="35857" name="Object 53"/>
                <p:cNvSpPr txBox="1">
                  <a:spLocks noRot="1" noChangeAspect="1" noMove="1" noResize="1" noEditPoints="1" noAdjustHandles="1" noChangeArrowheads="1" noChangeShapeType="1" noTextEdit="1"/>
                </p:cNvSpPr>
                <p:nvPr/>
              </p:nvSpPr>
              <p:spPr bwMode="auto">
                <a:xfrm>
                  <a:off x="3881" y="2736"/>
                  <a:ext cx="247" cy="336"/>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443446" name="Rectangle 54"/>
            <p:cNvSpPr>
              <a:spLocks noChangeArrowheads="1"/>
            </p:cNvSpPr>
            <p:nvPr/>
          </p:nvSpPr>
          <p:spPr bwMode="auto">
            <a:xfrm>
              <a:off x="1488" y="2026"/>
              <a:ext cx="52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rgbClr val="808080"/>
                    </a:outerShdw>
                  </a:effectLst>
                </a14:hiddenEffects>
              </a:ext>
            </a:extLst>
          </p:spPr>
          <p:txBody>
            <a:bodyPr lIns="0" tIns="0" rIns="0" bIns="0">
              <a:spAutoFit/>
            </a:bodyPr>
            <a:lstStyle/>
            <a:p>
              <a:pPr>
                <a:defRPr/>
              </a:pPr>
              <a:r>
                <a:rPr lang="en-US" altLang="zh-CN" sz="2400" i="1">
                  <a:effectLst>
                    <a:outerShdw blurRad="38100" dist="38100" dir="2700000" algn="tl">
                      <a:srgbClr val="000000"/>
                    </a:outerShdw>
                  </a:effectLst>
                  <a:latin typeface="Times New Roman" panose="02020603050405020304" pitchFamily="18" charset="0"/>
                </a:rPr>
                <a:t>P</a:t>
              </a:r>
              <a:r>
                <a:rPr lang="en-US" altLang="zh-CN" sz="2400">
                  <a:effectLst>
                    <a:outerShdw blurRad="38100" dist="38100" dir="2700000" algn="tl">
                      <a:srgbClr val="000000"/>
                    </a:outerShdw>
                  </a:effectLst>
                  <a:latin typeface="Times New Roman" panose="02020603050405020304" pitchFamily="18" charset="0"/>
                </a:rPr>
                <a:t>(</a:t>
              </a:r>
              <a:r>
                <a:rPr lang="en-US" altLang="zh-CN" sz="2400" i="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rPr>
                <a:t>)</a:t>
              </a:r>
              <a:endParaRPr lang="en-US" altLang="zh-CN" sz="2400" b="0">
                <a:effectLst>
                  <a:outerShdw blurRad="38100" dist="38100" dir="2700000" algn="tl">
                    <a:srgbClr val="000000"/>
                  </a:outerShdw>
                </a:effectLst>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35859" name="Object 56"/>
                <p:cNvSpPr txBox="1"/>
                <p:nvPr/>
              </p:nvSpPr>
              <p:spPr bwMode="auto">
                <a:xfrm>
                  <a:off x="3083" y="3741"/>
                  <a:ext cx="181" cy="254"/>
                </a:xfrm>
                <a:prstGeom prst="rect">
                  <a:avLst/>
                </a:prstGeom>
                <a:noFill/>
                <a:ln>
                  <a:noFill/>
                </a:ln>
                <a:effectLst>
                  <a:outerShdw dist="17961" dir="27000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𝜃</m:t>
                        </m:r>
                      </m:oMath>
                    </m:oMathPara>
                  </a14:m>
                  <a:endParaRPr lang="zh-CN" altLang="en-US"/>
                </a:p>
              </p:txBody>
            </p:sp>
          </mc:Choice>
          <mc:Fallback>
            <p:sp>
              <p:nvSpPr>
                <p:cNvPr id="35859" name="Object 56"/>
                <p:cNvSpPr txBox="1">
                  <a:spLocks noRot="1" noChangeAspect="1" noMove="1" noResize="1" noEditPoints="1" noAdjustHandles="1" noChangeArrowheads="1" noChangeShapeType="1" noTextEdit="1"/>
                </p:cNvSpPr>
                <p:nvPr/>
              </p:nvSpPr>
              <p:spPr bwMode="auto">
                <a:xfrm>
                  <a:off x="3083" y="3741"/>
                  <a:ext cx="181" cy="254"/>
                </a:xfrm>
                <a:prstGeom prst="rect">
                  <a:avLst/>
                </a:prstGeom>
                <a:blipFill>
                  <a:blip r:embed="rId5"/>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443450" name="Line 58"/>
            <p:cNvSpPr>
              <a:spLocks noChangeShapeType="1"/>
            </p:cNvSpPr>
            <p:nvPr/>
          </p:nvSpPr>
          <p:spPr bwMode="auto">
            <a:xfrm flipV="1">
              <a:off x="3216" y="2304"/>
              <a:ext cx="0" cy="1440"/>
            </a:xfrm>
            <a:prstGeom prst="line">
              <a:avLst/>
            </a:prstGeom>
            <a:noFill/>
            <a:ln w="9525">
              <a:solidFill>
                <a:schemeClr val="tx1"/>
              </a:solidFill>
              <a:round/>
              <a:headEnd/>
              <a:tailEn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35861" name="Object 60"/>
                <p:cNvSpPr txBox="1"/>
                <p:nvPr/>
              </p:nvSpPr>
              <p:spPr bwMode="auto">
                <a:xfrm>
                  <a:off x="1643" y="1968"/>
                  <a:ext cx="181" cy="309"/>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𝜃</m:t>
                            </m:r>
                          </m:e>
                        </m:acc>
                      </m:oMath>
                    </m:oMathPara>
                  </a14:m>
                  <a:endParaRPr lang="zh-CN" altLang="en-US"/>
                </a:p>
              </p:txBody>
            </p:sp>
          </mc:Choice>
          <mc:Fallback>
            <p:sp>
              <p:nvSpPr>
                <p:cNvPr id="35861" name="Object 60"/>
                <p:cNvSpPr txBox="1">
                  <a:spLocks noRot="1" noChangeAspect="1" noMove="1" noResize="1" noEditPoints="1" noAdjustHandles="1" noChangeArrowheads="1" noChangeShapeType="1" noTextEdit="1"/>
                </p:cNvSpPr>
                <p:nvPr/>
              </p:nvSpPr>
              <p:spPr bwMode="auto">
                <a:xfrm>
                  <a:off x="1643" y="1968"/>
                  <a:ext cx="181" cy="309"/>
                </a:xfrm>
                <a:prstGeom prst="rect">
                  <a:avLst/>
                </a:prstGeom>
                <a:blipFill>
                  <a:blip r:embed="rId6"/>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862" name="Object 61"/>
                <p:cNvSpPr txBox="1"/>
                <p:nvPr/>
              </p:nvSpPr>
              <p:spPr bwMode="auto">
                <a:xfrm>
                  <a:off x="4896" y="3552"/>
                  <a:ext cx="181" cy="309"/>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𝜃</m:t>
                            </m:r>
                          </m:e>
                        </m:acc>
                      </m:oMath>
                    </m:oMathPara>
                  </a14:m>
                  <a:endParaRPr lang="zh-CN" altLang="en-US"/>
                </a:p>
              </p:txBody>
            </p:sp>
          </mc:Choice>
          <mc:Fallback>
            <p:sp>
              <p:nvSpPr>
                <p:cNvPr id="35862" name="Object 61"/>
                <p:cNvSpPr txBox="1">
                  <a:spLocks noRot="1" noChangeAspect="1" noMove="1" noResize="1" noEditPoints="1" noAdjustHandles="1" noChangeArrowheads="1" noChangeShapeType="1" noTextEdit="1"/>
                </p:cNvSpPr>
                <p:nvPr/>
              </p:nvSpPr>
              <p:spPr bwMode="auto">
                <a:xfrm>
                  <a:off x="4896" y="3552"/>
                  <a:ext cx="181" cy="309"/>
                </a:xfrm>
                <a:prstGeom prst="rect">
                  <a:avLst/>
                </a:prstGeom>
                <a:blipFill>
                  <a:blip r:embed="rId7"/>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gr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5495" name="Rectangle 55"/>
          <p:cNvSpPr>
            <a:spLocks noChangeArrowheads="1"/>
          </p:cNvSpPr>
          <p:nvPr/>
        </p:nvSpPr>
        <p:spPr bwMode="auto">
          <a:xfrm>
            <a:off x="2268538" y="2997200"/>
            <a:ext cx="5903912" cy="3313113"/>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a:p>
        </p:txBody>
      </p:sp>
      <p:sp>
        <p:nvSpPr>
          <p:cNvPr id="445442" name="Rectangle 2"/>
          <p:cNvSpPr>
            <a:spLocks noGrp="1" noChangeArrowheads="1"/>
          </p:cNvSpPr>
          <p:nvPr>
            <p:ph type="title"/>
          </p:nvPr>
        </p:nvSpPr>
        <p:spPr>
          <a:xfrm>
            <a:off x="2133600" y="228600"/>
            <a:ext cx="6477000" cy="1143000"/>
          </a:xfrm>
        </p:spPr>
        <p:txBody>
          <a:bodyPr/>
          <a:lstStyle/>
          <a:p>
            <a:pPr>
              <a:defRPr/>
            </a:pPr>
            <a:r>
              <a:rPr lang="zh-CN" altLang="en-US" dirty="0">
                <a:solidFill>
                  <a:schemeClr val="bg2"/>
                </a:solidFill>
                <a:latin typeface="Arial" panose="020B0604020202020204" pitchFamily="34" charset="0"/>
              </a:rPr>
              <a:t>一致性</a:t>
            </a:r>
            <a:r>
              <a:rPr lang="en-US" altLang="zh-CN" sz="36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cs typeface="Times New Roman" panose="02020603050405020304" pitchFamily="18" charset="0"/>
              </a:rPr>
              <a:t>consistency</a:t>
            </a:r>
            <a:r>
              <a:rPr lang="en-US" altLang="zh-CN" sz="3600" dirty="0">
                <a:solidFill>
                  <a:schemeClr val="hlink"/>
                </a:solidFill>
                <a:latin typeface="Arial" panose="020B0604020202020204" pitchFamily="34" charset="0"/>
              </a:rPr>
              <a:t>)</a:t>
            </a:r>
          </a:p>
        </p:txBody>
      </p:sp>
      <p:sp>
        <p:nvSpPr>
          <p:cNvPr id="445443" name="Rectangle 3"/>
          <p:cNvSpPr>
            <a:spLocks noGrp="1" noChangeArrowheads="1"/>
          </p:cNvSpPr>
          <p:nvPr>
            <p:ph type="body" idx="1"/>
          </p:nvPr>
        </p:nvSpPr>
        <p:spPr>
          <a:xfrm>
            <a:off x="533400" y="1700213"/>
            <a:ext cx="7848600" cy="1423987"/>
          </a:xfrm>
        </p:spPr>
        <p:txBody>
          <a:bodyPr/>
          <a:lstStyle/>
          <a:p>
            <a:pPr algn="just">
              <a:defRPr/>
            </a:pPr>
            <a:r>
              <a:rPr lang="zh-CN" altLang="en-US" b="1" dirty="0">
                <a:solidFill>
                  <a:srgbClr val="FFFFB1"/>
                </a:solidFill>
              </a:rPr>
              <a:t>一致性：</a:t>
            </a:r>
            <a:r>
              <a:rPr lang="zh-CN" altLang="en-US" dirty="0">
                <a:solidFill>
                  <a:schemeClr val="bg2"/>
                </a:solidFill>
              </a:rPr>
              <a:t>随着样本量的增大，估计量的</a:t>
            </a:r>
          </a:p>
          <a:p>
            <a:pPr algn="just">
              <a:defRPr/>
            </a:pPr>
            <a:r>
              <a:rPr lang="zh-CN" altLang="en-US" dirty="0">
                <a:solidFill>
                  <a:schemeClr val="bg2"/>
                </a:solidFill>
              </a:rPr>
              <a:t>              值越来越接近被估计的总体参数</a:t>
            </a:r>
          </a:p>
        </p:txBody>
      </p:sp>
      <p:grpSp>
        <p:nvGrpSpPr>
          <p:cNvPr id="37893" name="Group 54"/>
          <p:cNvGrpSpPr>
            <a:grpSpLocks/>
          </p:cNvGrpSpPr>
          <p:nvPr/>
        </p:nvGrpSpPr>
        <p:grpSpPr bwMode="auto">
          <a:xfrm>
            <a:off x="2362200" y="3052763"/>
            <a:ext cx="5791200" cy="3276600"/>
            <a:chOff x="1488" y="1968"/>
            <a:chExt cx="3648" cy="2064"/>
          </a:xfrm>
        </p:grpSpPr>
        <p:grpSp>
          <p:nvGrpSpPr>
            <p:cNvPr id="37894" name="Group 5"/>
            <p:cNvGrpSpPr>
              <a:grpSpLocks/>
            </p:cNvGrpSpPr>
            <p:nvPr/>
          </p:nvGrpSpPr>
          <p:grpSpPr bwMode="auto">
            <a:xfrm>
              <a:off x="1909" y="2728"/>
              <a:ext cx="2606" cy="927"/>
              <a:chOff x="1492" y="2246"/>
              <a:chExt cx="2642" cy="1055"/>
            </a:xfrm>
          </p:grpSpPr>
          <p:sp>
            <p:nvSpPr>
              <p:cNvPr id="445446" name="Freeform 6"/>
              <p:cNvSpPr>
                <a:spLocks/>
              </p:cNvSpPr>
              <p:nvPr/>
            </p:nvSpPr>
            <p:spPr bwMode="auto">
              <a:xfrm>
                <a:off x="2813" y="2246"/>
                <a:ext cx="1321" cy="1055"/>
              </a:xfrm>
              <a:custGeom>
                <a:avLst/>
                <a:gdLst>
                  <a:gd name="T0" fmla="*/ 1321 w 1321"/>
                  <a:gd name="T1" fmla="*/ 1055 h 1055"/>
                  <a:gd name="T2" fmla="*/ 1182 w 1321"/>
                  <a:gd name="T3" fmla="*/ 1042 h 1055"/>
                  <a:gd name="T4" fmla="*/ 1113 w 1321"/>
                  <a:gd name="T5" fmla="*/ 1030 h 1055"/>
                  <a:gd name="T6" fmla="*/ 1043 w 1321"/>
                  <a:gd name="T7" fmla="*/ 1013 h 1055"/>
                  <a:gd name="T8" fmla="*/ 974 w 1321"/>
                  <a:gd name="T9" fmla="*/ 990 h 1055"/>
                  <a:gd name="T10" fmla="*/ 904 w 1321"/>
                  <a:gd name="T11" fmla="*/ 956 h 1055"/>
                  <a:gd name="T12" fmla="*/ 835 w 1321"/>
                  <a:gd name="T13" fmla="*/ 914 h 1055"/>
                  <a:gd name="T14" fmla="*/ 696 w 1321"/>
                  <a:gd name="T15" fmla="*/ 790 h 1055"/>
                  <a:gd name="T16" fmla="*/ 557 w 1321"/>
                  <a:gd name="T17" fmla="*/ 619 h 1055"/>
                  <a:gd name="T18" fmla="*/ 418 w 1321"/>
                  <a:gd name="T19" fmla="*/ 412 h 1055"/>
                  <a:gd name="T20" fmla="*/ 349 w 1321"/>
                  <a:gd name="T21" fmla="*/ 307 h 1055"/>
                  <a:gd name="T22" fmla="*/ 279 w 1321"/>
                  <a:gd name="T23" fmla="*/ 208 h 1055"/>
                  <a:gd name="T24" fmla="*/ 210 w 1321"/>
                  <a:gd name="T25" fmla="*/ 122 h 1055"/>
                  <a:gd name="T26" fmla="*/ 139 w 1321"/>
                  <a:gd name="T27" fmla="*/ 56 h 1055"/>
                  <a:gd name="T28" fmla="*/ 71 w 1321"/>
                  <a:gd name="T29" fmla="*/ 14 h 1055"/>
                  <a:gd name="T30" fmla="*/ 0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1321" y="1055"/>
                    </a:moveTo>
                    <a:lnTo>
                      <a:pt x="1182" y="1042"/>
                    </a:lnTo>
                    <a:lnTo>
                      <a:pt x="1113" y="1030"/>
                    </a:lnTo>
                    <a:lnTo>
                      <a:pt x="1043" y="1013"/>
                    </a:lnTo>
                    <a:lnTo>
                      <a:pt x="974" y="990"/>
                    </a:lnTo>
                    <a:lnTo>
                      <a:pt x="904" y="956"/>
                    </a:lnTo>
                    <a:lnTo>
                      <a:pt x="835" y="914"/>
                    </a:lnTo>
                    <a:lnTo>
                      <a:pt x="696" y="790"/>
                    </a:lnTo>
                    <a:lnTo>
                      <a:pt x="557" y="619"/>
                    </a:lnTo>
                    <a:lnTo>
                      <a:pt x="418" y="412"/>
                    </a:lnTo>
                    <a:lnTo>
                      <a:pt x="349" y="307"/>
                    </a:lnTo>
                    <a:lnTo>
                      <a:pt x="279" y="208"/>
                    </a:lnTo>
                    <a:lnTo>
                      <a:pt x="210" y="122"/>
                    </a:lnTo>
                    <a:lnTo>
                      <a:pt x="139" y="56"/>
                    </a:lnTo>
                    <a:lnTo>
                      <a:pt x="71" y="14"/>
                    </a:lnTo>
                    <a:lnTo>
                      <a:pt x="0" y="0"/>
                    </a:lnTo>
                  </a:path>
                </a:pathLst>
              </a:custGeom>
              <a:noFill/>
              <a:ln w="50800">
                <a:solidFill>
                  <a:srgbClr val="FF505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47" name="Freeform 7"/>
              <p:cNvSpPr>
                <a:spLocks/>
              </p:cNvSpPr>
              <p:nvPr/>
            </p:nvSpPr>
            <p:spPr bwMode="auto">
              <a:xfrm>
                <a:off x="1492" y="2246"/>
                <a:ext cx="1321" cy="1055"/>
              </a:xfrm>
              <a:custGeom>
                <a:avLst/>
                <a:gdLst>
                  <a:gd name="T0" fmla="*/ 0 w 1321"/>
                  <a:gd name="T1" fmla="*/ 1055 h 1055"/>
                  <a:gd name="T2" fmla="*/ 140 w 1321"/>
                  <a:gd name="T3" fmla="*/ 1042 h 1055"/>
                  <a:gd name="T4" fmla="*/ 210 w 1321"/>
                  <a:gd name="T5" fmla="*/ 1030 h 1055"/>
                  <a:gd name="T6" fmla="*/ 279 w 1321"/>
                  <a:gd name="T7" fmla="*/ 1013 h 1055"/>
                  <a:gd name="T8" fmla="*/ 347 w 1321"/>
                  <a:gd name="T9" fmla="*/ 990 h 1055"/>
                  <a:gd name="T10" fmla="*/ 418 w 1321"/>
                  <a:gd name="T11" fmla="*/ 956 h 1055"/>
                  <a:gd name="T12" fmla="*/ 486 w 1321"/>
                  <a:gd name="T13" fmla="*/ 914 h 1055"/>
                  <a:gd name="T14" fmla="*/ 626 w 1321"/>
                  <a:gd name="T15" fmla="*/ 790 h 1055"/>
                  <a:gd name="T16" fmla="*/ 765 w 1321"/>
                  <a:gd name="T17" fmla="*/ 619 h 1055"/>
                  <a:gd name="T18" fmla="*/ 904 w 1321"/>
                  <a:gd name="T19" fmla="*/ 412 h 1055"/>
                  <a:gd name="T20" fmla="*/ 974 w 1321"/>
                  <a:gd name="T21" fmla="*/ 307 h 1055"/>
                  <a:gd name="T22" fmla="*/ 1043 w 1321"/>
                  <a:gd name="T23" fmla="*/ 208 h 1055"/>
                  <a:gd name="T24" fmla="*/ 1114 w 1321"/>
                  <a:gd name="T25" fmla="*/ 122 h 1055"/>
                  <a:gd name="T26" fmla="*/ 1182 w 1321"/>
                  <a:gd name="T27" fmla="*/ 56 h 1055"/>
                  <a:gd name="T28" fmla="*/ 1253 w 1321"/>
                  <a:gd name="T29" fmla="*/ 14 h 1055"/>
                  <a:gd name="T30" fmla="*/ 1321 w 1321"/>
                  <a:gd name="T31" fmla="*/ 0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1" h="1055">
                    <a:moveTo>
                      <a:pt x="0" y="1055"/>
                    </a:moveTo>
                    <a:lnTo>
                      <a:pt x="140" y="1042"/>
                    </a:lnTo>
                    <a:lnTo>
                      <a:pt x="210" y="1030"/>
                    </a:lnTo>
                    <a:lnTo>
                      <a:pt x="279" y="1013"/>
                    </a:lnTo>
                    <a:lnTo>
                      <a:pt x="347" y="990"/>
                    </a:lnTo>
                    <a:lnTo>
                      <a:pt x="418" y="956"/>
                    </a:lnTo>
                    <a:lnTo>
                      <a:pt x="486" y="914"/>
                    </a:lnTo>
                    <a:lnTo>
                      <a:pt x="626" y="790"/>
                    </a:lnTo>
                    <a:lnTo>
                      <a:pt x="765" y="619"/>
                    </a:lnTo>
                    <a:lnTo>
                      <a:pt x="904" y="412"/>
                    </a:lnTo>
                    <a:lnTo>
                      <a:pt x="974" y="307"/>
                    </a:lnTo>
                    <a:lnTo>
                      <a:pt x="1043" y="208"/>
                    </a:lnTo>
                    <a:lnTo>
                      <a:pt x="1114" y="122"/>
                    </a:lnTo>
                    <a:lnTo>
                      <a:pt x="1182" y="56"/>
                    </a:lnTo>
                    <a:lnTo>
                      <a:pt x="1253" y="14"/>
                    </a:lnTo>
                    <a:lnTo>
                      <a:pt x="1321" y="0"/>
                    </a:lnTo>
                  </a:path>
                </a:pathLst>
              </a:custGeom>
              <a:noFill/>
              <a:ln w="50800">
                <a:solidFill>
                  <a:srgbClr val="FF5050"/>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445448" name="Rectangle 8"/>
            <p:cNvSpPr>
              <a:spLocks noChangeArrowheads="1"/>
            </p:cNvSpPr>
            <p:nvPr/>
          </p:nvSpPr>
          <p:spPr bwMode="auto">
            <a:xfrm>
              <a:off x="2529" y="2917"/>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FF5050"/>
                  </a:solidFill>
                  <a:effectLst>
                    <a:outerShdw blurRad="38100" dist="38100" dir="2700000" algn="tl">
                      <a:srgbClr val="000000"/>
                    </a:outerShdw>
                  </a:effectLst>
                  <a:latin typeface="Times New Roman" panose="02020603050405020304" pitchFamily="18" charset="0"/>
                </a:rPr>
                <a:t>A</a:t>
              </a:r>
              <a:endParaRPr lang="en-US" altLang="zh-CN" sz="2400" i="1">
                <a:solidFill>
                  <a:srgbClr val="FF5050"/>
                </a:solidFill>
                <a:effectLst>
                  <a:outerShdw blurRad="38100" dist="38100" dir="2700000" algn="tl">
                    <a:srgbClr val="000000"/>
                  </a:outerShdw>
                </a:effectLst>
                <a:latin typeface="Times New Roman" panose="02020603050405020304" pitchFamily="18" charset="0"/>
              </a:endParaRPr>
            </a:p>
          </p:txBody>
        </p:sp>
        <p:sp>
          <p:nvSpPr>
            <p:cNvPr id="445449" name="Rectangle 9"/>
            <p:cNvSpPr>
              <a:spLocks noChangeArrowheads="1"/>
            </p:cNvSpPr>
            <p:nvPr/>
          </p:nvSpPr>
          <p:spPr bwMode="auto">
            <a:xfrm>
              <a:off x="3477" y="2368"/>
              <a:ext cx="1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3000" i="1">
                  <a:solidFill>
                    <a:srgbClr val="00FFFF"/>
                  </a:solidFill>
                  <a:effectLst>
                    <a:outerShdw blurRad="38100" dist="38100" dir="2700000" algn="tl">
                      <a:srgbClr val="000000"/>
                    </a:outerShdw>
                  </a:effectLst>
                  <a:latin typeface="Times New Roman" panose="02020603050405020304" pitchFamily="18" charset="0"/>
                </a:rPr>
                <a:t>B</a:t>
              </a:r>
              <a:endParaRPr lang="en-US" altLang="zh-CN" sz="2400" i="1">
                <a:effectLst>
                  <a:outerShdw blurRad="38100" dist="38100" dir="2700000" algn="tl">
                    <a:srgbClr val="000000"/>
                  </a:outerShdw>
                </a:effectLst>
                <a:latin typeface="Times New Roman" panose="02020603050405020304" pitchFamily="18" charset="0"/>
              </a:endParaRPr>
            </a:p>
          </p:txBody>
        </p:sp>
        <p:grpSp>
          <p:nvGrpSpPr>
            <p:cNvPr id="37897" name="Group 10"/>
            <p:cNvGrpSpPr>
              <a:grpSpLocks/>
            </p:cNvGrpSpPr>
            <p:nvPr/>
          </p:nvGrpSpPr>
          <p:grpSpPr bwMode="auto">
            <a:xfrm>
              <a:off x="2624" y="2368"/>
              <a:ext cx="1137" cy="1287"/>
              <a:chOff x="2217" y="1837"/>
              <a:chExt cx="1193" cy="1464"/>
            </a:xfrm>
          </p:grpSpPr>
          <p:sp>
            <p:nvSpPr>
              <p:cNvPr id="445451" name="Freeform 11"/>
              <p:cNvSpPr>
                <a:spLocks/>
              </p:cNvSpPr>
              <p:nvPr/>
            </p:nvSpPr>
            <p:spPr bwMode="auto">
              <a:xfrm>
                <a:off x="2813" y="1837"/>
                <a:ext cx="597" cy="1464"/>
              </a:xfrm>
              <a:custGeom>
                <a:avLst/>
                <a:gdLst>
                  <a:gd name="T0" fmla="*/ 597 w 597"/>
                  <a:gd name="T1" fmla="*/ 1464 h 1464"/>
                  <a:gd name="T2" fmla="*/ 534 w 597"/>
                  <a:gd name="T3" fmla="*/ 1447 h 1464"/>
                  <a:gd name="T4" fmla="*/ 503 w 597"/>
                  <a:gd name="T5" fmla="*/ 1430 h 1464"/>
                  <a:gd name="T6" fmla="*/ 471 w 597"/>
                  <a:gd name="T7" fmla="*/ 1407 h 1464"/>
                  <a:gd name="T8" fmla="*/ 441 w 597"/>
                  <a:gd name="T9" fmla="*/ 1373 h 1464"/>
                  <a:gd name="T10" fmla="*/ 408 w 597"/>
                  <a:gd name="T11" fmla="*/ 1327 h 1464"/>
                  <a:gd name="T12" fmla="*/ 378 w 597"/>
                  <a:gd name="T13" fmla="*/ 1268 h 1464"/>
                  <a:gd name="T14" fmla="*/ 315 w 597"/>
                  <a:gd name="T15" fmla="*/ 1097 h 1464"/>
                  <a:gd name="T16" fmla="*/ 252 w 597"/>
                  <a:gd name="T17" fmla="*/ 859 h 1464"/>
                  <a:gd name="T18" fmla="*/ 189 w 597"/>
                  <a:gd name="T19" fmla="*/ 571 h 1464"/>
                  <a:gd name="T20" fmla="*/ 158 w 597"/>
                  <a:gd name="T21" fmla="*/ 425 h 1464"/>
                  <a:gd name="T22" fmla="*/ 126 w 597"/>
                  <a:gd name="T23" fmla="*/ 288 h 1464"/>
                  <a:gd name="T24" fmla="*/ 96 w 597"/>
                  <a:gd name="T25" fmla="*/ 170 h 1464"/>
                  <a:gd name="T26" fmla="*/ 63 w 597"/>
                  <a:gd name="T27" fmla="*/ 78 h 1464"/>
                  <a:gd name="T28" fmla="*/ 33 w 597"/>
                  <a:gd name="T29" fmla="*/ 19 h 1464"/>
                  <a:gd name="T30" fmla="*/ 0 w 597"/>
                  <a:gd name="T3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7" h="1464">
                    <a:moveTo>
                      <a:pt x="597" y="1464"/>
                    </a:moveTo>
                    <a:lnTo>
                      <a:pt x="534" y="1447"/>
                    </a:lnTo>
                    <a:lnTo>
                      <a:pt x="503" y="1430"/>
                    </a:lnTo>
                    <a:lnTo>
                      <a:pt x="471" y="1407"/>
                    </a:lnTo>
                    <a:lnTo>
                      <a:pt x="441" y="1373"/>
                    </a:lnTo>
                    <a:lnTo>
                      <a:pt x="408" y="1327"/>
                    </a:lnTo>
                    <a:lnTo>
                      <a:pt x="378" y="1268"/>
                    </a:lnTo>
                    <a:lnTo>
                      <a:pt x="315" y="1097"/>
                    </a:lnTo>
                    <a:lnTo>
                      <a:pt x="252" y="859"/>
                    </a:lnTo>
                    <a:lnTo>
                      <a:pt x="189" y="571"/>
                    </a:lnTo>
                    <a:lnTo>
                      <a:pt x="158" y="425"/>
                    </a:lnTo>
                    <a:lnTo>
                      <a:pt x="126" y="288"/>
                    </a:lnTo>
                    <a:lnTo>
                      <a:pt x="96" y="170"/>
                    </a:lnTo>
                    <a:lnTo>
                      <a:pt x="63" y="78"/>
                    </a:lnTo>
                    <a:lnTo>
                      <a:pt x="33" y="19"/>
                    </a:lnTo>
                    <a:lnTo>
                      <a:pt x="0" y="0"/>
                    </a:lnTo>
                  </a:path>
                </a:pathLst>
              </a:custGeom>
              <a:noFill/>
              <a:ln w="50800">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52" name="Freeform 12"/>
              <p:cNvSpPr>
                <a:spLocks/>
              </p:cNvSpPr>
              <p:nvPr/>
            </p:nvSpPr>
            <p:spPr bwMode="auto">
              <a:xfrm>
                <a:off x="2217" y="1837"/>
                <a:ext cx="596" cy="1464"/>
              </a:xfrm>
              <a:custGeom>
                <a:avLst/>
                <a:gdLst>
                  <a:gd name="T0" fmla="*/ 0 w 596"/>
                  <a:gd name="T1" fmla="*/ 1464 h 1464"/>
                  <a:gd name="T2" fmla="*/ 63 w 596"/>
                  <a:gd name="T3" fmla="*/ 1447 h 1464"/>
                  <a:gd name="T4" fmla="*/ 93 w 596"/>
                  <a:gd name="T5" fmla="*/ 1430 h 1464"/>
                  <a:gd name="T6" fmla="*/ 125 w 596"/>
                  <a:gd name="T7" fmla="*/ 1407 h 1464"/>
                  <a:gd name="T8" fmla="*/ 156 w 596"/>
                  <a:gd name="T9" fmla="*/ 1373 h 1464"/>
                  <a:gd name="T10" fmla="*/ 188 w 596"/>
                  <a:gd name="T11" fmla="*/ 1327 h 1464"/>
                  <a:gd name="T12" fmla="*/ 219 w 596"/>
                  <a:gd name="T13" fmla="*/ 1268 h 1464"/>
                  <a:gd name="T14" fmla="*/ 282 w 596"/>
                  <a:gd name="T15" fmla="*/ 1097 h 1464"/>
                  <a:gd name="T16" fmla="*/ 345 w 596"/>
                  <a:gd name="T17" fmla="*/ 859 h 1464"/>
                  <a:gd name="T18" fmla="*/ 408 w 596"/>
                  <a:gd name="T19" fmla="*/ 571 h 1464"/>
                  <a:gd name="T20" fmla="*/ 440 w 596"/>
                  <a:gd name="T21" fmla="*/ 425 h 1464"/>
                  <a:gd name="T22" fmla="*/ 470 w 596"/>
                  <a:gd name="T23" fmla="*/ 288 h 1464"/>
                  <a:gd name="T24" fmla="*/ 503 w 596"/>
                  <a:gd name="T25" fmla="*/ 170 h 1464"/>
                  <a:gd name="T26" fmla="*/ 533 w 596"/>
                  <a:gd name="T27" fmla="*/ 78 h 1464"/>
                  <a:gd name="T28" fmla="*/ 566 w 596"/>
                  <a:gd name="T29" fmla="*/ 19 h 1464"/>
                  <a:gd name="T30" fmla="*/ 596 w 596"/>
                  <a:gd name="T3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6" h="1464">
                    <a:moveTo>
                      <a:pt x="0" y="1464"/>
                    </a:moveTo>
                    <a:lnTo>
                      <a:pt x="63" y="1447"/>
                    </a:lnTo>
                    <a:lnTo>
                      <a:pt x="93" y="1430"/>
                    </a:lnTo>
                    <a:lnTo>
                      <a:pt x="125" y="1407"/>
                    </a:lnTo>
                    <a:lnTo>
                      <a:pt x="156" y="1373"/>
                    </a:lnTo>
                    <a:lnTo>
                      <a:pt x="188" y="1327"/>
                    </a:lnTo>
                    <a:lnTo>
                      <a:pt x="219" y="1268"/>
                    </a:lnTo>
                    <a:lnTo>
                      <a:pt x="282" y="1097"/>
                    </a:lnTo>
                    <a:lnTo>
                      <a:pt x="345" y="859"/>
                    </a:lnTo>
                    <a:lnTo>
                      <a:pt x="408" y="571"/>
                    </a:lnTo>
                    <a:lnTo>
                      <a:pt x="440" y="425"/>
                    </a:lnTo>
                    <a:lnTo>
                      <a:pt x="470" y="288"/>
                    </a:lnTo>
                    <a:lnTo>
                      <a:pt x="503" y="170"/>
                    </a:lnTo>
                    <a:lnTo>
                      <a:pt x="533" y="78"/>
                    </a:lnTo>
                    <a:lnTo>
                      <a:pt x="566" y="19"/>
                    </a:lnTo>
                    <a:lnTo>
                      <a:pt x="596" y="0"/>
                    </a:lnTo>
                  </a:path>
                </a:pathLst>
              </a:custGeom>
              <a:noFill/>
              <a:ln w="50800">
                <a:solidFill>
                  <a:srgbClr val="00FFFF"/>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37898" name="Group 13"/>
            <p:cNvGrpSpPr>
              <a:grpSpLocks/>
            </p:cNvGrpSpPr>
            <p:nvPr/>
          </p:nvGrpSpPr>
          <p:grpSpPr bwMode="auto">
            <a:xfrm>
              <a:off x="1606" y="2436"/>
              <a:ext cx="3196" cy="1308"/>
              <a:chOff x="888" y="1824"/>
              <a:chExt cx="3781" cy="1513"/>
            </a:xfrm>
          </p:grpSpPr>
          <p:sp>
            <p:nvSpPr>
              <p:cNvPr id="445454" name="Freeform 14"/>
              <p:cNvSpPr>
                <a:spLocks/>
              </p:cNvSpPr>
              <p:nvPr/>
            </p:nvSpPr>
            <p:spPr bwMode="auto">
              <a:xfrm>
                <a:off x="912" y="1824"/>
                <a:ext cx="3757" cy="1513"/>
              </a:xfrm>
              <a:custGeom>
                <a:avLst/>
                <a:gdLst>
                  <a:gd name="T0" fmla="*/ 0 w 3757"/>
                  <a:gd name="T1" fmla="*/ 0 h 1513"/>
                  <a:gd name="T2" fmla="*/ 0 w 3757"/>
                  <a:gd name="T3" fmla="*/ 1513 h 1513"/>
                  <a:gd name="T4" fmla="*/ 3757 w 3757"/>
                  <a:gd name="T5" fmla="*/ 1513 h 1513"/>
                </a:gdLst>
                <a:ahLst/>
                <a:cxnLst>
                  <a:cxn ang="0">
                    <a:pos x="T0" y="T1"/>
                  </a:cxn>
                  <a:cxn ang="0">
                    <a:pos x="T2" y="T3"/>
                  </a:cxn>
                  <a:cxn ang="0">
                    <a:pos x="T4" y="T5"/>
                  </a:cxn>
                </a:cxnLst>
                <a:rect l="0" t="0" r="r" b="b"/>
                <a:pathLst>
                  <a:path w="3757" h="1513">
                    <a:moveTo>
                      <a:pt x="0" y="0"/>
                    </a:moveTo>
                    <a:lnTo>
                      <a:pt x="0" y="1513"/>
                    </a:lnTo>
                    <a:lnTo>
                      <a:pt x="3757" y="1513"/>
                    </a:lnTo>
                  </a:path>
                </a:pathLst>
              </a:custGeom>
              <a:noFill/>
              <a:ln w="28575" cmpd="sng">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37909" name="Group 15"/>
              <p:cNvGrpSpPr>
                <a:grpSpLocks/>
              </p:cNvGrpSpPr>
              <p:nvPr/>
            </p:nvGrpSpPr>
            <p:grpSpPr bwMode="auto">
              <a:xfrm>
                <a:off x="888" y="2090"/>
                <a:ext cx="48" cy="1062"/>
                <a:chOff x="888" y="2090"/>
                <a:chExt cx="48" cy="1062"/>
              </a:xfrm>
            </p:grpSpPr>
            <p:sp>
              <p:nvSpPr>
                <p:cNvPr id="445456" name="Line 16"/>
                <p:cNvSpPr>
                  <a:spLocks noChangeShapeType="1"/>
                </p:cNvSpPr>
                <p:nvPr/>
              </p:nvSpPr>
              <p:spPr bwMode="auto">
                <a:xfrm>
                  <a:off x="888" y="2090"/>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57" name="Line 17"/>
                <p:cNvSpPr>
                  <a:spLocks noChangeShapeType="1"/>
                </p:cNvSpPr>
                <p:nvPr/>
              </p:nvSpPr>
              <p:spPr bwMode="auto">
                <a:xfrm>
                  <a:off x="888" y="2243"/>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58" name="Line 18"/>
                <p:cNvSpPr>
                  <a:spLocks noChangeShapeType="1"/>
                </p:cNvSpPr>
                <p:nvPr/>
              </p:nvSpPr>
              <p:spPr bwMode="auto">
                <a:xfrm>
                  <a:off x="888" y="2393"/>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59" name="Line 19"/>
                <p:cNvSpPr>
                  <a:spLocks noChangeShapeType="1"/>
                </p:cNvSpPr>
                <p:nvPr/>
              </p:nvSpPr>
              <p:spPr bwMode="auto">
                <a:xfrm>
                  <a:off x="888" y="2545"/>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0" name="Line 20"/>
                <p:cNvSpPr>
                  <a:spLocks noChangeShapeType="1"/>
                </p:cNvSpPr>
                <p:nvPr/>
              </p:nvSpPr>
              <p:spPr bwMode="auto">
                <a:xfrm>
                  <a:off x="888" y="2696"/>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1" name="Line 21"/>
                <p:cNvSpPr>
                  <a:spLocks noChangeShapeType="1"/>
                </p:cNvSpPr>
                <p:nvPr/>
              </p:nvSpPr>
              <p:spPr bwMode="auto">
                <a:xfrm>
                  <a:off x="888" y="2848"/>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2" name="Line 22"/>
                <p:cNvSpPr>
                  <a:spLocks noChangeShapeType="1"/>
                </p:cNvSpPr>
                <p:nvPr/>
              </p:nvSpPr>
              <p:spPr bwMode="auto">
                <a:xfrm>
                  <a:off x="888" y="2998"/>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3" name="Line 23"/>
                <p:cNvSpPr>
                  <a:spLocks noChangeShapeType="1"/>
                </p:cNvSpPr>
                <p:nvPr/>
              </p:nvSpPr>
              <p:spPr bwMode="auto">
                <a:xfrm>
                  <a:off x="888" y="3151"/>
                  <a:ext cx="49" cy="1"/>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37910" name="Group 24"/>
              <p:cNvGrpSpPr>
                <a:grpSpLocks/>
              </p:cNvGrpSpPr>
              <p:nvPr/>
            </p:nvGrpSpPr>
            <p:grpSpPr bwMode="auto">
              <a:xfrm>
                <a:off x="1311" y="3301"/>
                <a:ext cx="3007" cy="19"/>
                <a:chOff x="1311" y="3301"/>
                <a:chExt cx="3007" cy="19"/>
              </a:xfrm>
            </p:grpSpPr>
            <p:sp>
              <p:nvSpPr>
                <p:cNvPr id="445465" name="Line 25"/>
                <p:cNvSpPr>
                  <a:spLocks noChangeShapeType="1"/>
                </p:cNvSpPr>
                <p:nvPr/>
              </p:nvSpPr>
              <p:spPr bwMode="auto">
                <a:xfrm>
                  <a:off x="4316"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6" name="Line 26"/>
                <p:cNvSpPr>
                  <a:spLocks noChangeShapeType="1"/>
                </p:cNvSpPr>
                <p:nvPr/>
              </p:nvSpPr>
              <p:spPr bwMode="auto">
                <a:xfrm>
                  <a:off x="3940" y="3301"/>
                  <a:ext cx="0"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7" name="Line 27"/>
                <p:cNvSpPr>
                  <a:spLocks noChangeShapeType="1"/>
                </p:cNvSpPr>
                <p:nvPr/>
              </p:nvSpPr>
              <p:spPr bwMode="auto">
                <a:xfrm>
                  <a:off x="3564"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8" name="Line 28"/>
                <p:cNvSpPr>
                  <a:spLocks noChangeShapeType="1"/>
                </p:cNvSpPr>
                <p:nvPr/>
              </p:nvSpPr>
              <p:spPr bwMode="auto">
                <a:xfrm>
                  <a:off x="3189"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69" name="Line 29"/>
                <p:cNvSpPr>
                  <a:spLocks noChangeShapeType="1"/>
                </p:cNvSpPr>
                <p:nvPr/>
              </p:nvSpPr>
              <p:spPr bwMode="auto">
                <a:xfrm>
                  <a:off x="2813"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70" name="Line 30"/>
                <p:cNvSpPr>
                  <a:spLocks noChangeShapeType="1"/>
                </p:cNvSpPr>
                <p:nvPr/>
              </p:nvSpPr>
              <p:spPr bwMode="auto">
                <a:xfrm>
                  <a:off x="2438"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71" name="Line 31"/>
                <p:cNvSpPr>
                  <a:spLocks noChangeShapeType="1"/>
                </p:cNvSpPr>
                <p:nvPr/>
              </p:nvSpPr>
              <p:spPr bwMode="auto">
                <a:xfrm>
                  <a:off x="2063" y="3301"/>
                  <a:ext cx="0"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72" name="Line 32"/>
                <p:cNvSpPr>
                  <a:spLocks noChangeShapeType="1"/>
                </p:cNvSpPr>
                <p:nvPr/>
              </p:nvSpPr>
              <p:spPr bwMode="auto">
                <a:xfrm>
                  <a:off x="1688"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73" name="Line 33"/>
                <p:cNvSpPr>
                  <a:spLocks noChangeShapeType="1"/>
                </p:cNvSpPr>
                <p:nvPr/>
              </p:nvSpPr>
              <p:spPr bwMode="auto">
                <a:xfrm>
                  <a:off x="1312" y="3301"/>
                  <a:ext cx="1" cy="19"/>
                </a:xfrm>
                <a:prstGeom prst="line">
                  <a:avLst/>
                </a:prstGeom>
                <a:noFill/>
                <a:ln w="28575">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445474" name="Line 34"/>
            <p:cNvSpPr>
              <a:spLocks noChangeShapeType="1"/>
            </p:cNvSpPr>
            <p:nvPr/>
          </p:nvSpPr>
          <p:spPr bwMode="auto">
            <a:xfrm>
              <a:off x="2813" y="2195"/>
              <a:ext cx="315" cy="23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5475" name="Line 35"/>
            <p:cNvSpPr>
              <a:spLocks noChangeShapeType="1"/>
            </p:cNvSpPr>
            <p:nvPr/>
          </p:nvSpPr>
          <p:spPr bwMode="auto">
            <a:xfrm flipH="1">
              <a:off x="3886" y="3039"/>
              <a:ext cx="441" cy="36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445476" name="Rectangle 36"/>
            <p:cNvSpPr>
              <a:spLocks noChangeArrowheads="1"/>
            </p:cNvSpPr>
            <p:nvPr/>
          </p:nvSpPr>
          <p:spPr bwMode="auto">
            <a:xfrm>
              <a:off x="3571" y="2790"/>
              <a:ext cx="156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200">
                  <a:solidFill>
                    <a:srgbClr val="FFFFB1"/>
                  </a:solidFill>
                  <a:effectLst>
                    <a:outerShdw blurRad="38100" dist="38100" dir="2700000" algn="tl">
                      <a:srgbClr val="000000"/>
                    </a:outerShdw>
                  </a:effectLst>
                </a:rPr>
                <a:t>较小的样本量</a:t>
              </a:r>
            </a:p>
          </p:txBody>
        </p:sp>
        <p:sp>
          <p:nvSpPr>
            <p:cNvPr id="445477" name="Rectangle 37"/>
            <p:cNvSpPr>
              <a:spLocks noChangeArrowheads="1"/>
            </p:cNvSpPr>
            <p:nvPr/>
          </p:nvSpPr>
          <p:spPr bwMode="auto">
            <a:xfrm>
              <a:off x="1855" y="1968"/>
              <a:ext cx="1613"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200">
                  <a:solidFill>
                    <a:srgbClr val="FFFFB1"/>
                  </a:solidFill>
                  <a:effectLst>
                    <a:outerShdw blurRad="38100" dist="38100" dir="2700000" algn="tl">
                      <a:srgbClr val="000000"/>
                    </a:outerShdw>
                  </a:effectLst>
                </a:rPr>
                <a:t>较大的样本量</a:t>
              </a:r>
            </a:p>
          </p:txBody>
        </p:sp>
        <p:sp>
          <p:nvSpPr>
            <p:cNvPr id="445479" name="Line 39"/>
            <p:cNvSpPr>
              <a:spLocks noChangeShapeType="1"/>
            </p:cNvSpPr>
            <p:nvPr/>
          </p:nvSpPr>
          <p:spPr bwMode="auto">
            <a:xfrm>
              <a:off x="3192" y="2411"/>
              <a:ext cx="0" cy="1265"/>
            </a:xfrm>
            <a:prstGeom prst="line">
              <a:avLst/>
            </a:prstGeom>
            <a:noFill/>
            <a:ln w="19050">
              <a:solidFill>
                <a:schemeClr val="tx1"/>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445488" name="Rectangle 48"/>
            <p:cNvSpPr>
              <a:spLocks noChangeArrowheads="1"/>
            </p:cNvSpPr>
            <p:nvPr/>
          </p:nvSpPr>
          <p:spPr bwMode="auto">
            <a:xfrm>
              <a:off x="1488" y="2101"/>
              <a:ext cx="52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28398" dir="3806097" algn="ctr" rotWithShape="0">
                      <a:srgbClr val="808080"/>
                    </a:outerShdw>
                  </a:effectLst>
                </a14:hiddenEffects>
              </a:ext>
            </a:extLst>
          </p:spPr>
          <p:txBody>
            <a:bodyPr lIns="0" tIns="0" rIns="0" bIns="0">
              <a:spAutoFit/>
            </a:bodyPr>
            <a:lstStyle/>
            <a:p>
              <a:pPr>
                <a:defRPr/>
              </a:pPr>
              <a:r>
                <a:rPr lang="en-US" altLang="zh-CN" sz="2400" i="1">
                  <a:effectLst>
                    <a:outerShdw blurRad="38100" dist="38100" dir="2700000" algn="tl">
                      <a:srgbClr val="000000"/>
                    </a:outerShdw>
                  </a:effectLst>
                  <a:latin typeface="Times New Roman" panose="02020603050405020304" pitchFamily="18" charset="0"/>
                </a:rPr>
                <a:t>P</a:t>
              </a:r>
              <a:r>
                <a:rPr lang="en-US" altLang="zh-CN" sz="2400">
                  <a:effectLst>
                    <a:outerShdw blurRad="38100" dist="38100" dir="2700000" algn="tl">
                      <a:srgbClr val="000000"/>
                    </a:outerShdw>
                  </a:effectLst>
                  <a:latin typeface="Times New Roman" panose="02020603050405020304" pitchFamily="18" charset="0"/>
                </a:rPr>
                <a:t>(</a:t>
              </a:r>
              <a:r>
                <a:rPr lang="en-US" altLang="zh-CN" sz="2400" i="1">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sym typeface="Symbol" panose="05050102010706020507" pitchFamily="18" charset="2"/>
                </a:rPr>
                <a:t> </a:t>
              </a:r>
              <a:r>
                <a:rPr lang="en-US" altLang="zh-CN" sz="2400">
                  <a:effectLst>
                    <a:outerShdw blurRad="38100" dist="38100" dir="2700000" algn="tl">
                      <a:srgbClr val="000000"/>
                    </a:outerShdw>
                  </a:effectLst>
                  <a:latin typeface="Times New Roman" panose="02020603050405020304" pitchFamily="18" charset="0"/>
                </a:rPr>
                <a:t>)</a:t>
              </a:r>
              <a:endParaRPr lang="en-US" altLang="zh-CN" sz="2400" b="0">
                <a:effectLst>
                  <a:outerShdw blurRad="38100" dist="38100" dir="2700000" algn="tl">
                    <a:srgbClr val="000000"/>
                  </a:outerShdw>
                </a:effectLst>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37905" name="Object 50"/>
                <p:cNvSpPr txBox="1"/>
                <p:nvPr/>
              </p:nvSpPr>
              <p:spPr bwMode="auto">
                <a:xfrm>
                  <a:off x="3083" y="3778"/>
                  <a:ext cx="181" cy="254"/>
                </a:xfrm>
                <a:prstGeom prst="rect">
                  <a:avLst/>
                </a:prstGeom>
                <a:noFill/>
                <a:ln>
                  <a:noFill/>
                </a:ln>
                <a:effectLst>
                  <a:outerShdw dist="17961" dir="27000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𝜃</m:t>
                        </m:r>
                      </m:oMath>
                    </m:oMathPara>
                  </a14:m>
                  <a:endParaRPr lang="zh-CN" altLang="en-US"/>
                </a:p>
              </p:txBody>
            </p:sp>
          </mc:Choice>
          <mc:Fallback>
            <p:sp>
              <p:nvSpPr>
                <p:cNvPr id="37905" name="Object 50"/>
                <p:cNvSpPr txBox="1">
                  <a:spLocks noRot="1" noChangeAspect="1" noMove="1" noResize="1" noEditPoints="1" noAdjustHandles="1" noChangeArrowheads="1" noChangeShapeType="1" noTextEdit="1"/>
                </p:cNvSpPr>
                <p:nvPr/>
              </p:nvSpPr>
              <p:spPr bwMode="auto">
                <a:xfrm>
                  <a:off x="3083" y="3778"/>
                  <a:ext cx="181" cy="254"/>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906" name="Object 52"/>
                <p:cNvSpPr txBox="1"/>
                <p:nvPr/>
              </p:nvSpPr>
              <p:spPr bwMode="auto">
                <a:xfrm>
                  <a:off x="1643" y="2043"/>
                  <a:ext cx="181" cy="309"/>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𝜃</m:t>
                            </m:r>
                          </m:e>
                        </m:acc>
                      </m:oMath>
                    </m:oMathPara>
                  </a14:m>
                  <a:endParaRPr lang="zh-CN" altLang="en-US"/>
                </a:p>
              </p:txBody>
            </p:sp>
          </mc:Choice>
          <mc:Fallback>
            <p:sp>
              <p:nvSpPr>
                <p:cNvPr id="37906" name="Object 52"/>
                <p:cNvSpPr txBox="1">
                  <a:spLocks noRot="1" noChangeAspect="1" noMove="1" noResize="1" noEditPoints="1" noAdjustHandles="1" noChangeArrowheads="1" noChangeShapeType="1" noTextEdit="1"/>
                </p:cNvSpPr>
                <p:nvPr/>
              </p:nvSpPr>
              <p:spPr bwMode="auto">
                <a:xfrm>
                  <a:off x="1643" y="2043"/>
                  <a:ext cx="181" cy="309"/>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907" name="Object 53"/>
                <p:cNvSpPr txBox="1"/>
                <p:nvPr/>
              </p:nvSpPr>
              <p:spPr bwMode="auto">
                <a:xfrm>
                  <a:off x="4848" y="3600"/>
                  <a:ext cx="181" cy="309"/>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𝜃</m:t>
                            </m:r>
                          </m:e>
                        </m:acc>
                      </m:oMath>
                    </m:oMathPara>
                  </a14:m>
                  <a:endParaRPr lang="zh-CN" altLang="en-US"/>
                </a:p>
              </p:txBody>
            </p:sp>
          </mc:Choice>
          <mc:Fallback>
            <p:sp>
              <p:nvSpPr>
                <p:cNvPr id="37907" name="Object 53"/>
                <p:cNvSpPr txBox="1">
                  <a:spLocks noRot="1" noChangeAspect="1" noMove="1" noResize="1" noEditPoints="1" noAdjustHandles="1" noChangeArrowheads="1" noChangeShapeType="1" noTextEdit="1"/>
                </p:cNvSpPr>
                <p:nvPr/>
              </p:nvSpPr>
              <p:spPr bwMode="auto">
                <a:xfrm>
                  <a:off x="4848" y="3600"/>
                  <a:ext cx="181" cy="309"/>
                </a:xfrm>
                <a:prstGeom prst="rect">
                  <a:avLst/>
                </a:prstGeom>
                <a:blipFill>
                  <a:blip r:embed="rId5"/>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gr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4754" name="Rectangle 2"/>
          <p:cNvSpPr>
            <a:spLocks noChangeArrowheads="1"/>
          </p:cNvSpPr>
          <p:nvPr/>
        </p:nvSpPr>
        <p:spPr bwMode="auto">
          <a:xfrm>
            <a:off x="1143000" y="476672"/>
            <a:ext cx="7086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dirty="0">
                <a:solidFill>
                  <a:schemeClr val="bg2"/>
                </a:solidFill>
                <a:latin typeface="Arial" panose="020B0604020202020204" pitchFamily="34" charset="0"/>
                <a:cs typeface="Arial" panose="020B0604020202020204" pitchFamily="34" charset="0"/>
              </a:rPr>
              <a:t>7.2  </a:t>
            </a:r>
            <a:r>
              <a:rPr lang="zh-CN" altLang="en-US" dirty="0">
                <a:solidFill>
                  <a:schemeClr val="bg2"/>
                </a:solidFill>
                <a:latin typeface="Arial" panose="020B0604020202020204" pitchFamily="34" charset="0"/>
              </a:rPr>
              <a:t>一个总体参数的区间估计</a:t>
            </a:r>
          </a:p>
        </p:txBody>
      </p:sp>
      <p:sp>
        <p:nvSpPr>
          <p:cNvPr id="714755"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dirty="0">
                <a:solidFill>
                  <a:schemeClr val="bg2"/>
                </a:solidFill>
              </a:rPr>
              <a:t>7.2.1  </a:t>
            </a:r>
            <a:r>
              <a:rPr lang="zh-CN" altLang="en-US" dirty="0">
                <a:solidFill>
                  <a:schemeClr val="bg2"/>
                </a:solidFill>
              </a:rPr>
              <a:t>总体均值的区间估计</a:t>
            </a:r>
          </a:p>
          <a:p>
            <a:pPr algn="l">
              <a:defRPr/>
            </a:pPr>
            <a:r>
              <a:rPr lang="en-US" altLang="zh-CN" dirty="0">
                <a:solidFill>
                  <a:schemeClr val="bg2"/>
                </a:solidFill>
              </a:rPr>
              <a:t>7.2.2  </a:t>
            </a:r>
            <a:r>
              <a:rPr lang="zh-CN" altLang="en-US" dirty="0">
                <a:solidFill>
                  <a:schemeClr val="bg2"/>
                </a:solidFill>
              </a:rPr>
              <a:t>总体比例的区间估计</a:t>
            </a:r>
          </a:p>
          <a:p>
            <a:pPr algn="l">
              <a:defRPr/>
            </a:pPr>
            <a:r>
              <a:rPr lang="en-US" altLang="zh-CN" dirty="0">
                <a:solidFill>
                  <a:schemeClr val="bg2"/>
                </a:solidFill>
              </a:rPr>
              <a:t>7.2.3  </a:t>
            </a:r>
            <a:r>
              <a:rPr lang="zh-CN" altLang="en-US" dirty="0">
                <a:solidFill>
                  <a:schemeClr val="bg2"/>
                </a:solidFill>
              </a:rPr>
              <a:t>总体方差的区间估计</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a:xfrm>
            <a:off x="1333500" y="450850"/>
            <a:ext cx="6629400" cy="1143000"/>
          </a:xfrm>
        </p:spPr>
        <p:txBody>
          <a:bodyPr/>
          <a:lstStyle/>
          <a:p>
            <a:pPr>
              <a:defRPr/>
            </a:pPr>
            <a:r>
              <a:rPr lang="zh-CN" altLang="en-US" dirty="0">
                <a:solidFill>
                  <a:schemeClr val="bg2"/>
                </a:solidFill>
              </a:rPr>
              <a:t>一个总体参数的区间估计</a:t>
            </a:r>
          </a:p>
        </p:txBody>
      </p:sp>
      <p:graphicFrame>
        <p:nvGraphicFramePr>
          <p:cNvPr id="733253" name="Group 69"/>
          <p:cNvGraphicFramePr>
            <a:graphicFrameLocks noGrp="1"/>
          </p:cNvGraphicFramePr>
          <p:nvPr>
            <p:extLst>
              <p:ext uri="{D42A27DB-BD31-4B8C-83A1-F6EECF244321}">
                <p14:modId xmlns:p14="http://schemas.microsoft.com/office/powerpoint/2010/main" val="613800982"/>
              </p:ext>
            </p:extLst>
          </p:nvPr>
        </p:nvGraphicFramePr>
        <p:xfrm>
          <a:off x="693738" y="2132856"/>
          <a:ext cx="7772400" cy="3702050"/>
        </p:xfrm>
        <a:graphic>
          <a:graphicData uri="http://schemas.openxmlformats.org/drawingml/2006/table">
            <a:tbl>
              <a:tblPr/>
              <a:tblGrid>
                <a:gridCol w="2687638">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493962">
                  <a:extLst>
                    <a:ext uri="{9D8B030D-6E8A-4147-A177-3AD203B41FA5}">
                      <a16:colId xmlns:a16="http://schemas.microsoft.com/office/drawing/2014/main" val="20002"/>
                    </a:ext>
                  </a:extLst>
                </a:gridCol>
              </a:tblGrid>
              <a:tr h="9144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a:ln>
                            <a:noFill/>
                          </a:ln>
                          <a:solidFill>
                            <a:schemeClr val="tx1"/>
                          </a:solidFill>
                          <a:effectLst>
                            <a:outerShdw blurRad="38100" dist="38100" dir="2700000" algn="tl">
                              <a:srgbClr val="000000"/>
                            </a:outerShdw>
                          </a:effectLst>
                          <a:latin typeface="宋体" panose="02010600030101010101" pitchFamily="2" charset="-122"/>
                          <a:ea typeface="宋体" panose="02010600030101010101" pitchFamily="2" charset="-122"/>
                        </a:rPr>
                        <a:t>总体参数</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87188A"/>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符号表示</a:t>
                      </a:r>
                    </a:p>
                  </a:txBody>
                  <a:tcPr anchor="ctr" horzOverflow="overflow">
                    <a:lnL w="12700" cap="flat" cmpd="sng" algn="ctr">
                      <a:solidFill>
                        <a:srgbClr val="87188A"/>
                      </a:solidFill>
                      <a:prstDash val="solid"/>
                      <a:round/>
                      <a:headEnd type="none" w="med" len="med"/>
                      <a:tailEnd type="none" w="med" len="med"/>
                    </a:lnL>
                    <a:lnR w="12700" cap="flat" cmpd="sng" algn="ctr">
                      <a:solidFill>
                        <a:srgbClr val="87188A"/>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样本统计量</a:t>
                      </a:r>
                    </a:p>
                  </a:txBody>
                  <a:tcPr anchor="ctr" horzOverflow="overflow">
                    <a:lnL w="12700" cap="flat" cmpd="sng" algn="ctr">
                      <a:solidFill>
                        <a:srgbClr val="87188A"/>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extLst>
                  <a:ext uri="{0D108BD9-81ED-4DB2-BD59-A6C34878D82A}">
                    <a16:rowId xmlns:a16="http://schemas.microsoft.com/office/drawing/2014/main" val="10000"/>
                  </a:ext>
                </a:extLst>
              </a:tr>
              <a:tr h="101917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dirty="0">
                          <a:ln>
                            <a:noFill/>
                          </a:ln>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均值</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1"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1"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9112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dirty="0">
                          <a:ln>
                            <a:noFill/>
                          </a:ln>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比例</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zh-CN" sz="3200" b="1" i="0" u="none" strike="noStrike" cap="none" normalizeH="0" baseline="30000" dirty="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2"/>
                  </a:ext>
                </a:extLst>
              </a:tr>
              <a:tr h="85725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dirty="0">
                          <a:ln>
                            <a:noFill/>
                          </a:ln>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方差</a:t>
                      </a: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0" u="none" strike="noStrike" cap="none" normalizeH="0" baseline="30000" dirty="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200" b="1" i="1"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a14="http://schemas.microsoft.com/office/drawing/2010/main" Requires="a14">
          <p:sp>
            <p:nvSpPr>
              <p:cNvPr id="42010" name="Object 48"/>
              <p:cNvSpPr txBox="1"/>
              <p:nvPr/>
            </p:nvSpPr>
            <p:spPr bwMode="auto">
              <a:xfrm>
                <a:off x="4521200" y="5156200"/>
                <a:ext cx="482600" cy="482600"/>
              </a:xfrm>
              <a:prstGeom prst="rect">
                <a:avLst/>
              </a:prstGeom>
              <a:noFill/>
              <a:ln>
                <a:noFill/>
              </a:ln>
              <a:effectLst>
                <a:outerShdw dist="127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𝜎</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p:sp>
            <p:nvSpPr>
              <p:cNvPr id="42010" name="Object 48"/>
              <p:cNvSpPr txBox="1">
                <a:spLocks noRot="1" noChangeAspect="1" noMove="1" noResize="1" noEditPoints="1" noAdjustHandles="1" noChangeArrowheads="1" noChangeShapeType="1" noTextEdit="1"/>
              </p:cNvSpPr>
              <p:nvPr/>
            </p:nvSpPr>
            <p:spPr bwMode="auto">
              <a:xfrm>
                <a:off x="4521200" y="5156200"/>
                <a:ext cx="482600" cy="482600"/>
              </a:xfrm>
              <a:prstGeom prst="rect">
                <a:avLst/>
              </a:prstGeom>
              <a:blipFill>
                <a:blip r:embed="rId3"/>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011" name="Object 52"/>
              <p:cNvSpPr txBox="1"/>
              <p:nvPr/>
            </p:nvSpPr>
            <p:spPr bwMode="auto">
              <a:xfrm>
                <a:off x="7059613" y="3395663"/>
                <a:ext cx="331787" cy="392112"/>
              </a:xfrm>
              <a:prstGeom prst="rect">
                <a:avLst/>
              </a:prstGeom>
              <a:noFill/>
              <a:ln>
                <a:noFill/>
              </a:ln>
              <a:effectLst>
                <a:outerShdw dist="127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oMath>
                  </m:oMathPara>
                </a14:m>
                <a:endParaRPr lang="zh-CN" altLang="en-US"/>
              </a:p>
            </p:txBody>
          </p:sp>
        </mc:Choice>
        <mc:Fallback>
          <p:sp>
            <p:nvSpPr>
              <p:cNvPr id="42011" name="Object 52"/>
              <p:cNvSpPr txBox="1">
                <a:spLocks noRot="1" noChangeAspect="1" noMove="1" noResize="1" noEditPoints="1" noAdjustHandles="1" noChangeArrowheads="1" noChangeShapeType="1" noTextEdit="1"/>
              </p:cNvSpPr>
              <p:nvPr/>
            </p:nvSpPr>
            <p:spPr bwMode="auto">
              <a:xfrm>
                <a:off x="7059613" y="3395663"/>
                <a:ext cx="331787" cy="392112"/>
              </a:xfrm>
              <a:prstGeom prst="rect">
                <a:avLst/>
              </a:prstGeom>
              <a:blipFill>
                <a:blip r:embed="rId4"/>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012" name="Object 53"/>
              <p:cNvSpPr txBox="1"/>
              <p:nvPr/>
            </p:nvSpPr>
            <p:spPr bwMode="auto">
              <a:xfrm>
                <a:off x="6985000" y="4408488"/>
                <a:ext cx="361950" cy="392112"/>
              </a:xfrm>
              <a:prstGeom prst="rect">
                <a:avLst/>
              </a:prstGeom>
              <a:noFill/>
              <a:ln>
                <a:noFill/>
              </a:ln>
              <a:effectLst>
                <a:outerShdw dist="127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𝑝</m:t>
                      </m:r>
                    </m:oMath>
                  </m:oMathPara>
                </a14:m>
                <a:endParaRPr lang="zh-CN" altLang="en-US"/>
              </a:p>
            </p:txBody>
          </p:sp>
        </mc:Choice>
        <mc:Fallback>
          <p:sp>
            <p:nvSpPr>
              <p:cNvPr id="42012" name="Object 53"/>
              <p:cNvSpPr txBox="1">
                <a:spLocks noRot="1" noChangeAspect="1" noMove="1" noResize="1" noEditPoints="1" noAdjustHandles="1" noChangeArrowheads="1" noChangeShapeType="1" noTextEdit="1"/>
              </p:cNvSpPr>
              <p:nvPr/>
            </p:nvSpPr>
            <p:spPr bwMode="auto">
              <a:xfrm>
                <a:off x="6985000" y="4408488"/>
                <a:ext cx="361950" cy="392112"/>
              </a:xfrm>
              <a:prstGeom prst="rect">
                <a:avLst/>
              </a:prstGeom>
              <a:blipFill>
                <a:blip r:embed="rId5"/>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013" name="Object 54"/>
              <p:cNvSpPr txBox="1"/>
              <p:nvPr/>
            </p:nvSpPr>
            <p:spPr bwMode="auto">
              <a:xfrm>
                <a:off x="7015163" y="5232400"/>
                <a:ext cx="422275" cy="482600"/>
              </a:xfrm>
              <a:prstGeom prst="rect">
                <a:avLst/>
              </a:prstGeom>
              <a:noFill/>
              <a:ln>
                <a:noFill/>
              </a:ln>
              <a:effectLst>
                <a:outerShdw dist="127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𝑠</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p:sp>
            <p:nvSpPr>
              <p:cNvPr id="42013" name="Object 54"/>
              <p:cNvSpPr txBox="1">
                <a:spLocks noRot="1" noChangeAspect="1" noMove="1" noResize="1" noEditPoints="1" noAdjustHandles="1" noChangeArrowheads="1" noChangeShapeType="1" noTextEdit="1"/>
              </p:cNvSpPr>
              <p:nvPr/>
            </p:nvSpPr>
            <p:spPr bwMode="auto">
              <a:xfrm>
                <a:off x="7015163" y="5232400"/>
                <a:ext cx="422275" cy="482600"/>
              </a:xfrm>
              <a:prstGeom prst="rect">
                <a:avLst/>
              </a:prstGeom>
              <a:blipFill>
                <a:blip r:embed="rId6"/>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014" name="Object 58"/>
              <p:cNvSpPr txBox="1"/>
              <p:nvPr/>
            </p:nvSpPr>
            <p:spPr bwMode="auto">
              <a:xfrm>
                <a:off x="4579938" y="4413250"/>
                <a:ext cx="331787" cy="331788"/>
              </a:xfrm>
              <a:prstGeom prst="rect">
                <a:avLst/>
              </a:prstGeom>
              <a:noFill/>
              <a:ln>
                <a:noFill/>
              </a:ln>
              <a:effectLst>
                <a:outerShdw dist="12700" algn="ctr" rotWithShape="0">
                  <a:schemeClr val="bg2"/>
                </a:outerShdw>
              </a:effectLst>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𝜋</m:t>
                      </m:r>
                    </m:oMath>
                  </m:oMathPara>
                </a14:m>
                <a:endParaRPr lang="zh-CN" altLang="en-US"/>
              </a:p>
            </p:txBody>
          </p:sp>
        </mc:Choice>
        <mc:Fallback>
          <p:sp>
            <p:nvSpPr>
              <p:cNvPr id="42014" name="Object 58"/>
              <p:cNvSpPr txBox="1">
                <a:spLocks noRot="1" noChangeAspect="1" noMove="1" noResize="1" noEditPoints="1" noAdjustHandles="1" noChangeArrowheads="1" noChangeShapeType="1" noTextEdit="1"/>
              </p:cNvSpPr>
              <p:nvPr/>
            </p:nvSpPr>
            <p:spPr bwMode="auto">
              <a:xfrm>
                <a:off x="4579938" y="4413250"/>
                <a:ext cx="331787" cy="331788"/>
              </a:xfrm>
              <a:prstGeom prst="rect">
                <a:avLst/>
              </a:prstGeom>
              <a:blipFill>
                <a:blip r:embed="rId7"/>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015" name="Object 59"/>
              <p:cNvSpPr txBox="1"/>
              <p:nvPr/>
            </p:nvSpPr>
            <p:spPr bwMode="auto">
              <a:xfrm>
                <a:off x="4546600" y="3416300"/>
                <a:ext cx="361950" cy="392113"/>
              </a:xfrm>
              <a:prstGeom prst="rect">
                <a:avLst/>
              </a:prstGeom>
              <a:noFill/>
              <a:ln>
                <a:noFill/>
              </a:ln>
              <a:effectLst>
                <a:outerShdw dist="12700" dir="162000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𝜇</m:t>
                      </m:r>
                    </m:oMath>
                  </m:oMathPara>
                </a14:m>
                <a:endParaRPr lang="zh-CN" altLang="en-US" dirty="0"/>
              </a:p>
            </p:txBody>
          </p:sp>
        </mc:Choice>
        <mc:Fallback>
          <p:sp>
            <p:nvSpPr>
              <p:cNvPr id="42015" name="Object 59"/>
              <p:cNvSpPr txBox="1">
                <a:spLocks noRot="1" noChangeAspect="1" noMove="1" noResize="1" noEditPoints="1" noAdjustHandles="1" noChangeArrowheads="1" noChangeShapeType="1" noTextEdit="1"/>
              </p:cNvSpPr>
              <p:nvPr/>
            </p:nvSpPr>
            <p:spPr bwMode="auto">
              <a:xfrm>
                <a:off x="4546600" y="3416300"/>
                <a:ext cx="361950" cy="392113"/>
              </a:xfrm>
              <a:prstGeom prst="rect">
                <a:avLst/>
              </a:prstGeom>
              <a:blipFill>
                <a:blip r:embed="rId8"/>
                <a:stretch>
                  <a:fillRect/>
                </a:stretch>
              </a:blipFill>
              <a:ln>
                <a:noFill/>
              </a:ln>
              <a:effectLst>
                <a:outerShdw dist="12700" dir="162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4" name="Rectangle 2"/>
          <p:cNvSpPr>
            <a:spLocks noGrp="1" noChangeArrowheads="1"/>
          </p:cNvSpPr>
          <p:nvPr>
            <p:ph type="ctrTitle"/>
          </p:nvPr>
        </p:nvSpPr>
        <p:spPr>
          <a:xfrm>
            <a:off x="1905000" y="228600"/>
            <a:ext cx="6934200" cy="1066800"/>
          </a:xfrm>
        </p:spPr>
        <p:txBody>
          <a:bodyPr anchor="ctr" anchorCtr="0"/>
          <a:lstStyle/>
          <a:p>
            <a:pPr>
              <a:defRPr/>
            </a:pPr>
            <a:r>
              <a:rPr lang="zh-CN" altLang="en-US" sz="4000">
                <a:solidFill>
                  <a:schemeClr val="bg2"/>
                </a:solidFill>
                <a:latin typeface="Arial" panose="020B0604020202020204" pitchFamily="34" charset="0"/>
              </a:rPr>
              <a:t>第 </a:t>
            </a:r>
            <a:r>
              <a:rPr lang="en-US" altLang="zh-CN" sz="4000">
                <a:solidFill>
                  <a:schemeClr val="bg2"/>
                </a:solidFill>
                <a:latin typeface="Arial" panose="020B0604020202020204" pitchFamily="34" charset="0"/>
              </a:rPr>
              <a:t>7 </a:t>
            </a:r>
            <a:r>
              <a:rPr lang="zh-CN" altLang="en-US" sz="4000">
                <a:solidFill>
                  <a:schemeClr val="bg2"/>
                </a:solidFill>
                <a:latin typeface="Arial" panose="020B0604020202020204" pitchFamily="34" charset="0"/>
              </a:rPr>
              <a:t>章   参数估计</a:t>
            </a:r>
            <a:endParaRPr lang="zh-CN" altLang="en-US" sz="4000" b="0">
              <a:solidFill>
                <a:schemeClr val="bg2"/>
              </a:solidFill>
              <a:latin typeface="Arial" panose="020B0604020202020204" pitchFamily="34" charset="0"/>
            </a:endParaRPr>
          </a:p>
        </p:txBody>
      </p:sp>
      <p:sp>
        <p:nvSpPr>
          <p:cNvPr id="177155" name="Rectangle 3"/>
          <p:cNvSpPr>
            <a:spLocks noGrp="1" noChangeArrowheads="1"/>
          </p:cNvSpPr>
          <p:nvPr>
            <p:ph type="subTitle" idx="1"/>
          </p:nvPr>
        </p:nvSpPr>
        <p:spPr>
          <a:xfrm>
            <a:off x="685800" y="1981200"/>
            <a:ext cx="7924800" cy="4191000"/>
          </a:xfrm>
        </p:spPr>
        <p:txBody>
          <a:bodyPr/>
          <a:lstStyle/>
          <a:p>
            <a:pPr marL="609600" indent="-609600" algn="l">
              <a:defRPr/>
            </a:pPr>
            <a:r>
              <a:rPr lang="en-US" altLang="zh-CN" sz="3200" b="1">
                <a:solidFill>
                  <a:schemeClr val="bg2"/>
                </a:solidFill>
                <a:cs typeface="Arial" panose="020B0604020202020204" pitchFamily="34" charset="0"/>
              </a:rPr>
              <a:t>7.1</a:t>
            </a:r>
            <a:r>
              <a:rPr lang="en-US" altLang="zh-CN" sz="3200" b="1">
                <a:solidFill>
                  <a:schemeClr val="bg2"/>
                </a:solidFill>
              </a:rPr>
              <a:t>   </a:t>
            </a:r>
            <a:r>
              <a:rPr lang="zh-CN" altLang="en-US" sz="3200" b="1">
                <a:solidFill>
                  <a:schemeClr val="bg2"/>
                </a:solidFill>
              </a:rPr>
              <a:t>参数估计的一般问题 </a:t>
            </a:r>
          </a:p>
          <a:p>
            <a:pPr marL="609600" indent="-609600" algn="l">
              <a:defRPr/>
            </a:pPr>
            <a:r>
              <a:rPr lang="en-US" altLang="zh-CN" sz="3200" b="1">
                <a:solidFill>
                  <a:schemeClr val="bg2"/>
                </a:solidFill>
                <a:cs typeface="Arial" panose="020B0604020202020204" pitchFamily="34" charset="0"/>
              </a:rPr>
              <a:t>7.2   </a:t>
            </a:r>
            <a:r>
              <a:rPr lang="zh-CN" altLang="en-US" sz="3200" b="1">
                <a:solidFill>
                  <a:schemeClr val="bg2"/>
                </a:solidFill>
              </a:rPr>
              <a:t>一个总体参数的区间估计</a:t>
            </a:r>
          </a:p>
          <a:p>
            <a:pPr marL="609600" indent="-609600" algn="l">
              <a:defRPr/>
            </a:pPr>
            <a:r>
              <a:rPr lang="en-US" altLang="zh-CN" sz="3200" b="1">
                <a:solidFill>
                  <a:schemeClr val="bg2"/>
                </a:solidFill>
                <a:cs typeface="Arial" panose="020B0604020202020204" pitchFamily="34" charset="0"/>
              </a:rPr>
              <a:t>7.3   </a:t>
            </a:r>
            <a:r>
              <a:rPr lang="zh-CN" altLang="en-US" sz="3200" b="1">
                <a:solidFill>
                  <a:schemeClr val="bg2"/>
                </a:solidFill>
              </a:rPr>
              <a:t>两个总体参数的区间估计</a:t>
            </a:r>
          </a:p>
          <a:p>
            <a:pPr marL="609600" indent="-609600" algn="l">
              <a:defRPr/>
            </a:pPr>
            <a:r>
              <a:rPr lang="en-US" altLang="zh-CN" sz="3200" b="1">
                <a:solidFill>
                  <a:schemeClr val="bg2"/>
                </a:solidFill>
                <a:cs typeface="Arial" panose="020B0604020202020204" pitchFamily="34" charset="0"/>
              </a:rPr>
              <a:t>7.4   </a:t>
            </a:r>
            <a:r>
              <a:rPr lang="zh-CN" altLang="en-US" sz="3200" b="1">
                <a:solidFill>
                  <a:schemeClr val="bg2"/>
                </a:solidFill>
              </a:rPr>
              <a:t>样本量的确定</a:t>
            </a: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8" name="Rectangle 2"/>
          <p:cNvSpPr>
            <a:spLocks noGrp="1" noChangeArrowheads="1"/>
          </p:cNvSpPr>
          <p:nvPr>
            <p:ph type="ctrTitle"/>
          </p:nvPr>
        </p:nvSpPr>
        <p:spPr>
          <a:xfrm>
            <a:off x="228600" y="2286000"/>
            <a:ext cx="8610600" cy="1143000"/>
          </a:xfrm>
        </p:spPr>
        <p:txBody>
          <a:bodyPr anchor="ctr" anchorCtr="0"/>
          <a:lstStyle/>
          <a:p>
            <a:pPr>
              <a:defRPr/>
            </a:pPr>
            <a:r>
              <a:rPr lang="zh-CN" altLang="en-US" sz="4400" dirty="0">
                <a:solidFill>
                  <a:schemeClr val="bg2"/>
                </a:solidFill>
              </a:rPr>
              <a:t>总体均值的区间估计</a:t>
            </a:r>
            <a:br>
              <a:rPr lang="zh-CN" altLang="en-US" sz="4400" dirty="0">
                <a:solidFill>
                  <a:schemeClr val="bg2"/>
                </a:solidFill>
              </a:rPr>
            </a:br>
            <a:r>
              <a:rPr lang="zh-CN" altLang="en-US" sz="4400" dirty="0">
                <a:solidFill>
                  <a:schemeClr val="bg2"/>
                </a:solidFill>
              </a:rPr>
              <a:t> </a:t>
            </a:r>
            <a:r>
              <a:rPr lang="en-US" altLang="zh-CN" sz="3200" dirty="0">
                <a:solidFill>
                  <a:schemeClr val="bg2"/>
                </a:solidFill>
                <a:latin typeface="Arial" panose="020B0604020202020204" pitchFamily="34" charset="0"/>
              </a:rPr>
              <a:t>(</a:t>
            </a:r>
            <a:r>
              <a:rPr lang="zh-CN" altLang="en-US" sz="3200" dirty="0">
                <a:solidFill>
                  <a:schemeClr val="bg2"/>
                </a:solidFill>
                <a:latin typeface="Arial" panose="020B0604020202020204" pitchFamily="34" charset="0"/>
              </a:rPr>
              <a:t>正态总体、</a:t>
            </a:r>
            <a:r>
              <a:rPr lang="zh-CN" altLang="en-US" sz="3200" i="1" dirty="0">
                <a:solidFill>
                  <a:schemeClr val="bg2"/>
                </a:solidFill>
                <a:latin typeface="Symbol" panose="05050102010706020507" pitchFamily="18" charset="2"/>
              </a:rPr>
              <a:t></a:t>
            </a:r>
            <a:r>
              <a:rPr lang="zh-CN" altLang="en-US" sz="3200" baseline="30000" dirty="0">
                <a:solidFill>
                  <a:schemeClr val="bg2"/>
                </a:solidFill>
                <a:latin typeface="Symbol" panose="05050102010706020507" pitchFamily="18" charset="2"/>
              </a:rPr>
              <a:t>２</a:t>
            </a:r>
            <a:r>
              <a:rPr lang="zh-CN" altLang="en-US" sz="3200" dirty="0">
                <a:solidFill>
                  <a:schemeClr val="bg2"/>
                </a:solidFill>
                <a:latin typeface="Arial" panose="020B0604020202020204" pitchFamily="34" charset="0"/>
              </a:rPr>
              <a:t>已知，或非正态总体、大样本</a:t>
            </a:r>
            <a:r>
              <a:rPr lang="en-US" altLang="zh-CN" sz="3200" dirty="0">
                <a:solidFill>
                  <a:schemeClr val="bg2"/>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a:xfrm>
            <a:off x="1043608" y="228600"/>
            <a:ext cx="7490792" cy="1256184"/>
          </a:xfrm>
        </p:spPr>
        <p:txBody>
          <a:bodyPr/>
          <a:lstStyle/>
          <a:p>
            <a:pPr>
              <a:defRPr/>
            </a:pPr>
            <a:r>
              <a:rPr lang="zh-CN" altLang="en-US" dirty="0">
                <a:solidFill>
                  <a:schemeClr val="bg2"/>
                </a:solidFill>
              </a:rPr>
              <a:t>总体均值的区间估计</a:t>
            </a: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大样本</a:t>
            </a:r>
            <a:r>
              <a:rPr lang="en-US" altLang="zh-CN" sz="3600" dirty="0">
                <a:solidFill>
                  <a:schemeClr val="bg2"/>
                </a:solidFill>
                <a:latin typeface="Arial" panose="020B0604020202020204" pitchFamily="34" charset="0"/>
              </a:rPr>
              <a:t>)</a:t>
            </a:r>
          </a:p>
        </p:txBody>
      </p:sp>
      <p:sp>
        <p:nvSpPr>
          <p:cNvPr id="507907" name="Rectangle 3"/>
          <p:cNvSpPr>
            <a:spLocks noGrp="1" noChangeArrowheads="1"/>
          </p:cNvSpPr>
          <p:nvPr>
            <p:ph type="body" idx="1"/>
          </p:nvPr>
        </p:nvSpPr>
        <p:spPr>
          <a:xfrm>
            <a:off x="457200" y="1752600"/>
            <a:ext cx="8382000" cy="2133600"/>
          </a:xfrm>
        </p:spPr>
        <p:txBody>
          <a:bodyPr/>
          <a:lstStyle/>
          <a:p>
            <a:pPr marL="609600" indent="-609600">
              <a:defRPr/>
            </a:pPr>
            <a:r>
              <a:rPr lang="en-US" altLang="zh-CN" sz="2800" dirty="0">
                <a:solidFill>
                  <a:schemeClr val="bg2"/>
                </a:solidFill>
              </a:rPr>
              <a:t>1.	</a:t>
            </a:r>
            <a:r>
              <a:rPr lang="zh-CN" altLang="en-US" sz="2800" dirty="0">
                <a:solidFill>
                  <a:schemeClr val="bg2"/>
                </a:solidFill>
              </a:rPr>
              <a:t>假定条件</a:t>
            </a:r>
          </a:p>
          <a:p>
            <a:pPr marL="1219200" lvl="1" indent="-533400">
              <a:defRPr/>
            </a:pPr>
            <a:r>
              <a:rPr lang="zh-CN" altLang="en-US" sz="2400" dirty="0">
                <a:solidFill>
                  <a:schemeClr val="bg2"/>
                </a:solidFill>
              </a:rPr>
              <a:t>总体服从正态分布</a:t>
            </a:r>
            <a:r>
              <a:rPr lang="en-US" altLang="zh-CN" sz="2400" dirty="0">
                <a:solidFill>
                  <a:schemeClr val="bg2"/>
                </a:solidFill>
                <a:latin typeface="宋体" panose="02010600030101010101" pitchFamily="2" charset="-122"/>
              </a:rPr>
              <a:t>,</a:t>
            </a:r>
            <a:r>
              <a:rPr lang="zh-CN" altLang="en-US" sz="2400" dirty="0">
                <a:solidFill>
                  <a:schemeClr val="bg2"/>
                </a:solidFill>
              </a:rPr>
              <a:t>且方差</a:t>
            </a:r>
            <a:r>
              <a:rPr lang="en-US" altLang="zh-CN" sz="2400" dirty="0">
                <a:solidFill>
                  <a:schemeClr val="bg2"/>
                </a:solidFill>
              </a:rPr>
              <a:t>(</a:t>
            </a:r>
            <a:r>
              <a:rPr lang="en-US" altLang="zh-CN" sz="2400" i="1" dirty="0">
                <a:solidFill>
                  <a:schemeClr val="bg2"/>
                </a:solidFill>
                <a:sym typeface="Symbol" panose="05050102010706020507" pitchFamily="18" charset="2"/>
              </a:rPr>
              <a:t></a:t>
            </a:r>
            <a:r>
              <a:rPr lang="zh-CN" altLang="en-US" sz="2400" baseline="30000" dirty="0">
                <a:solidFill>
                  <a:schemeClr val="bg2"/>
                </a:solidFill>
                <a:sym typeface="Symbol" panose="05050102010706020507" pitchFamily="18" charset="2"/>
              </a:rPr>
              <a:t>２</a:t>
            </a:r>
            <a:r>
              <a:rPr lang="en-US" altLang="zh-CN" sz="2400" dirty="0">
                <a:solidFill>
                  <a:schemeClr val="bg2"/>
                </a:solidFill>
              </a:rPr>
              <a:t>)</a:t>
            </a:r>
            <a:r>
              <a:rPr lang="en-US" altLang="zh-CN" sz="2400" dirty="0">
                <a:solidFill>
                  <a:schemeClr val="bg2"/>
                </a:solidFill>
                <a:sym typeface="Symbol" panose="05050102010706020507" pitchFamily="18" charset="2"/>
              </a:rPr>
              <a:t> </a:t>
            </a:r>
            <a:r>
              <a:rPr lang="zh-CN" altLang="en-US" sz="2400" dirty="0">
                <a:solidFill>
                  <a:schemeClr val="bg2"/>
                </a:solidFill>
                <a:sym typeface="Symbol" panose="05050102010706020507" pitchFamily="18" charset="2"/>
              </a:rPr>
              <a:t>已</a:t>
            </a:r>
            <a:r>
              <a:rPr lang="zh-CN" altLang="en-US" sz="2400" dirty="0">
                <a:solidFill>
                  <a:schemeClr val="bg2"/>
                </a:solidFill>
              </a:rPr>
              <a:t>知</a:t>
            </a:r>
          </a:p>
          <a:p>
            <a:pPr marL="1219200" lvl="1" indent="-533400">
              <a:defRPr/>
            </a:pPr>
            <a:r>
              <a:rPr lang="zh-CN" altLang="en-US" sz="2400" dirty="0">
                <a:solidFill>
                  <a:schemeClr val="bg2"/>
                </a:solidFill>
              </a:rPr>
              <a:t>如果不是正态分布，可由正态分布来近似 </a:t>
            </a:r>
            <a:r>
              <a:rPr lang="en-US" altLang="zh-CN" sz="2400" dirty="0">
                <a:solidFill>
                  <a:schemeClr val="bg2"/>
                </a:solidFill>
              </a:rPr>
              <a:t>(</a:t>
            </a:r>
            <a:r>
              <a:rPr lang="en-US" altLang="zh-CN" sz="2400" i="1" dirty="0">
                <a:solidFill>
                  <a:schemeClr val="bg2"/>
                </a:solidFill>
                <a:latin typeface="Times New Roman" panose="02020603050405020304" pitchFamily="18" charset="0"/>
              </a:rPr>
              <a:t>n</a:t>
            </a:r>
            <a:r>
              <a:rPr lang="en-US" altLang="zh-CN" sz="2400" dirty="0">
                <a:solidFill>
                  <a:schemeClr val="bg2"/>
                </a:solidFill>
              </a:rPr>
              <a:t> </a:t>
            </a:r>
            <a:r>
              <a:rPr lang="en-US" altLang="zh-CN" sz="2400" dirty="0">
                <a:solidFill>
                  <a:schemeClr val="bg2"/>
                </a:solidFill>
                <a:latin typeface="Symbol" panose="05050102010706020507" pitchFamily="18" charset="2"/>
              </a:rPr>
              <a:t></a:t>
            </a:r>
            <a:r>
              <a:rPr lang="en-US" altLang="zh-CN" sz="2400" dirty="0">
                <a:solidFill>
                  <a:schemeClr val="bg2"/>
                </a:solidFill>
              </a:rPr>
              <a:t> 30)</a:t>
            </a:r>
          </a:p>
          <a:p>
            <a:pPr marL="609600" indent="-609600">
              <a:spcBef>
                <a:spcPct val="40000"/>
              </a:spcBef>
              <a:buFontTx/>
              <a:buAutoNum type="arabicPeriod" startAt="2"/>
              <a:defRPr/>
            </a:pPr>
            <a:r>
              <a:rPr lang="zh-CN" altLang="en-US" sz="2800" dirty="0">
                <a:solidFill>
                  <a:schemeClr val="bg2"/>
                </a:solidFill>
              </a:rPr>
              <a:t>使用正态分布统计量 </a:t>
            </a:r>
            <a:r>
              <a:rPr lang="en-US" altLang="zh-CN" sz="2800" i="1" dirty="0">
                <a:solidFill>
                  <a:schemeClr val="bg2"/>
                </a:solidFill>
                <a:latin typeface="Times New Roman" panose="02020603050405020304" pitchFamily="18" charset="0"/>
              </a:rPr>
              <a:t>z</a:t>
            </a:r>
          </a:p>
        </p:txBody>
      </p:sp>
      <p:sp>
        <p:nvSpPr>
          <p:cNvPr id="507910" name="Text Box 6"/>
          <p:cNvSpPr txBox="1">
            <a:spLocks noChangeArrowheads="1"/>
          </p:cNvSpPr>
          <p:nvPr/>
        </p:nvSpPr>
        <p:spPr bwMode="auto">
          <a:xfrm>
            <a:off x="457200" y="4648200"/>
            <a:ext cx="7696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startAt="3"/>
              <a:defRPr/>
            </a:pPr>
            <a:r>
              <a:rPr lang="zh-CN" altLang="en-US" sz="2800" b="0" dirty="0">
                <a:solidFill>
                  <a:schemeClr val="bg2"/>
                </a:solidFill>
                <a:effectLst>
                  <a:outerShdw blurRad="38100" dist="38100" dir="2700000" algn="tl">
                    <a:srgbClr val="000000"/>
                  </a:outerShdw>
                </a:effectLst>
                <a:latin typeface="Arial" panose="020B0604020202020204" pitchFamily="34" charset="0"/>
              </a:rPr>
              <a:t>总体均值 </a:t>
            </a:r>
            <a:r>
              <a:rPr lang="zh-CN" altLang="en-US" sz="28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800" b="0" dirty="0">
                <a:solidFill>
                  <a:schemeClr val="bg2"/>
                </a:solidFill>
                <a:effectLst>
                  <a:outerShdw blurRad="38100" dist="38100" dir="2700000" algn="tl">
                    <a:srgbClr val="000000"/>
                  </a:outerShdw>
                </a:effectLst>
                <a:latin typeface="Arial" panose="020B0604020202020204" pitchFamily="34" charset="0"/>
              </a:rPr>
              <a:t>在</a:t>
            </a:r>
            <a:r>
              <a:rPr lang="en-US" altLang="zh-CN" sz="2800" b="0" dirty="0">
                <a:solidFill>
                  <a:schemeClr val="bg2"/>
                </a:solidFill>
                <a:effectLst>
                  <a:outerShdw blurRad="38100" dist="38100" dir="2700000" algn="tl">
                    <a:srgbClr val="000000"/>
                  </a:outerShdw>
                </a:effectLst>
                <a:latin typeface="Arial" panose="020B0604020202020204" pitchFamily="34" charset="0"/>
              </a:rPr>
              <a:t>1-</a:t>
            </a:r>
            <a:r>
              <a:rPr lang="en-US" altLang="zh-CN" sz="28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置信水平下的</a:t>
            </a:r>
            <a:r>
              <a:rPr lang="zh-CN" altLang="en-US" sz="2800" b="0" dirty="0">
                <a:solidFill>
                  <a:schemeClr val="bg2"/>
                </a:solidFill>
                <a:effectLst>
                  <a:outerShdw blurRad="38100" dist="38100" dir="2700000" algn="tl">
                    <a:srgbClr val="000000"/>
                  </a:outerShdw>
                </a:effectLst>
                <a:latin typeface="Arial" panose="020B0604020202020204" pitchFamily="34" charset="0"/>
              </a:rPr>
              <a:t>置信区间为</a:t>
            </a:r>
          </a:p>
        </p:txBody>
      </p:sp>
      <mc:AlternateContent xmlns:mc="http://schemas.openxmlformats.org/markup-compatibility/2006">
        <mc:Choice xmlns:a14="http://schemas.microsoft.com/office/drawing/2010/main" Requires="a14">
          <p:sp>
            <p:nvSpPr>
              <p:cNvPr id="507974" name="Object 70">
                <a:hlinkClick r:id="" action="ppaction://ole?verb=0"/>
              </p:cNvPr>
              <p:cNvSpPr txBox="1"/>
              <p:nvPr/>
            </p:nvSpPr>
            <p:spPr bwMode="auto">
              <a:xfrm>
                <a:off x="2483768" y="3735387"/>
                <a:ext cx="2889250" cy="912813"/>
              </a:xfrm>
              <a:prstGeom prst="rect">
                <a:avLst/>
              </a:prstGeom>
              <a:noFill/>
              <a:ln>
                <a:noFill/>
              </a:ln>
              <a:effectLst>
                <a:outerShdw dist="17961" dir="27000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𝑧</m:t>
                      </m:r>
                      <m:r>
                        <a:rPr lang="zh-CN" altLang="en-US" i="1" smtClean="0">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𝜇</m:t>
                          </m:r>
                        </m:num>
                        <m:den>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𝜎</m:t>
                              </m:r>
                            </m:num>
                            <m:den>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𝑛</m:t>
                                  </m:r>
                                </m:e>
                              </m:rad>
                            </m:den>
                          </m:f>
                        </m:den>
                      </m:f>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𝑁</m:t>
                      </m:r>
                      <m:r>
                        <a:rPr lang="zh-CN" altLang="en-US" i="1">
                          <a:solidFill>
                            <a:schemeClr val="bg2"/>
                          </a:solidFill>
                          <a:latin typeface="Cambria Math" panose="02040503050406030204" pitchFamily="18" charset="0"/>
                        </a:rPr>
                        <m:t>(0,1)</m:t>
                      </m:r>
                    </m:oMath>
                  </m:oMathPara>
                </a14:m>
                <a:endParaRPr lang="zh-CN" altLang="en-US" dirty="0">
                  <a:solidFill>
                    <a:schemeClr val="bg2"/>
                  </a:solidFill>
                </a:endParaRPr>
              </a:p>
            </p:txBody>
          </p:sp>
        </mc:Choice>
        <mc:Fallback>
          <p:sp>
            <p:nvSpPr>
              <p:cNvPr id="507974" name="Object 70">
                <a:hlinkClick r:id="" action="ppaction://ole?verb=0"/>
              </p:cNvPr>
              <p:cNvSpPr txBox="1">
                <a:spLocks noRot="1" noChangeAspect="1" noMove="1" noResize="1" noEditPoints="1" noAdjustHandles="1" noChangeArrowheads="1" noChangeShapeType="1" noTextEdit="1"/>
              </p:cNvSpPr>
              <p:nvPr/>
            </p:nvSpPr>
            <p:spPr bwMode="auto">
              <a:xfrm>
                <a:off x="2483768" y="3735387"/>
                <a:ext cx="2889250" cy="912813"/>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7975" name="Object 71">
                <a:hlinkClick r:id="" action="ppaction://ole?verb=0"/>
              </p:cNvPr>
              <p:cNvSpPr txBox="1"/>
              <p:nvPr/>
            </p:nvSpPr>
            <p:spPr bwMode="auto">
              <a:xfrm>
                <a:off x="2014538" y="5181600"/>
                <a:ext cx="5681662" cy="977900"/>
              </a:xfrm>
              <a:prstGeom prst="rect">
                <a:avLst/>
              </a:prstGeom>
              <a:noFill/>
              <a:ln>
                <a:noFill/>
              </a:ln>
              <a:effectLst>
                <a:outerShdw dist="17961" dir="27000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𝜎</m:t>
                          </m:r>
                        </m:num>
                        <m:den>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𝑛</m:t>
                              </m:r>
                            </m:e>
                          </m:rad>
                        </m:den>
                      </m:f>
                      <m:r>
                        <a:rPr lang="zh-CN" altLang="en-US" i="1">
                          <a:solidFill>
                            <a:schemeClr val="bg2"/>
                          </a:solidFill>
                          <a:latin typeface="Cambria Math" panose="02040503050406030204" pitchFamily="18" charset="0"/>
                        </a:rPr>
                        <m:t>  </m:t>
                      </m:r>
                      <m:r>
                        <a:rPr lang="zh-CN" altLang="en-US" i="1">
                          <a:solidFill>
                            <a:schemeClr val="bg2"/>
                          </a:solidFill>
                          <a:latin typeface="Cambria Math" panose="02040503050406030204" pitchFamily="18" charset="0"/>
                        </a:rPr>
                        <m:t>或</m:t>
                      </m:r>
                      <m:r>
                        <a:rPr lang="zh-CN" altLang="en-US" i="1">
                          <a:solidFill>
                            <a:schemeClr val="bg2"/>
                          </a:solidFill>
                          <a:latin typeface="Cambria Math" panose="02040503050406030204" pitchFamily="18" charset="0"/>
                        </a:rPr>
                        <m:t> </m:t>
                      </m:r>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𝑠</m:t>
                          </m:r>
                        </m:num>
                        <m:den>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𝑛</m:t>
                              </m:r>
                            </m:e>
                          </m:rad>
                        </m:den>
                      </m:f>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𝜎</m:t>
                      </m:r>
                      <m:r>
                        <a:rPr lang="zh-CN" altLang="en-US" i="1">
                          <a:solidFill>
                            <a:schemeClr val="bg2"/>
                          </a:solidFill>
                          <a:latin typeface="Cambria Math" panose="02040503050406030204" pitchFamily="18" charset="0"/>
                        </a:rPr>
                        <m:t> </m:t>
                      </m:r>
                      <m:r>
                        <a:rPr lang="zh-CN" altLang="en-US" i="1">
                          <a:solidFill>
                            <a:schemeClr val="bg2"/>
                          </a:solidFill>
                          <a:latin typeface="Cambria Math" panose="02040503050406030204" pitchFamily="18" charset="0"/>
                        </a:rPr>
                        <m:t>未知</m:t>
                      </m:r>
                      <m:r>
                        <a:rPr lang="zh-CN" altLang="en-US" i="1">
                          <a:solidFill>
                            <a:schemeClr val="bg2"/>
                          </a:solidFill>
                          <a:latin typeface="Cambria Math" panose="02040503050406030204" pitchFamily="18" charset="0"/>
                        </a:rPr>
                        <m:t>)</m:t>
                      </m:r>
                    </m:oMath>
                  </m:oMathPara>
                </a14:m>
                <a:endParaRPr lang="zh-CN" altLang="en-US" dirty="0">
                  <a:solidFill>
                    <a:schemeClr val="bg2"/>
                  </a:solidFill>
                </a:endParaRPr>
              </a:p>
            </p:txBody>
          </p:sp>
        </mc:Choice>
        <mc:Fallback>
          <p:sp>
            <p:nvSpPr>
              <p:cNvPr id="507975" name="Object 71">
                <a:hlinkClick r:id="" action="ppaction://ole?verb=0"/>
              </p:cNvPr>
              <p:cNvSpPr txBox="1">
                <a:spLocks noRot="1" noChangeAspect="1" noMove="1" noResize="1" noEditPoints="1" noAdjustHandles="1" noChangeArrowheads="1" noChangeShapeType="1" noTextEdit="1"/>
              </p:cNvSpPr>
              <p:nvPr/>
            </p:nvSpPr>
            <p:spPr bwMode="auto">
              <a:xfrm>
                <a:off x="2014538" y="5181600"/>
                <a:ext cx="5681662" cy="9779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7907">
                                            <p:txEl>
                                              <p:pRg st="0" end="0"/>
                                            </p:txEl>
                                          </p:spTgt>
                                        </p:tgtEl>
                                        <p:attrNameLst>
                                          <p:attrName>style.visibility</p:attrName>
                                        </p:attrNameLst>
                                      </p:cBhvr>
                                      <p:to>
                                        <p:strVal val="visible"/>
                                      </p:to>
                                    </p:set>
                                    <p:animEffect transition="in" filter="wipe(left)">
                                      <p:cBhvr>
                                        <p:cTn id="7" dur="500"/>
                                        <p:tgtEl>
                                          <p:spTgt spid="507907">
                                            <p:txEl>
                                              <p:pRg st="0" end="0"/>
                                            </p:txEl>
                                          </p:spTgt>
                                        </p:tgtEl>
                                      </p:cBhvr>
                                    </p:animEffect>
                                  </p:childTnLst>
                                  <p:subTnLst>
                                    <p:animClr clrSpc="rgb" dir="cw">
                                      <p:cBhvr override="childStyle">
                                        <p:cTn dur="1" fill="hold" display="0" masterRel="nextClick" afterEffect="1"/>
                                        <p:tgtEl>
                                          <p:spTgt spid="50790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507907">
                                            <p:txEl>
                                              <p:pRg st="1" end="1"/>
                                            </p:txEl>
                                          </p:spTgt>
                                        </p:tgtEl>
                                        <p:attrNameLst>
                                          <p:attrName>style.visibility</p:attrName>
                                        </p:attrNameLst>
                                      </p:cBhvr>
                                      <p:to>
                                        <p:strVal val="visible"/>
                                      </p:to>
                                    </p:set>
                                    <p:animEffect transition="in" filter="wipe(left)">
                                      <p:cBhvr>
                                        <p:cTn id="10" dur="500"/>
                                        <p:tgtEl>
                                          <p:spTgt spid="507907">
                                            <p:txEl>
                                              <p:pRg st="1" end="1"/>
                                            </p:txEl>
                                          </p:spTgt>
                                        </p:tgtEl>
                                      </p:cBhvr>
                                    </p:animEffect>
                                  </p:childTnLst>
                                  <p:subTnLst>
                                    <p:animClr clrSpc="rgb" dir="cw">
                                      <p:cBhvr override="childStyle">
                                        <p:cTn dur="1" fill="hold" display="0" masterRel="nextClick" afterEffect="1"/>
                                        <p:tgtEl>
                                          <p:spTgt spid="50790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507907">
                                            <p:txEl>
                                              <p:pRg st="2" end="2"/>
                                            </p:txEl>
                                          </p:spTgt>
                                        </p:tgtEl>
                                        <p:attrNameLst>
                                          <p:attrName>style.visibility</p:attrName>
                                        </p:attrNameLst>
                                      </p:cBhvr>
                                      <p:to>
                                        <p:strVal val="visible"/>
                                      </p:to>
                                    </p:set>
                                    <p:animEffect transition="in" filter="wipe(left)">
                                      <p:cBhvr>
                                        <p:cTn id="13" dur="500"/>
                                        <p:tgtEl>
                                          <p:spTgt spid="507907">
                                            <p:txEl>
                                              <p:pRg st="2" end="2"/>
                                            </p:txEl>
                                          </p:spTgt>
                                        </p:tgtEl>
                                      </p:cBhvr>
                                    </p:animEffect>
                                  </p:childTnLst>
                                  <p:subTnLst>
                                    <p:animClr clrSpc="rgb" dir="cw">
                                      <p:cBhvr override="childStyle">
                                        <p:cTn dur="1" fill="hold" display="0" masterRel="nextClick" afterEffect="1"/>
                                        <p:tgtEl>
                                          <p:spTgt spid="507907">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07907">
                                            <p:txEl>
                                              <p:pRg st="3" end="3"/>
                                            </p:txEl>
                                          </p:spTgt>
                                        </p:tgtEl>
                                        <p:attrNameLst>
                                          <p:attrName>style.visibility</p:attrName>
                                        </p:attrNameLst>
                                      </p:cBhvr>
                                      <p:to>
                                        <p:strVal val="visible"/>
                                      </p:to>
                                    </p:set>
                                    <p:animEffect transition="in" filter="wipe(left)">
                                      <p:cBhvr>
                                        <p:cTn id="18" dur="500"/>
                                        <p:tgtEl>
                                          <p:spTgt spid="507907">
                                            <p:txEl>
                                              <p:pRg st="3" end="3"/>
                                            </p:txEl>
                                          </p:spTgt>
                                        </p:tgtEl>
                                      </p:cBhvr>
                                    </p:animEffect>
                                  </p:childTnLst>
                                  <p:subTnLst>
                                    <p:animClr clrSpc="rgb" dir="cw">
                                      <p:cBhvr override="childStyle">
                                        <p:cTn dur="1" fill="hold" display="0" masterRel="nextClick" afterEffect="1"/>
                                        <p:tgtEl>
                                          <p:spTgt spid="507907">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07910">
                                            <p:txEl>
                                              <p:pRg st="0" end="0"/>
                                            </p:txEl>
                                          </p:spTgt>
                                        </p:tgtEl>
                                        <p:attrNameLst>
                                          <p:attrName>style.visibility</p:attrName>
                                        </p:attrNameLst>
                                      </p:cBhvr>
                                      <p:to>
                                        <p:strVal val="visible"/>
                                      </p:to>
                                    </p:set>
                                    <p:animEffect transition="in" filter="wipe(left)">
                                      <p:cBhvr>
                                        <p:cTn id="23" dur="500"/>
                                        <p:tgtEl>
                                          <p:spTgt spid="507910">
                                            <p:txEl>
                                              <p:pRg st="0" end="0"/>
                                            </p:txEl>
                                          </p:spTgt>
                                        </p:tgtEl>
                                      </p:cBhvr>
                                    </p:animEffect>
                                  </p:childTnLst>
                                  <p:subTnLst>
                                    <p:animClr clrSpc="rgb" dir="cw">
                                      <p:cBhvr override="childStyle">
                                        <p:cTn dur="1" fill="hold" display="0" masterRel="nextClick" afterEffect="1"/>
                                        <p:tgtEl>
                                          <p:spTgt spid="507910">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7" grpId="0" build="p" autoUpdateAnimBg="0"/>
      <p:bldP spid="507910"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a:xfrm>
            <a:off x="381000" y="228600"/>
            <a:ext cx="8229600" cy="1328192"/>
          </a:xfrm>
        </p:spPr>
        <p:txBody>
          <a:bodyPr/>
          <a:lstStyle/>
          <a:p>
            <a:pPr>
              <a:defRPr/>
            </a:pPr>
            <a:r>
              <a:rPr lang="zh-CN" altLang="en-US" dirty="0">
                <a:solidFill>
                  <a:schemeClr val="bg2"/>
                </a:solidFill>
                <a:latin typeface="Arial" panose="020B0604020202020204" pitchFamily="34" charset="0"/>
              </a:rPr>
              <a:t>总体均值的区间估计</a:t>
            </a: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例题分析</a:t>
            </a:r>
            <a:r>
              <a:rPr lang="en-US" altLang="zh-CN" sz="3600" dirty="0">
                <a:solidFill>
                  <a:schemeClr val="bg2"/>
                </a:solidFill>
                <a:latin typeface="Arial" panose="020B0604020202020204" pitchFamily="34" charset="0"/>
              </a:rPr>
              <a:t>)</a:t>
            </a:r>
          </a:p>
        </p:txBody>
      </p:sp>
      <p:sp>
        <p:nvSpPr>
          <p:cNvPr id="741380" name="Rectangle 4"/>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a:solidFill>
                <a:schemeClr val="bg2"/>
              </a:solidFill>
              <a:effectLst>
                <a:outerShdw blurRad="38100" dist="38100" dir="2700000" algn="tl">
                  <a:srgbClr val="000000"/>
                </a:outerShdw>
              </a:effectLst>
            </a:endParaRPr>
          </a:p>
        </p:txBody>
      </p:sp>
      <p:sp>
        <p:nvSpPr>
          <p:cNvPr id="741383" name="Rectangle 7"/>
          <p:cNvSpPr>
            <a:spLocks noChangeArrowheads="1"/>
          </p:cNvSpPr>
          <p:nvPr/>
        </p:nvSpPr>
        <p:spPr bwMode="auto">
          <a:xfrm>
            <a:off x="381000" y="1676400"/>
            <a:ext cx="8305800" cy="229552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400" dirty="0">
                <a:solidFill>
                  <a:schemeClr val="bg2"/>
                </a:solidFill>
                <a:effectLst>
                  <a:outerShdw blurRad="38100" dist="38100" dir="2700000" algn="tl">
                    <a:srgbClr val="000000"/>
                  </a:outerShdw>
                </a:effectLst>
              </a:rPr>
              <a:t>【 </a:t>
            </a:r>
            <a:r>
              <a:rPr lang="zh-CN" altLang="en-US" sz="2400" dirty="0">
                <a:solidFill>
                  <a:schemeClr val="bg2"/>
                </a:solidFill>
                <a:effectLst>
                  <a:outerShdw blurRad="38100" dist="38100" dir="2700000" algn="tl">
                    <a:srgbClr val="000000"/>
                  </a:outerShdw>
                </a:effectLst>
              </a:rPr>
              <a:t>例 </a:t>
            </a:r>
            <a:r>
              <a:rPr lang="en-US" altLang="zh-CN" sz="2400" dirty="0">
                <a:solidFill>
                  <a:schemeClr val="bg2"/>
                </a:solidFill>
                <a:effectLst>
                  <a:outerShdw blurRad="38100" dist="38100" dir="2700000" algn="tl">
                    <a:srgbClr val="000000"/>
                  </a:outerShdw>
                </a:effectLst>
              </a:rPr>
              <a:t>】</a:t>
            </a:r>
            <a:r>
              <a:rPr lang="zh-CN" altLang="en-US" sz="2400" b="0" dirty="0">
                <a:solidFill>
                  <a:schemeClr val="bg2"/>
                </a:solidFill>
                <a:effectLst>
                  <a:outerShdw blurRad="38100" dist="38100" dir="2700000" algn="tl">
                    <a:srgbClr val="000000"/>
                  </a:outerShdw>
                </a:effectLst>
                <a:sym typeface="Symbol" panose="05050102010706020507" pitchFamily="18" charset="2"/>
              </a:rPr>
              <a:t>一家食品生产企业以生产袋装食品为主，为对食品质量进行监测，企业质检部门经常要进行抽检，以分析每袋重量是否符合要求。现从某天生产的一批食品中随机抽取了</a:t>
            </a:r>
            <a:r>
              <a:rPr lang="en-US" altLang="zh-CN" sz="2400" b="0" dirty="0">
                <a:solidFill>
                  <a:schemeClr val="bg2"/>
                </a:solidFill>
                <a:effectLst>
                  <a:outerShdw blurRad="38100" dist="38100" dir="2700000" algn="tl">
                    <a:srgbClr val="000000"/>
                  </a:outerShdw>
                </a:effectLst>
                <a:sym typeface="Symbol" panose="05050102010706020507" pitchFamily="18" charset="2"/>
              </a:rPr>
              <a:t>25</a:t>
            </a:r>
            <a:r>
              <a:rPr lang="zh-CN" altLang="en-US" sz="2400" b="0" dirty="0">
                <a:solidFill>
                  <a:schemeClr val="bg2"/>
                </a:solidFill>
                <a:effectLst>
                  <a:outerShdw blurRad="38100" dist="38100" dir="2700000" algn="tl">
                    <a:srgbClr val="000000"/>
                  </a:outerShdw>
                </a:effectLst>
                <a:sym typeface="Symbol" panose="05050102010706020507" pitchFamily="18" charset="2"/>
              </a:rPr>
              <a:t>袋，测得每袋重量如下表所示。已知</a:t>
            </a:r>
            <a:r>
              <a:rPr lang="zh-CN" altLang="en-US" sz="2400" b="0" dirty="0">
                <a:solidFill>
                  <a:srgbClr val="FF0000"/>
                </a:solidFill>
                <a:effectLst>
                  <a:outerShdw blurRad="38100" dist="38100" dir="2700000" algn="tl">
                    <a:srgbClr val="000000"/>
                  </a:outerShdw>
                </a:effectLst>
                <a:sym typeface="Symbol" panose="05050102010706020507" pitchFamily="18" charset="2"/>
              </a:rPr>
              <a:t>产品重量的分布服从正态分布</a:t>
            </a:r>
            <a:r>
              <a:rPr lang="zh-CN" altLang="en-US" sz="2400" b="0" dirty="0">
                <a:solidFill>
                  <a:schemeClr val="bg2"/>
                </a:solidFill>
                <a:effectLst>
                  <a:outerShdw blurRad="38100" dist="38100" dir="2700000" algn="tl">
                    <a:srgbClr val="000000"/>
                  </a:outerShdw>
                </a:effectLst>
                <a:sym typeface="Symbol" panose="05050102010706020507" pitchFamily="18" charset="2"/>
              </a:rPr>
              <a:t>，且</a:t>
            </a:r>
            <a:r>
              <a:rPr lang="zh-CN" altLang="en-US" sz="2400" b="0" dirty="0">
                <a:solidFill>
                  <a:srgbClr val="FF0000"/>
                </a:solidFill>
                <a:effectLst>
                  <a:outerShdw blurRad="38100" dist="38100" dir="2700000" algn="tl">
                    <a:srgbClr val="000000"/>
                  </a:outerShdw>
                </a:effectLst>
                <a:sym typeface="Symbol" panose="05050102010706020507" pitchFamily="18" charset="2"/>
              </a:rPr>
              <a:t>总体标准差为</a:t>
            </a:r>
            <a:r>
              <a:rPr lang="en-US" altLang="zh-CN" sz="2400" b="0" dirty="0">
                <a:solidFill>
                  <a:srgbClr val="FF0000"/>
                </a:solidFill>
                <a:effectLst>
                  <a:outerShdw blurRad="38100" dist="38100" dir="2700000" algn="tl">
                    <a:srgbClr val="000000"/>
                  </a:outerShdw>
                </a:effectLst>
                <a:sym typeface="Symbol" panose="05050102010706020507" pitchFamily="18" charset="2"/>
              </a:rPr>
              <a:t>10g</a:t>
            </a:r>
            <a:r>
              <a:rPr lang="zh-CN" altLang="en-US" sz="2400" b="0" dirty="0">
                <a:solidFill>
                  <a:schemeClr val="bg2"/>
                </a:solidFill>
                <a:effectLst>
                  <a:outerShdw blurRad="38100" dist="38100" dir="2700000" algn="tl">
                    <a:srgbClr val="000000"/>
                  </a:outerShdw>
                </a:effectLst>
                <a:sym typeface="Symbol" panose="05050102010706020507" pitchFamily="18" charset="2"/>
              </a:rPr>
              <a:t>。试估计该批产品平均重量的置信区间，置信水平为</a:t>
            </a:r>
            <a:r>
              <a:rPr lang="en-US" altLang="zh-CN" sz="2400" b="0" dirty="0">
                <a:solidFill>
                  <a:schemeClr val="bg2"/>
                </a:solidFill>
                <a:effectLst>
                  <a:outerShdw blurRad="38100" dist="38100" dir="2700000" algn="tl">
                    <a:srgbClr val="000000"/>
                  </a:outerShdw>
                </a:effectLst>
                <a:sym typeface="Symbol" panose="05050102010706020507" pitchFamily="18" charset="2"/>
              </a:rPr>
              <a:t>95%</a:t>
            </a:r>
          </a:p>
        </p:txBody>
      </p:sp>
      <p:graphicFrame>
        <p:nvGraphicFramePr>
          <p:cNvPr id="741543" name="Group 167"/>
          <p:cNvGraphicFramePr>
            <a:graphicFrameLocks noGrp="1"/>
          </p:cNvGraphicFramePr>
          <p:nvPr>
            <p:extLst>
              <p:ext uri="{D42A27DB-BD31-4B8C-83A1-F6EECF244321}">
                <p14:modId xmlns:p14="http://schemas.microsoft.com/office/powerpoint/2010/main" val="4196809017"/>
              </p:ext>
            </p:extLst>
          </p:nvPr>
        </p:nvGraphicFramePr>
        <p:xfrm>
          <a:off x="381000" y="4038600"/>
          <a:ext cx="6019800" cy="2378076"/>
        </p:xfrm>
        <a:graphic>
          <a:graphicData uri="http://schemas.openxmlformats.org/drawingml/2006/table">
            <a:tbl>
              <a:tblPr/>
              <a:tblGrid>
                <a:gridCol w="1270000">
                  <a:extLst>
                    <a:ext uri="{9D8B030D-6E8A-4147-A177-3AD203B41FA5}">
                      <a16:colId xmlns:a16="http://schemas.microsoft.com/office/drawing/2014/main" val="20000"/>
                    </a:ext>
                  </a:extLst>
                </a:gridCol>
                <a:gridCol w="1216025">
                  <a:extLst>
                    <a:ext uri="{9D8B030D-6E8A-4147-A177-3AD203B41FA5}">
                      <a16:colId xmlns:a16="http://schemas.microsoft.com/office/drawing/2014/main" val="20001"/>
                    </a:ext>
                  </a:extLst>
                </a:gridCol>
                <a:gridCol w="1214438">
                  <a:extLst>
                    <a:ext uri="{9D8B030D-6E8A-4147-A177-3AD203B41FA5}">
                      <a16:colId xmlns:a16="http://schemas.microsoft.com/office/drawing/2014/main" val="20002"/>
                    </a:ext>
                  </a:extLst>
                </a:gridCol>
                <a:gridCol w="1158875">
                  <a:extLst>
                    <a:ext uri="{9D8B030D-6E8A-4147-A177-3AD203B41FA5}">
                      <a16:colId xmlns:a16="http://schemas.microsoft.com/office/drawing/2014/main" val="20003"/>
                    </a:ext>
                  </a:extLst>
                </a:gridCol>
                <a:gridCol w="1160462">
                  <a:extLst>
                    <a:ext uri="{9D8B030D-6E8A-4147-A177-3AD203B41FA5}">
                      <a16:colId xmlns:a16="http://schemas.microsoft.com/office/drawing/2014/main" val="20004"/>
                    </a:ext>
                  </a:extLst>
                </a:gridCol>
              </a:tblGrid>
              <a:tr h="396346">
                <a:tc gridSpan="5">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000" b="1"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25</a:t>
                      </a:r>
                      <a:r>
                        <a:rPr kumimoji="1" lang="zh-CN" altLang="en-US" sz="2000" b="1"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袋食品的重量 </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112.5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101.0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103.0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100.5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1"/>
                  </a:ext>
                </a:extLst>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102.6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107.5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95.0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108.8</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115.6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2"/>
                  </a:ext>
                </a:extLst>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100.0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123.5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101.6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102.2</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116.6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  95.4</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97.8</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108.6</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105.0</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r h="39634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136.8</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102.8</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101.5</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98.4</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93.3</a:t>
                      </a:r>
                    </a:p>
                  </a:txBody>
                  <a:tcPr marT="45732" marB="45732"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5"/>
                  </a:ext>
                </a:extLst>
              </a:tr>
            </a:tbl>
          </a:graphicData>
        </a:graphic>
      </p:graphicFrame>
      <p:pic>
        <p:nvPicPr>
          <p:cNvPr id="48173" name="Picture 164" descr="BD08911_">
            <a:hlinkHover r:id="" action="ppaction://noaction" highlightClick="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4029075"/>
            <a:ext cx="24384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741380">
                                            <p:txEl>
                                              <p:pRg st="0" end="0"/>
                                            </p:txEl>
                                          </p:spTgt>
                                        </p:tgtEl>
                                        <p:attrNameLst>
                                          <p:attrName>style.visibility</p:attrName>
                                        </p:attrNameLst>
                                      </p:cBhvr>
                                      <p:to>
                                        <p:strVal val="visible"/>
                                      </p:to>
                                    </p:set>
                                    <p:animEffect transition="in" filter="wipe(left)">
                                      <p:cBhvr>
                                        <p:cTn id="7" dur="500"/>
                                        <p:tgtEl>
                                          <p:spTgt spid="741380">
                                            <p:txEl>
                                              <p:pRg st="0" end="0"/>
                                            </p:txEl>
                                          </p:spTgt>
                                        </p:tgtEl>
                                      </p:cBhvr>
                                    </p:animEffect>
                                  </p:childTnLst>
                                  <p:subTnLst>
                                    <p:animClr clrSpc="rgb" dir="cw">
                                      <p:cBhvr override="childStyle">
                                        <p:cTn dur="1" fill="hold" display="0" masterRel="nextClick" afterEffect="1"/>
                                        <p:tgtEl>
                                          <p:spTgt spid="741380">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80"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p:txBody>
          <a:bodyPr/>
          <a:lstStyle/>
          <a:p>
            <a:pPr>
              <a:defRPr/>
            </a:pPr>
            <a:r>
              <a:rPr lang="zh-CN" altLang="en-US">
                <a:solidFill>
                  <a:schemeClr val="bg2"/>
                </a:solidFill>
                <a:latin typeface="Arial" panose="020B0604020202020204" pitchFamily="34" charset="0"/>
              </a:rPr>
              <a:t>总体均值的区间估计</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904195" name="Rectangle 3"/>
          <p:cNvSpPr>
            <a:spLocks noChangeArrowheads="1"/>
          </p:cNvSpPr>
          <p:nvPr/>
        </p:nvSpPr>
        <p:spPr bwMode="auto">
          <a:xfrm>
            <a:off x="457200" y="1628775"/>
            <a:ext cx="80772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dirty="0">
                <a:solidFill>
                  <a:schemeClr val="bg2"/>
                </a:solidFill>
                <a:effectLst>
                  <a:outerShdw blurRad="38100" dist="38100" dir="2700000" algn="tl">
                    <a:srgbClr val="000000"/>
                  </a:outerShdw>
                </a:effectLst>
                <a:latin typeface="Arial" panose="020B0604020202020204" pitchFamily="34" charset="0"/>
              </a:rPr>
              <a:t>解：</a:t>
            </a:r>
            <a:r>
              <a:rPr lang="zh-CN" altLang="en-US" sz="2600" b="0" dirty="0">
                <a:solidFill>
                  <a:schemeClr val="bg2"/>
                </a:solidFill>
                <a:effectLst>
                  <a:outerShdw blurRad="38100" dist="38100" dir="2700000" algn="tl">
                    <a:srgbClr val="000000"/>
                  </a:outerShdw>
                </a:effectLst>
                <a:latin typeface="Arial" panose="020B0604020202020204" pitchFamily="34" charset="0"/>
              </a:rPr>
              <a:t>已知</a:t>
            </a:r>
            <a:r>
              <a:rPr lang="zh-CN" altLang="en-US" sz="2600" b="0" i="1" dirty="0">
                <a:solidFill>
                  <a:schemeClr val="bg2"/>
                </a:solidFill>
                <a:effectLst>
                  <a:outerShdw blurRad="38100" dist="38100" dir="2700000" algn="tl">
                    <a:srgbClr val="000000"/>
                  </a:outerShdw>
                </a:effectLst>
              </a:rPr>
              <a:t>Ｘ</a:t>
            </a:r>
            <a:r>
              <a:rPr lang="en-US" altLang="zh-CN" sz="2600" b="0" dirty="0">
                <a:solidFill>
                  <a:schemeClr val="bg2"/>
                </a:solidFill>
                <a:effectLst>
                  <a:outerShdw blurRad="38100" dist="38100" dir="2700000" algn="tl">
                    <a:srgbClr val="000000"/>
                  </a:outerShdw>
                </a:effectLst>
                <a:latin typeface="Arial" panose="020B0604020202020204" pitchFamily="34" charset="0"/>
              </a:rPr>
              <a:t>~</a:t>
            </a:r>
            <a:r>
              <a:rPr lang="en-US" altLang="zh-CN" sz="2600" b="0" i="1" dirty="0">
                <a:solidFill>
                  <a:schemeClr val="bg2"/>
                </a:solidFill>
                <a:effectLst>
                  <a:outerShdw blurRad="38100" dist="38100" dir="2700000" algn="tl">
                    <a:srgbClr val="000000"/>
                  </a:outerShdw>
                </a:effectLst>
              </a:rPr>
              <a:t>N</a:t>
            </a:r>
            <a:r>
              <a:rPr lang="en-US" altLang="zh-CN" sz="2600" b="0" dirty="0">
                <a:solidFill>
                  <a:schemeClr val="bg2"/>
                </a:solidFill>
                <a:effectLst>
                  <a:outerShdw blurRad="38100" dist="38100" dir="2700000" algn="tl">
                    <a:srgbClr val="000000"/>
                  </a:outerShdw>
                </a:effectLst>
                <a:latin typeface="Arial" panose="020B0604020202020204" pitchFamily="34" charset="0"/>
              </a:rPr>
              <a:t>(</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10</a:t>
            </a:r>
            <a:r>
              <a:rPr lang="en-US" altLang="zh-CN" sz="2600" b="0" baseline="30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n</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=25, 1-</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 95%</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              。由于是正态总体，且方差已知。</a:t>
            </a:r>
            <a:r>
              <a:rPr lang="zh-CN" altLang="en-US" sz="2600" b="0" dirty="0">
                <a:solidFill>
                  <a:schemeClr val="bg2"/>
                </a:solidFill>
                <a:effectLst>
                  <a:outerShdw blurRad="38100" dist="38100" dir="2700000" algn="tl">
                    <a:srgbClr val="000000"/>
                  </a:outerShdw>
                </a:effectLst>
                <a:latin typeface="Arial" panose="020B0604020202020204" pitchFamily="34" charset="0"/>
              </a:rPr>
              <a:t>总体均值</a:t>
            </a:r>
            <a:r>
              <a:rPr lang="zh-CN" altLang="en-US"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solidFill>
                <a:effectLst>
                  <a:outerShdw blurRad="38100" dist="38100" dir="2700000" algn="tl">
                    <a:srgbClr val="000000"/>
                  </a:outerShdw>
                </a:effectLst>
                <a:latin typeface="Arial" panose="020B0604020202020204" pitchFamily="34" charset="0"/>
              </a:rPr>
              <a:t>在</a:t>
            </a:r>
            <a:r>
              <a:rPr lang="en-US" altLang="zh-CN" sz="2600" b="0" dirty="0">
                <a:solidFill>
                  <a:schemeClr val="bg2"/>
                </a:solidFill>
                <a:effectLst>
                  <a:outerShdw blurRad="38100" dist="38100" dir="2700000" algn="tl">
                    <a:srgbClr val="000000"/>
                  </a:outerShdw>
                </a:effectLst>
                <a:latin typeface="Arial" panose="020B0604020202020204" pitchFamily="34" charset="0"/>
              </a:rPr>
              <a:t>1-</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p:sp>
        <p:nvSpPr>
          <p:cNvPr id="904196" name="Rectangle 4"/>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a:solidFill>
                <a:schemeClr val="bg2"/>
              </a:solidFill>
              <a:effectLst>
                <a:outerShdw blurRad="38100" dist="38100" dir="2700000" algn="tl">
                  <a:srgbClr val="000000"/>
                </a:outerShdw>
              </a:effectLst>
            </a:endParaRPr>
          </a:p>
        </p:txBody>
      </p:sp>
      <mc:AlternateContent xmlns:mc="http://schemas.openxmlformats.org/markup-compatibility/2006">
        <mc:Choice xmlns:a14="http://schemas.microsoft.com/office/drawing/2010/main" Requires="a14">
          <p:sp>
            <p:nvSpPr>
              <p:cNvPr id="49157" name="Object 5">
                <a:hlinkClick r:id="" action="ppaction://ole?verb=0"/>
              </p:cNvPr>
              <p:cNvSpPr txBox="1"/>
              <p:nvPr/>
            </p:nvSpPr>
            <p:spPr bwMode="auto">
              <a:xfrm>
                <a:off x="1331640" y="3284538"/>
                <a:ext cx="5457825" cy="1944687"/>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𝜎</m:t>
                          </m:r>
                        </m:num>
                        <m:den>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𝑛</m:t>
                              </m:r>
                            </m:e>
                          </m:rad>
                        </m:den>
                      </m:f>
                      <m:r>
                        <m:rPr>
                          <m:aln/>
                        </m:rP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105.36±1.96×</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10</m:t>
                          </m:r>
                        </m:num>
                        <m:den>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25</m:t>
                              </m:r>
                            </m:e>
                          </m:rad>
                        </m:den>
                      </m:f>
                    </m:oMath>
                    <m:oMath xmlns:m="http://schemas.openxmlformats.org/officeDocument/2006/math">
                      <m:r>
                        <m:rPr>
                          <m:aln/>
                        </m:rP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105.36±3.92</m:t>
                      </m:r>
                    </m:oMath>
                    <m:oMath xmlns:m="http://schemas.openxmlformats.org/officeDocument/2006/math">
                      <m:r>
                        <m:rPr>
                          <m:aln/>
                        </m:rPr>
                        <a:rPr lang="zh-CN" altLang="en-US" i="1">
                          <a:solidFill>
                            <a:schemeClr val="bg2"/>
                          </a:solidFill>
                          <a:latin typeface="Cambria Math" panose="02040503050406030204" pitchFamily="18" charset="0"/>
                        </a:rPr>
                        <m:t>=</m:t>
                      </m:r>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101.44,109.28</m:t>
                          </m:r>
                        </m:e>
                      </m:d>
                    </m:oMath>
                  </m:oMathPara>
                </a14:m>
                <a:endParaRPr lang="en-US" altLang="zh-CN" dirty="0">
                  <a:solidFill>
                    <a:schemeClr val="bg2"/>
                  </a:solidFill>
                </a:endParaRPr>
              </a:p>
              <a:p>
                <a:pPr/>
                <a:r>
                  <a:rPr lang="en-US" altLang="zh-CN" b="0" i="1" dirty="0">
                    <a:solidFill>
                      <a:schemeClr val="bg2"/>
                    </a:solidFill>
                    <a:effectLst>
                      <a:outerShdw blurRad="38100" dist="38100" dir="2700000" algn="tl">
                        <a:srgbClr val="000000"/>
                      </a:outerShdw>
                    </a:effectLst>
                    <a:sym typeface="Symbol" panose="05050102010706020507" pitchFamily="18" charset="2"/>
                  </a:rPr>
                  <a:t>z</a:t>
                </a:r>
                <a:r>
                  <a:rPr lang="en-US" altLang="zh-CN" b="0" baseline="-25000" dirty="0">
                    <a:solidFill>
                      <a:schemeClr val="bg2"/>
                    </a:solidFill>
                    <a:effectLst>
                      <a:outerShdw blurRad="38100" dist="38100" dir="2700000" algn="tl">
                        <a:srgbClr val="000000"/>
                      </a:outerShdw>
                    </a:effectLst>
                    <a:sym typeface="Symbol" panose="05050102010706020507" pitchFamily="18" charset="2"/>
                  </a:rPr>
                  <a:t></a:t>
                </a:r>
                <a:r>
                  <a:rPr lang="en-US" altLang="zh-CN" b="0" i="1" baseline="-25000" dirty="0">
                    <a:solidFill>
                      <a:schemeClr val="bg2"/>
                    </a:solidFill>
                    <a:effectLst>
                      <a:outerShdw blurRad="38100" dist="38100" dir="2700000" algn="tl">
                        <a:srgbClr val="000000"/>
                      </a:outerShdw>
                    </a:effectLst>
                    <a:sym typeface="Symbol" panose="05050102010706020507" pitchFamily="18" charset="2"/>
                  </a:rPr>
                  <a:t>/2</a:t>
                </a:r>
                <a:r>
                  <a:rPr lang="en-US" altLang="zh-CN" b="0" dirty="0">
                    <a:solidFill>
                      <a:schemeClr val="bg2"/>
                    </a:solidFill>
                    <a:effectLst>
                      <a:outerShdw blurRad="38100" dist="38100" dir="2700000" algn="tl">
                        <a:srgbClr val="000000"/>
                      </a:outerShdw>
                    </a:effectLst>
                    <a:sym typeface="Symbol" panose="05050102010706020507" pitchFamily="18" charset="2"/>
                  </a:rPr>
                  <a:t>=1.96</a:t>
                </a:r>
                <a:endParaRPr lang="en-US" altLang="zh-CN" dirty="0">
                  <a:solidFill>
                    <a:schemeClr val="bg2"/>
                  </a:solidFill>
                </a:endParaRPr>
              </a:p>
              <a:p>
                <a:pPr/>
                <a:endParaRPr lang="zh-CN" altLang="en-US" dirty="0">
                  <a:solidFill>
                    <a:schemeClr val="bg2"/>
                  </a:solidFill>
                </a:endParaRPr>
              </a:p>
            </p:txBody>
          </p:sp>
        </mc:Choice>
        <mc:Fallback>
          <p:sp>
            <p:nvSpPr>
              <p:cNvPr id="49157" name="Object 5">
                <a:hlinkClick r:id="" action="ppaction://ole?verb=0"/>
              </p:cNvPr>
              <p:cNvSpPr txBox="1">
                <a:spLocks noRot="1" noChangeAspect="1" noMove="1" noResize="1" noEditPoints="1" noAdjustHandles="1" noChangeArrowheads="1" noChangeShapeType="1" noTextEdit="1"/>
              </p:cNvSpPr>
              <p:nvPr/>
            </p:nvSpPr>
            <p:spPr bwMode="auto">
              <a:xfrm>
                <a:off x="1331640" y="3284538"/>
                <a:ext cx="5457825" cy="1944687"/>
              </a:xfrm>
              <a:prstGeom prst="rect">
                <a:avLst/>
              </a:prstGeom>
              <a:blipFill>
                <a:blip r:embed="rId2"/>
                <a:stretch>
                  <a:fillRect l="-219"/>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904198" name="Rectangle 6"/>
          <p:cNvSpPr>
            <a:spLocks noChangeArrowheads="1"/>
          </p:cNvSpPr>
          <p:nvPr/>
        </p:nvSpPr>
        <p:spPr bwMode="auto">
          <a:xfrm>
            <a:off x="947738" y="5434012"/>
            <a:ext cx="739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zh-CN" altLang="en-US" sz="2400" b="0" dirty="0">
                <a:solidFill>
                  <a:schemeClr val="bg2"/>
                </a:solidFill>
                <a:effectLst>
                  <a:outerShdw blurRad="38100" dist="38100" dir="2700000" algn="tl">
                    <a:srgbClr val="000000"/>
                  </a:outerShdw>
                </a:effectLst>
              </a:rPr>
              <a:t>该食品平均重量的置信区间为</a:t>
            </a:r>
            <a:r>
              <a:rPr lang="en-US" altLang="zh-CN" sz="2400" b="0" dirty="0">
                <a:solidFill>
                  <a:schemeClr val="bg2"/>
                </a:solidFill>
                <a:effectLst>
                  <a:outerShdw blurRad="38100" dist="38100" dir="2700000" algn="tl">
                    <a:srgbClr val="000000"/>
                  </a:outerShdw>
                </a:effectLst>
                <a:cs typeface="Times New Roman" panose="02020603050405020304" pitchFamily="18" charset="0"/>
              </a:rPr>
              <a:t>101.44g~109.28g</a:t>
            </a:r>
            <a:endParaRPr lang="en-US" altLang="zh-CN" sz="2400" b="0" dirty="0">
              <a:solidFill>
                <a:schemeClr val="bg2"/>
              </a:solidFill>
              <a:effectLst>
                <a:outerShdw blurRad="38100" dist="38100" dir="2700000" algn="tl">
                  <a:srgbClr val="000000"/>
                </a:outerShdw>
              </a:effectLst>
            </a:endParaRPr>
          </a:p>
        </p:txBody>
      </p:sp>
      <mc:AlternateContent xmlns:mc="http://schemas.openxmlformats.org/markup-compatibility/2006">
        <mc:Choice xmlns:a14="http://schemas.microsoft.com/office/drawing/2010/main" Requires="a14">
          <p:sp>
            <p:nvSpPr>
              <p:cNvPr id="49159" name="Object 7">
                <a:hlinkClick r:id="" action="ppaction://ole?verb=0"/>
              </p:cNvPr>
              <p:cNvSpPr txBox="1"/>
              <p:nvPr/>
            </p:nvSpPr>
            <p:spPr bwMode="auto">
              <a:xfrm>
                <a:off x="3491880" y="2070893"/>
                <a:ext cx="1550987" cy="385763"/>
              </a:xfrm>
              <a:prstGeom prst="rect">
                <a:avLst/>
              </a:prstGeom>
              <a:noFill/>
              <a:ln>
                <a:noFill/>
              </a:ln>
              <a:effectLst>
                <a:outerShdw dist="17961" dir="27000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r>
                        <a:rPr lang="zh-CN" altLang="en-US" i="1">
                          <a:solidFill>
                            <a:schemeClr val="bg2"/>
                          </a:solidFill>
                          <a:latin typeface="Cambria Math" panose="02040503050406030204" pitchFamily="18" charset="0"/>
                        </a:rPr>
                        <m:t>=105.36</m:t>
                      </m:r>
                    </m:oMath>
                  </m:oMathPara>
                </a14:m>
                <a:endParaRPr lang="zh-CN" altLang="en-US">
                  <a:solidFill>
                    <a:schemeClr val="bg2"/>
                  </a:solidFill>
                </a:endParaRPr>
              </a:p>
            </p:txBody>
          </p:sp>
        </mc:Choice>
        <mc:Fallback>
          <p:sp>
            <p:nvSpPr>
              <p:cNvPr id="49159" name="Object 7">
                <a:hlinkClick r:id="" action="ppaction://ole?verb=0"/>
              </p:cNvPr>
              <p:cNvSpPr txBox="1">
                <a:spLocks noRot="1" noChangeAspect="1" noMove="1" noResize="1" noEditPoints="1" noAdjustHandles="1" noChangeArrowheads="1" noChangeShapeType="1" noTextEdit="1"/>
              </p:cNvSpPr>
              <p:nvPr/>
            </p:nvSpPr>
            <p:spPr bwMode="auto">
              <a:xfrm>
                <a:off x="3491880" y="2070893"/>
                <a:ext cx="1550987" cy="385763"/>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7355FC2F-C49D-42C1-8CF7-A4DF70065C47}"/>
              </a:ext>
            </a:extLst>
          </p:cNvPr>
          <p:cNvPicPr>
            <a:picLocks noChangeAspect="1"/>
          </p:cNvPicPr>
          <p:nvPr/>
        </p:nvPicPr>
        <p:blipFill>
          <a:blip r:embed="rId4"/>
          <a:stretch>
            <a:fillRect/>
          </a:stretch>
        </p:blipFill>
        <p:spPr>
          <a:xfrm>
            <a:off x="2054840" y="762000"/>
            <a:ext cx="5976053" cy="5716761"/>
          </a:xfrm>
          <a:prstGeom prst="rect">
            <a:avLst/>
          </a:prstGeom>
        </p:spPr>
      </p:pic>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a:xfrm>
            <a:off x="899592" y="228600"/>
            <a:ext cx="7711008" cy="1256184"/>
          </a:xfrm>
        </p:spPr>
        <p:txBody>
          <a:bodyPr/>
          <a:lstStyle/>
          <a:p>
            <a:pPr>
              <a:defRPr/>
            </a:pPr>
            <a:r>
              <a:rPr lang="zh-CN" altLang="en-US" dirty="0">
                <a:solidFill>
                  <a:schemeClr val="bg2"/>
                </a:solidFill>
                <a:latin typeface="Arial" panose="020B0604020202020204" pitchFamily="34" charset="0"/>
              </a:rPr>
              <a:t>总体均值的区间估计</a:t>
            </a: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例题分析</a:t>
            </a:r>
            <a:r>
              <a:rPr lang="en-US" altLang="zh-CN" sz="3600" dirty="0">
                <a:solidFill>
                  <a:schemeClr val="bg2"/>
                </a:solidFill>
                <a:latin typeface="Arial" panose="020B0604020202020204" pitchFamily="34" charset="0"/>
              </a:rPr>
              <a:t>)</a:t>
            </a:r>
          </a:p>
        </p:txBody>
      </p:sp>
      <p:sp>
        <p:nvSpPr>
          <p:cNvPr id="743427"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a:solidFill>
                <a:schemeClr val="bg2"/>
              </a:solidFill>
              <a:effectLst>
                <a:outerShdw blurRad="38100" dist="38100" dir="2700000" algn="tl">
                  <a:srgbClr val="000000"/>
                </a:outerShdw>
              </a:effectLst>
            </a:endParaRPr>
          </a:p>
        </p:txBody>
      </p:sp>
      <p:sp>
        <p:nvSpPr>
          <p:cNvPr id="743428" name="Rectangle 4"/>
          <p:cNvSpPr>
            <a:spLocks noChangeArrowheads="1"/>
          </p:cNvSpPr>
          <p:nvPr/>
        </p:nvSpPr>
        <p:spPr bwMode="auto">
          <a:xfrm>
            <a:off x="381000" y="1700213"/>
            <a:ext cx="8305800" cy="1385887"/>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dirty="0">
                <a:solidFill>
                  <a:schemeClr val="bg2"/>
                </a:solidFill>
                <a:effectLst>
                  <a:outerShdw blurRad="38100" dist="38100" dir="2700000" algn="tl">
                    <a:srgbClr val="000000"/>
                  </a:outerShdw>
                </a:effectLst>
              </a:rPr>
              <a:t>【</a:t>
            </a:r>
            <a:r>
              <a:rPr lang="zh-CN" altLang="en-US" dirty="0">
                <a:solidFill>
                  <a:schemeClr val="bg2"/>
                </a:solidFill>
                <a:effectLst>
                  <a:outerShdw blurRad="38100" dist="38100" dir="2700000" algn="tl">
                    <a:srgbClr val="000000"/>
                  </a:outerShdw>
                </a:effectLst>
              </a:rPr>
              <a:t>例</a:t>
            </a:r>
            <a:r>
              <a:rPr lang="en-US" altLang="zh-CN" dirty="0">
                <a:solidFill>
                  <a:schemeClr val="bg2"/>
                </a:solidFill>
                <a:effectLst>
                  <a:outerShdw blurRad="38100" dist="38100" dir="2700000" algn="tl">
                    <a:srgbClr val="000000"/>
                  </a:outerShdw>
                </a:effectLst>
              </a:rPr>
              <a:t>】</a:t>
            </a:r>
            <a:r>
              <a:rPr lang="zh-CN" altLang="en-US" b="0" dirty="0">
                <a:solidFill>
                  <a:schemeClr val="bg2"/>
                </a:solidFill>
                <a:effectLst>
                  <a:outerShdw blurRad="38100" dist="38100" dir="2700000" algn="tl">
                    <a:srgbClr val="000000"/>
                  </a:outerShdw>
                </a:effectLst>
                <a:sym typeface="Symbol" panose="05050102010706020507" pitchFamily="18" charset="2"/>
              </a:rPr>
              <a:t>一家保险公司收集到由</a:t>
            </a:r>
            <a:r>
              <a:rPr lang="en-US" altLang="zh-CN"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36</a:t>
            </a:r>
            <a:r>
              <a:rPr lang="zh-CN" altLang="en-US"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个</a:t>
            </a:r>
            <a:r>
              <a:rPr lang="zh-CN" altLang="en-US" b="0" dirty="0">
                <a:solidFill>
                  <a:schemeClr val="bg2"/>
                </a:solidFill>
                <a:effectLst>
                  <a:outerShdw blurRad="38100" dist="38100" dir="2700000" algn="tl">
                    <a:srgbClr val="000000"/>
                  </a:outerShdw>
                </a:effectLst>
                <a:sym typeface="Symbol" panose="05050102010706020507" pitchFamily="18" charset="2"/>
              </a:rPr>
              <a:t>投保人组成的随机样本，得到每个投保人的年龄</a:t>
            </a:r>
            <a:r>
              <a:rPr lang="en-US" altLang="zh-CN" b="0" dirty="0">
                <a:solidFill>
                  <a:schemeClr val="bg2"/>
                </a:solidFill>
                <a:effectLst>
                  <a:outerShdw blurRad="38100" dist="38100" dir="2700000" algn="tl">
                    <a:srgbClr val="000000"/>
                  </a:outerShdw>
                </a:effectLst>
                <a:sym typeface="Symbol" panose="05050102010706020507" pitchFamily="18" charset="2"/>
              </a:rPr>
              <a:t>(</a:t>
            </a:r>
            <a:r>
              <a:rPr lang="zh-CN" altLang="en-US" b="0" dirty="0">
                <a:solidFill>
                  <a:schemeClr val="bg2"/>
                </a:solidFill>
                <a:effectLst>
                  <a:outerShdw blurRad="38100" dist="38100" dir="2700000" algn="tl">
                    <a:srgbClr val="000000"/>
                  </a:outerShdw>
                </a:effectLst>
                <a:sym typeface="Symbol" panose="05050102010706020507" pitchFamily="18" charset="2"/>
              </a:rPr>
              <a:t>单位：周岁</a:t>
            </a:r>
            <a:r>
              <a:rPr lang="en-US" altLang="zh-CN" b="0" dirty="0">
                <a:solidFill>
                  <a:schemeClr val="bg2"/>
                </a:solidFill>
                <a:effectLst>
                  <a:outerShdw blurRad="38100" dist="38100" dir="2700000" algn="tl">
                    <a:srgbClr val="000000"/>
                  </a:outerShdw>
                </a:effectLst>
                <a:sym typeface="Symbol" panose="05050102010706020507" pitchFamily="18" charset="2"/>
              </a:rPr>
              <a:t>)</a:t>
            </a:r>
            <a:r>
              <a:rPr lang="zh-CN" altLang="en-US" b="0" dirty="0">
                <a:solidFill>
                  <a:schemeClr val="bg2"/>
                </a:solidFill>
                <a:effectLst>
                  <a:outerShdw blurRad="38100" dist="38100" dir="2700000" algn="tl">
                    <a:srgbClr val="000000"/>
                  </a:outerShdw>
                </a:effectLst>
                <a:sym typeface="Symbol" panose="05050102010706020507" pitchFamily="18" charset="2"/>
              </a:rPr>
              <a:t>数据如下表。试建立投保人年龄均值</a:t>
            </a:r>
            <a:r>
              <a:rPr lang="en-US" altLang="zh-CN" b="0" dirty="0">
                <a:solidFill>
                  <a:schemeClr val="bg2"/>
                </a:solidFill>
                <a:effectLst>
                  <a:outerShdw blurRad="38100" dist="38100" dir="2700000" algn="tl">
                    <a:srgbClr val="000000"/>
                  </a:outerShdw>
                </a:effectLst>
                <a:sym typeface="Symbol" panose="05050102010706020507" pitchFamily="18" charset="2"/>
              </a:rPr>
              <a:t>90%</a:t>
            </a:r>
            <a:r>
              <a:rPr lang="zh-CN" altLang="en-US" b="0" dirty="0">
                <a:solidFill>
                  <a:schemeClr val="bg2"/>
                </a:solidFill>
                <a:effectLst>
                  <a:outerShdw blurRad="38100" dist="38100" dir="2700000" algn="tl">
                    <a:srgbClr val="000000"/>
                  </a:outerShdw>
                </a:effectLst>
                <a:sym typeface="Symbol" panose="05050102010706020507" pitchFamily="18" charset="2"/>
              </a:rPr>
              <a:t>的置信区间  </a:t>
            </a:r>
          </a:p>
        </p:txBody>
      </p:sp>
      <p:graphicFrame>
        <p:nvGraphicFramePr>
          <p:cNvPr id="743522" name="Group 98"/>
          <p:cNvGraphicFramePr>
            <a:graphicFrameLocks noGrp="1"/>
          </p:cNvGraphicFramePr>
          <p:nvPr>
            <p:extLst>
              <p:ext uri="{D42A27DB-BD31-4B8C-83A1-F6EECF244321}">
                <p14:modId xmlns:p14="http://schemas.microsoft.com/office/powerpoint/2010/main" val="3318064451"/>
              </p:ext>
            </p:extLst>
          </p:nvPr>
        </p:nvGraphicFramePr>
        <p:xfrm>
          <a:off x="381000" y="3167063"/>
          <a:ext cx="8367713" cy="3011487"/>
        </p:xfrm>
        <a:graphic>
          <a:graphicData uri="http://schemas.openxmlformats.org/drawingml/2006/table">
            <a:tbl>
              <a:tblPr/>
              <a:tblGrid>
                <a:gridCol w="1485900">
                  <a:extLst>
                    <a:ext uri="{9D8B030D-6E8A-4147-A177-3AD203B41FA5}">
                      <a16:colId xmlns:a16="http://schemas.microsoft.com/office/drawing/2014/main" val="20000"/>
                    </a:ext>
                  </a:extLst>
                </a:gridCol>
                <a:gridCol w="1406525">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gridCol w="1408113">
                  <a:extLst>
                    <a:ext uri="{9D8B030D-6E8A-4147-A177-3AD203B41FA5}">
                      <a16:colId xmlns:a16="http://schemas.microsoft.com/office/drawing/2014/main" val="20003"/>
                    </a:ext>
                  </a:extLst>
                </a:gridCol>
                <a:gridCol w="1252537">
                  <a:extLst>
                    <a:ext uri="{9D8B030D-6E8A-4147-A177-3AD203B41FA5}">
                      <a16:colId xmlns:a16="http://schemas.microsoft.com/office/drawing/2014/main" val="20004"/>
                    </a:ext>
                  </a:extLst>
                </a:gridCol>
                <a:gridCol w="1328738">
                  <a:extLst>
                    <a:ext uri="{9D8B030D-6E8A-4147-A177-3AD203B41FA5}">
                      <a16:colId xmlns:a16="http://schemas.microsoft.com/office/drawing/2014/main" val="20005"/>
                    </a:ext>
                  </a:extLst>
                </a:gridCol>
              </a:tblGrid>
              <a:tr h="396282">
                <a:tc gridSpan="6">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36</a:t>
                      </a:r>
                      <a:r>
                        <a:rPr kumimoji="1" lang="zh-CN" altLang="en-US" sz="20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个投保人年龄的数据 </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676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23</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35</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27</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36</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1"/>
                  </a:ext>
                </a:extLst>
              </a:tr>
              <a:tr h="42676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36</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42</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46</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43</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31</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33</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2"/>
                  </a:ext>
                </a:extLst>
              </a:tr>
              <a:tr h="42676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42</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53</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45</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47</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46042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34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28</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36</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40</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r h="42676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39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49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38</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48</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50</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5"/>
                  </a:ext>
                </a:extLst>
              </a:tr>
              <a:tr h="447722">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34</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39</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45</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48</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45</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2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32</a:t>
                      </a:r>
                    </a:p>
                  </a:txBody>
                  <a:tcPr marT="45725" marB="4572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6"/>
                  </a:ext>
                </a:extLst>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743427">
                                            <p:txEl>
                                              <p:pRg st="0" end="0"/>
                                            </p:txEl>
                                          </p:spTgt>
                                        </p:tgtEl>
                                        <p:attrNameLst>
                                          <p:attrName>style.visibility</p:attrName>
                                        </p:attrNameLst>
                                      </p:cBhvr>
                                      <p:to>
                                        <p:strVal val="visible"/>
                                      </p:to>
                                    </p:set>
                                    <p:animEffect transition="in" filter="wipe(left)">
                                      <p:cBhvr>
                                        <p:cTn id="7" dur="500"/>
                                        <p:tgtEl>
                                          <p:spTgt spid="743427">
                                            <p:txEl>
                                              <p:pRg st="0" end="0"/>
                                            </p:txEl>
                                          </p:spTgt>
                                        </p:tgtEl>
                                      </p:cBhvr>
                                    </p:animEffect>
                                  </p:childTnLst>
                                  <p:subTnLst>
                                    <p:animClr clrSpc="rgb" dir="cw">
                                      <p:cBhvr override="childStyle">
                                        <p:cTn dur="1" fill="hold" display="0" masterRel="nextClick" afterEffect="1"/>
                                        <p:tgtEl>
                                          <p:spTgt spid="743427">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7"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a:xfrm>
            <a:off x="899592" y="228599"/>
            <a:ext cx="7711008" cy="1319213"/>
          </a:xfrm>
        </p:spPr>
        <p:txBody>
          <a:bodyPr/>
          <a:lstStyle/>
          <a:p>
            <a:pPr>
              <a:defRPr/>
            </a:pPr>
            <a:r>
              <a:rPr lang="zh-CN" altLang="en-US" sz="3600" dirty="0">
                <a:solidFill>
                  <a:schemeClr val="bg2"/>
                </a:solidFill>
                <a:latin typeface="Arial" panose="020B0604020202020204" pitchFamily="34" charset="0"/>
              </a:rPr>
              <a:t>总体均值的区间估计</a:t>
            </a: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例题分析</a:t>
            </a:r>
            <a:r>
              <a:rPr lang="en-US" altLang="zh-CN" sz="3600" dirty="0">
                <a:solidFill>
                  <a:schemeClr val="bg2"/>
                </a:solidFill>
                <a:latin typeface="Arial" panose="020B0604020202020204" pitchFamily="34" charset="0"/>
              </a:rPr>
              <a:t>)</a:t>
            </a:r>
          </a:p>
        </p:txBody>
      </p:sp>
      <p:sp>
        <p:nvSpPr>
          <p:cNvPr id="744451" name="Rectangle 3"/>
          <p:cNvSpPr>
            <a:spLocks noChangeArrowheads="1"/>
          </p:cNvSpPr>
          <p:nvPr/>
        </p:nvSpPr>
        <p:spPr bwMode="auto">
          <a:xfrm>
            <a:off x="457200" y="1700213"/>
            <a:ext cx="8077200" cy="454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b="0" dirty="0">
                <a:solidFill>
                  <a:schemeClr val="bg2"/>
                </a:solidFill>
                <a:effectLst>
                  <a:outerShdw blurRad="38100" dist="38100" dir="2700000" algn="tl">
                    <a:srgbClr val="000000"/>
                  </a:outerShdw>
                </a:effectLst>
                <a:latin typeface="Arial" panose="020B0604020202020204" pitchFamily="34" charset="0"/>
              </a:rPr>
              <a:t>解：已知</a:t>
            </a:r>
            <a:r>
              <a:rPr lang="en-US" altLang="zh-CN"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n=36, 1- = 90%</a:t>
            </a:r>
            <a:r>
              <a:rPr lang="zh-CN" altLang="en-US"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b="0" dirty="0">
                <a:solidFill>
                  <a:schemeClr val="bg2"/>
                </a:solidFill>
                <a:effectLst>
                  <a:outerShdw blurRad="38100" dist="38100" dir="2700000" algn="tl">
                    <a:srgbClr val="000000"/>
                  </a:outerShdw>
                </a:effectLst>
                <a:sym typeface="Symbol" panose="05050102010706020507" pitchFamily="18" charset="2"/>
              </a:rPr>
              <a:t>z</a:t>
            </a:r>
            <a:r>
              <a:rPr lang="en-US" altLang="zh-CN"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=1.645</a:t>
            </a:r>
            <a:r>
              <a:rPr lang="zh-CN" altLang="en-US"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。虽然</a:t>
            </a:r>
            <a:r>
              <a:rPr lang="en-US" altLang="zh-CN" b="0" dirty="0">
                <a:solidFill>
                  <a:schemeClr val="bg2"/>
                </a:solidFill>
                <a:sym typeface="Symbol" panose="05050102010706020507" pitchFamily="18" charset="2"/>
              </a:rPr>
              <a:t></a:t>
            </a:r>
            <a:r>
              <a:rPr lang="zh-CN" altLang="en-US"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未知，但样本容量足够，根据样本数据计算得：            </a:t>
            </a:r>
          </a:p>
          <a:p>
            <a:pPr algn="just">
              <a:spcBef>
                <a:spcPct val="20000"/>
              </a:spcBef>
              <a:defRPr/>
            </a:pPr>
            <a:r>
              <a:rPr lang="zh-CN" altLang="en-US"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b="0" dirty="0">
                <a:solidFill>
                  <a:schemeClr val="bg2"/>
                </a:solidFill>
                <a:effectLst>
                  <a:outerShdw blurRad="38100" dist="38100" dir="2700000" algn="tl">
                    <a:srgbClr val="000000"/>
                  </a:outerShdw>
                </a:effectLst>
                <a:latin typeface="Arial" panose="020B0604020202020204" pitchFamily="34" charset="0"/>
              </a:rPr>
              <a:t>总体均值</a:t>
            </a:r>
            <a:r>
              <a:rPr lang="zh-CN" altLang="en-US"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b="0" dirty="0">
                <a:solidFill>
                  <a:schemeClr val="bg2"/>
                </a:solidFill>
                <a:effectLst>
                  <a:outerShdw blurRad="38100" dist="38100" dir="2700000" algn="tl">
                    <a:srgbClr val="000000"/>
                  </a:outerShdw>
                </a:effectLst>
                <a:latin typeface="Arial" panose="020B0604020202020204" pitchFamily="34" charset="0"/>
              </a:rPr>
              <a:t>在</a:t>
            </a:r>
            <a:r>
              <a:rPr lang="en-US" altLang="zh-CN" b="0" dirty="0">
                <a:solidFill>
                  <a:schemeClr val="bg2"/>
                </a:solidFill>
                <a:effectLst>
                  <a:outerShdw blurRad="38100" dist="38100" dir="2700000" algn="tl">
                    <a:srgbClr val="000000"/>
                  </a:outerShdw>
                </a:effectLst>
                <a:latin typeface="Arial" panose="020B0604020202020204" pitchFamily="34" charset="0"/>
              </a:rPr>
              <a:t>1-</a:t>
            </a:r>
            <a:r>
              <a:rPr lang="en-US" altLang="zh-CN"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p:sp>
        <p:nvSpPr>
          <p:cNvPr id="744452" name="Rectangle 4"/>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a:solidFill>
                <a:schemeClr val="bg2"/>
              </a:solidFill>
              <a:effectLst>
                <a:outerShdw blurRad="38100" dist="38100" dir="2700000" algn="tl">
                  <a:srgbClr val="000000"/>
                </a:outerShdw>
              </a:effectLst>
            </a:endParaRPr>
          </a:p>
        </p:txBody>
      </p:sp>
      <mc:AlternateContent xmlns:mc="http://schemas.openxmlformats.org/markup-compatibility/2006">
        <mc:Choice xmlns:a14="http://schemas.microsoft.com/office/drawing/2010/main" Requires="a14">
          <p:sp>
            <p:nvSpPr>
              <p:cNvPr id="51205" name="Object 5">
                <a:hlinkClick r:id="" action="ppaction://ole?verb=0"/>
              </p:cNvPr>
              <p:cNvSpPr txBox="1"/>
              <p:nvPr/>
            </p:nvSpPr>
            <p:spPr bwMode="auto">
              <a:xfrm>
                <a:off x="1346200" y="2997200"/>
                <a:ext cx="5494338" cy="208915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sz="2400" i="1" smtClean="0">
                              <a:solidFill>
                                <a:schemeClr val="bg2"/>
                              </a:solidFill>
                              <a:latin typeface="Cambria Math" panose="02040503050406030204" pitchFamily="18" charset="0"/>
                            </a:rPr>
                          </m:ctrlPr>
                        </m:accPr>
                        <m:e>
                          <m:r>
                            <a:rPr lang="zh-CN" altLang="en-US" sz="2400" i="1">
                              <a:solidFill>
                                <a:schemeClr val="bg2"/>
                              </a:solidFill>
                              <a:latin typeface="Cambria Math" panose="02040503050406030204" pitchFamily="18" charset="0"/>
                            </a:rPr>
                            <m:t>𝑥</m:t>
                          </m:r>
                        </m:e>
                      </m:acc>
                      <m:r>
                        <a:rPr lang="zh-CN" altLang="en-US" sz="2400" i="1">
                          <a:solidFill>
                            <a:schemeClr val="bg2"/>
                          </a:solidFill>
                          <a:latin typeface="Cambria Math" panose="02040503050406030204" pitchFamily="18" charset="0"/>
                        </a:rPr>
                        <m:t>±</m:t>
                      </m:r>
                      <m:sSub>
                        <m:sSubPr>
                          <m:ctrlPr>
                            <a:rPr lang="zh-CN" altLang="en-US" sz="2400" i="1">
                              <a:solidFill>
                                <a:schemeClr val="bg2"/>
                              </a:solidFill>
                              <a:latin typeface="Cambria Math" panose="02040503050406030204" pitchFamily="18" charset="0"/>
                            </a:rPr>
                          </m:ctrlPr>
                        </m:sSubPr>
                        <m:e>
                          <m:r>
                            <a:rPr lang="zh-CN" altLang="en-US" sz="2400" i="1">
                              <a:solidFill>
                                <a:schemeClr val="bg2"/>
                              </a:solidFill>
                              <a:latin typeface="Cambria Math" panose="02040503050406030204" pitchFamily="18" charset="0"/>
                            </a:rPr>
                            <m:t>𝑧</m:t>
                          </m:r>
                        </m:e>
                        <m:sub>
                          <m:f>
                            <m:fPr>
                              <m:type m:val="lin"/>
                              <m:ctrlPr>
                                <a:rPr lang="zh-CN" altLang="en-US" sz="2400" i="1">
                                  <a:solidFill>
                                    <a:schemeClr val="bg2"/>
                                  </a:solidFill>
                                  <a:latin typeface="Cambria Math" panose="02040503050406030204" pitchFamily="18" charset="0"/>
                                </a:rPr>
                              </m:ctrlPr>
                            </m:fPr>
                            <m:num>
                              <m:r>
                                <a:rPr lang="zh-CN" altLang="en-US" sz="2400" i="1">
                                  <a:solidFill>
                                    <a:schemeClr val="bg2"/>
                                  </a:solidFill>
                                  <a:latin typeface="Cambria Math" panose="02040503050406030204" pitchFamily="18" charset="0"/>
                                </a:rPr>
                                <m:t>𝛼</m:t>
                              </m:r>
                            </m:num>
                            <m:den>
                              <m:r>
                                <a:rPr lang="zh-CN" altLang="en-US" sz="2400" i="1">
                                  <a:solidFill>
                                    <a:schemeClr val="bg2"/>
                                  </a:solidFill>
                                  <a:latin typeface="Cambria Math" panose="02040503050406030204" pitchFamily="18" charset="0"/>
                                </a:rPr>
                                <m:t>2</m:t>
                              </m:r>
                            </m:den>
                          </m:f>
                        </m:sub>
                      </m:sSub>
                      <m:f>
                        <m:fPr>
                          <m:ctrlPr>
                            <a:rPr lang="zh-CN" altLang="en-US" sz="2400" i="1">
                              <a:solidFill>
                                <a:schemeClr val="bg2"/>
                              </a:solidFill>
                              <a:latin typeface="Cambria Math" panose="02040503050406030204" pitchFamily="18" charset="0"/>
                            </a:rPr>
                          </m:ctrlPr>
                        </m:fPr>
                        <m:num>
                          <m:r>
                            <a:rPr lang="zh-CN" altLang="en-US" sz="2400" i="1">
                              <a:solidFill>
                                <a:schemeClr val="bg2"/>
                              </a:solidFill>
                              <a:latin typeface="Cambria Math" panose="02040503050406030204" pitchFamily="18" charset="0"/>
                            </a:rPr>
                            <m:t>𝑠</m:t>
                          </m:r>
                        </m:num>
                        <m:den>
                          <m:rad>
                            <m:radPr>
                              <m:degHide m:val="on"/>
                              <m:ctrlPr>
                                <a:rPr lang="zh-CN" altLang="en-US" sz="2400" i="1">
                                  <a:solidFill>
                                    <a:schemeClr val="bg2"/>
                                  </a:solidFill>
                                  <a:latin typeface="Cambria Math" panose="02040503050406030204" pitchFamily="18" charset="0"/>
                                </a:rPr>
                              </m:ctrlPr>
                            </m:radPr>
                            <m:deg/>
                            <m:e>
                              <m:r>
                                <a:rPr lang="zh-CN" altLang="en-US" sz="2400" i="1">
                                  <a:solidFill>
                                    <a:schemeClr val="bg2"/>
                                  </a:solidFill>
                                  <a:latin typeface="Cambria Math" panose="02040503050406030204" pitchFamily="18" charset="0"/>
                                </a:rPr>
                                <m:t>𝑛</m:t>
                              </m:r>
                            </m:e>
                          </m:rad>
                        </m:den>
                      </m:f>
                      <m:r>
                        <m:rPr>
                          <m:aln/>
                        </m:rPr>
                        <a:rPr lang="zh-CN" altLang="en-US" sz="2400" i="1">
                          <a:solidFill>
                            <a:schemeClr val="bg2"/>
                          </a:solidFill>
                          <a:latin typeface="Cambria Math" panose="02040503050406030204" pitchFamily="18" charset="0"/>
                        </a:rPr>
                        <m:t>=</m:t>
                      </m:r>
                      <m:r>
                        <a:rPr lang="zh-CN" altLang="en-US" sz="2400" i="1">
                          <a:solidFill>
                            <a:schemeClr val="bg2"/>
                          </a:solidFill>
                          <a:latin typeface="Cambria Math" panose="02040503050406030204" pitchFamily="18" charset="0"/>
                        </a:rPr>
                        <m:t>39.5±1.645×</m:t>
                      </m:r>
                      <m:f>
                        <m:fPr>
                          <m:ctrlPr>
                            <a:rPr lang="zh-CN" altLang="en-US" sz="2400" i="1">
                              <a:solidFill>
                                <a:schemeClr val="bg2"/>
                              </a:solidFill>
                              <a:latin typeface="Cambria Math" panose="02040503050406030204" pitchFamily="18" charset="0"/>
                            </a:rPr>
                          </m:ctrlPr>
                        </m:fPr>
                        <m:num>
                          <m:r>
                            <a:rPr lang="zh-CN" altLang="en-US" sz="2400" i="1">
                              <a:solidFill>
                                <a:schemeClr val="bg2"/>
                              </a:solidFill>
                              <a:latin typeface="Cambria Math" panose="02040503050406030204" pitchFamily="18" charset="0"/>
                            </a:rPr>
                            <m:t>7.77</m:t>
                          </m:r>
                        </m:num>
                        <m:den>
                          <m:rad>
                            <m:radPr>
                              <m:degHide m:val="on"/>
                              <m:ctrlPr>
                                <a:rPr lang="zh-CN" altLang="en-US" sz="2400" i="1">
                                  <a:solidFill>
                                    <a:schemeClr val="bg2"/>
                                  </a:solidFill>
                                  <a:latin typeface="Cambria Math" panose="02040503050406030204" pitchFamily="18" charset="0"/>
                                </a:rPr>
                              </m:ctrlPr>
                            </m:radPr>
                            <m:deg/>
                            <m:e>
                              <m:r>
                                <a:rPr lang="zh-CN" altLang="en-US" sz="2400" i="1">
                                  <a:solidFill>
                                    <a:schemeClr val="bg2"/>
                                  </a:solidFill>
                                  <a:latin typeface="Cambria Math" panose="02040503050406030204" pitchFamily="18" charset="0"/>
                                </a:rPr>
                                <m:t>36</m:t>
                              </m:r>
                            </m:e>
                          </m:rad>
                        </m:den>
                      </m:f>
                    </m:oMath>
                    <m:oMath xmlns:m="http://schemas.openxmlformats.org/officeDocument/2006/math">
                      <m:r>
                        <m:rPr>
                          <m:aln/>
                        </m:rPr>
                        <a:rPr lang="zh-CN" altLang="en-US" sz="2400" i="1">
                          <a:solidFill>
                            <a:schemeClr val="bg2"/>
                          </a:solidFill>
                          <a:latin typeface="Cambria Math" panose="02040503050406030204" pitchFamily="18" charset="0"/>
                        </a:rPr>
                        <m:t>=</m:t>
                      </m:r>
                      <m:r>
                        <a:rPr lang="zh-CN" altLang="en-US" sz="2400" i="1">
                          <a:solidFill>
                            <a:schemeClr val="bg2"/>
                          </a:solidFill>
                          <a:latin typeface="Cambria Math" panose="02040503050406030204" pitchFamily="18" charset="0"/>
                        </a:rPr>
                        <m:t>39.5±2.13</m:t>
                      </m:r>
                    </m:oMath>
                    <m:oMath xmlns:m="http://schemas.openxmlformats.org/officeDocument/2006/math">
                      <m:r>
                        <m:rPr>
                          <m:aln/>
                        </m:rPr>
                        <a:rPr lang="zh-CN" altLang="en-US" sz="2400" i="1">
                          <a:solidFill>
                            <a:schemeClr val="bg2"/>
                          </a:solidFill>
                          <a:latin typeface="Cambria Math" panose="02040503050406030204" pitchFamily="18" charset="0"/>
                        </a:rPr>
                        <m:t>=</m:t>
                      </m:r>
                      <m:d>
                        <m:dPr>
                          <m:ctrlPr>
                            <a:rPr lang="zh-CN" altLang="en-US" sz="2400" i="1">
                              <a:solidFill>
                                <a:schemeClr val="bg2"/>
                              </a:solidFill>
                              <a:latin typeface="Cambria Math" panose="02040503050406030204" pitchFamily="18" charset="0"/>
                            </a:rPr>
                          </m:ctrlPr>
                        </m:dPr>
                        <m:e>
                          <m:r>
                            <a:rPr lang="zh-CN" altLang="en-US" sz="2400" i="1">
                              <a:solidFill>
                                <a:schemeClr val="bg2"/>
                              </a:solidFill>
                              <a:latin typeface="Cambria Math" panose="02040503050406030204" pitchFamily="18" charset="0"/>
                            </a:rPr>
                            <m:t>37.37,41.63</m:t>
                          </m:r>
                        </m:e>
                      </m:d>
                    </m:oMath>
                  </m:oMathPara>
                </a14:m>
                <a:endParaRPr lang="en-US" altLang="zh-CN" sz="2400" dirty="0">
                  <a:solidFill>
                    <a:schemeClr val="bg2"/>
                  </a:solidFill>
                </a:endParaRPr>
              </a:p>
              <a:p>
                <a:pPr algn="ctr"/>
                <a:r>
                  <a:rPr lang="zh-CN" altLang="en-US" sz="1800" dirty="0">
                    <a:solidFill>
                      <a:schemeClr val="bg2"/>
                    </a:solidFill>
                  </a:rPr>
                  <a:t>此处的</a:t>
                </a:r>
                <a:r>
                  <a:rPr lang="en-US" altLang="zh-CN" sz="1800" i="1" dirty="0">
                    <a:solidFill>
                      <a:schemeClr val="bg2"/>
                    </a:solidFill>
                    <a:sym typeface="Symbol" panose="05050102010706020507" pitchFamily="18" charset="2"/>
                  </a:rPr>
                  <a:t></a:t>
                </a:r>
                <a:r>
                  <a:rPr lang="zh-CN" altLang="en-US" sz="1800" dirty="0">
                    <a:solidFill>
                      <a:schemeClr val="bg2"/>
                    </a:solidFill>
                    <a:sym typeface="Symbol" panose="05050102010706020507" pitchFamily="18" charset="2"/>
                  </a:rPr>
                  <a:t>可用</a:t>
                </a:r>
                <a:r>
                  <a:rPr lang="en-US" altLang="zh-CN" sz="1800" dirty="0">
                    <a:solidFill>
                      <a:schemeClr val="bg2"/>
                    </a:solidFill>
                    <a:sym typeface="Symbol" panose="05050102010706020507" pitchFamily="18" charset="2"/>
                  </a:rPr>
                  <a:t>s</a:t>
                </a:r>
                <a:r>
                  <a:rPr lang="zh-CN" altLang="en-US" sz="1800" dirty="0">
                    <a:solidFill>
                      <a:schemeClr val="bg2"/>
                    </a:solidFill>
                    <a:sym typeface="Symbol" panose="05050102010706020507" pitchFamily="18" charset="2"/>
                  </a:rPr>
                  <a:t>代替</a:t>
                </a:r>
                <a:r>
                  <a:rPr lang="en-US" altLang="zh-CN" sz="1800" dirty="0">
                    <a:solidFill>
                      <a:schemeClr val="bg2"/>
                    </a:solidFill>
                    <a:sym typeface="Symbol" panose="05050102010706020507" pitchFamily="18" charset="2"/>
                  </a:rPr>
                  <a:t> </a:t>
                </a:r>
                <a:endParaRPr lang="zh-CN" altLang="en-US" sz="1800" dirty="0">
                  <a:solidFill>
                    <a:schemeClr val="bg2"/>
                  </a:solidFill>
                </a:endParaRPr>
              </a:p>
            </p:txBody>
          </p:sp>
        </mc:Choice>
        <mc:Fallback>
          <p:sp>
            <p:nvSpPr>
              <p:cNvPr id="51205" name="Object 5">
                <a:hlinkClick r:id="" action="ppaction://ole?verb=0"/>
              </p:cNvPr>
              <p:cNvSpPr txBox="1">
                <a:spLocks noRot="1" noChangeAspect="1" noMove="1" noResize="1" noEditPoints="1" noAdjustHandles="1" noChangeArrowheads="1" noChangeShapeType="1" noTextEdit="1"/>
              </p:cNvSpPr>
              <p:nvPr/>
            </p:nvSpPr>
            <p:spPr bwMode="auto">
              <a:xfrm>
                <a:off x="1346200" y="2997200"/>
                <a:ext cx="5494338" cy="2089150"/>
              </a:xfrm>
              <a:prstGeom prst="rect">
                <a:avLst/>
              </a:prstGeom>
              <a:blipFill>
                <a:blip r:embed="rId2"/>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744454" name="Rectangle 6"/>
          <p:cNvSpPr>
            <a:spLocks noChangeArrowheads="1"/>
          </p:cNvSpPr>
          <p:nvPr/>
        </p:nvSpPr>
        <p:spPr bwMode="auto">
          <a:xfrm>
            <a:off x="1059396" y="5157787"/>
            <a:ext cx="739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zh-CN" altLang="en-US" sz="2400" b="0" dirty="0">
                <a:solidFill>
                  <a:schemeClr val="bg2"/>
                </a:solidFill>
                <a:effectLst>
                  <a:outerShdw blurRad="38100" dist="38100" dir="2700000" algn="tl">
                    <a:srgbClr val="000000"/>
                  </a:outerShdw>
                </a:effectLst>
              </a:rPr>
              <a:t>投保人平均年龄的置信区间为</a:t>
            </a:r>
            <a:r>
              <a:rPr lang="en-US" altLang="zh-CN" sz="2400" b="0" dirty="0">
                <a:solidFill>
                  <a:schemeClr val="bg2"/>
                </a:solidFill>
                <a:effectLst>
                  <a:outerShdw blurRad="38100" dist="38100" dir="2700000" algn="tl">
                    <a:srgbClr val="000000"/>
                  </a:outerShdw>
                </a:effectLst>
                <a:cs typeface="Times New Roman" panose="02020603050405020304" pitchFamily="18" charset="0"/>
              </a:rPr>
              <a:t>37.37</a:t>
            </a:r>
            <a:r>
              <a:rPr lang="zh-CN" altLang="en-US" sz="2400" b="0" dirty="0">
                <a:solidFill>
                  <a:schemeClr val="bg2"/>
                </a:solidFill>
                <a:effectLst>
                  <a:outerShdw blurRad="38100" dist="38100" dir="2700000" algn="tl">
                    <a:srgbClr val="000000"/>
                  </a:outerShdw>
                </a:effectLst>
              </a:rPr>
              <a:t>岁</a:t>
            </a:r>
            <a:r>
              <a:rPr lang="en-US" altLang="zh-CN" sz="2400" b="0" dirty="0">
                <a:solidFill>
                  <a:schemeClr val="bg2"/>
                </a:solidFill>
                <a:effectLst>
                  <a:outerShdw blurRad="38100" dist="38100" dir="2700000" algn="tl">
                    <a:srgbClr val="000000"/>
                  </a:outerShdw>
                </a:effectLst>
                <a:cs typeface="Times New Roman" panose="02020603050405020304" pitchFamily="18" charset="0"/>
              </a:rPr>
              <a:t>~41.63</a:t>
            </a:r>
            <a:r>
              <a:rPr lang="zh-CN" altLang="en-US" sz="2400" b="0" dirty="0">
                <a:solidFill>
                  <a:schemeClr val="bg2"/>
                </a:solidFill>
                <a:effectLst>
                  <a:outerShdw blurRad="38100" dist="38100" dir="2700000" algn="tl">
                    <a:srgbClr val="000000"/>
                  </a:outerShdw>
                </a:effectLst>
              </a:rPr>
              <a:t>岁</a:t>
            </a:r>
          </a:p>
        </p:txBody>
      </p:sp>
      <mc:AlternateContent xmlns:mc="http://schemas.openxmlformats.org/markup-compatibility/2006">
        <mc:Choice xmlns:a14="http://schemas.microsoft.com/office/drawing/2010/main" Requires="a14">
          <p:sp>
            <p:nvSpPr>
              <p:cNvPr id="51207" name="Object 7">
                <a:hlinkClick r:id="" action="ppaction://ole?verb=0"/>
              </p:cNvPr>
              <p:cNvSpPr txBox="1"/>
              <p:nvPr/>
            </p:nvSpPr>
            <p:spPr bwMode="auto">
              <a:xfrm>
                <a:off x="5940152" y="2120339"/>
                <a:ext cx="1239838" cy="41275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sz="2400" i="1" smtClean="0">
                              <a:solidFill>
                                <a:schemeClr val="bg2"/>
                              </a:solidFill>
                              <a:latin typeface="Cambria Math" panose="02040503050406030204" pitchFamily="18" charset="0"/>
                            </a:rPr>
                          </m:ctrlPr>
                        </m:accPr>
                        <m:e>
                          <m:r>
                            <a:rPr lang="zh-CN" altLang="en-US" sz="2400" i="1">
                              <a:solidFill>
                                <a:schemeClr val="bg2"/>
                              </a:solidFill>
                              <a:latin typeface="Cambria Math" panose="02040503050406030204" pitchFamily="18" charset="0"/>
                            </a:rPr>
                            <m:t>𝑥</m:t>
                          </m:r>
                        </m:e>
                      </m:acc>
                      <m:r>
                        <a:rPr lang="zh-CN" altLang="en-US" sz="2400" i="1">
                          <a:solidFill>
                            <a:schemeClr val="bg2"/>
                          </a:solidFill>
                          <a:latin typeface="Cambria Math" panose="02040503050406030204" pitchFamily="18" charset="0"/>
                        </a:rPr>
                        <m:t>=39.5</m:t>
                      </m:r>
                    </m:oMath>
                  </m:oMathPara>
                </a14:m>
                <a:endParaRPr lang="zh-CN" altLang="en-US" sz="2400" dirty="0">
                  <a:solidFill>
                    <a:schemeClr val="bg2"/>
                  </a:solidFill>
                </a:endParaRPr>
              </a:p>
            </p:txBody>
          </p:sp>
        </mc:Choice>
        <mc:Fallback>
          <p:sp>
            <p:nvSpPr>
              <p:cNvPr id="51207" name="Object 7">
                <a:hlinkClick r:id="" action="ppaction://ole?verb=0"/>
              </p:cNvPr>
              <p:cNvSpPr txBox="1">
                <a:spLocks noRot="1" noChangeAspect="1" noMove="1" noResize="1" noEditPoints="1" noAdjustHandles="1" noChangeArrowheads="1" noChangeShapeType="1" noTextEdit="1"/>
              </p:cNvSpPr>
              <p:nvPr/>
            </p:nvSpPr>
            <p:spPr bwMode="auto">
              <a:xfrm>
                <a:off x="5940152" y="2120339"/>
                <a:ext cx="1239838" cy="41275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208" name="Object 8">
                <a:hlinkClick r:id="" action="ppaction://ole?verb=0"/>
              </p:cNvPr>
              <p:cNvSpPr txBox="1"/>
              <p:nvPr/>
            </p:nvSpPr>
            <p:spPr bwMode="auto">
              <a:xfrm>
                <a:off x="7064112" y="2094294"/>
                <a:ext cx="1546488" cy="412750"/>
              </a:xfrm>
              <a:prstGeom prst="rect">
                <a:avLst/>
              </a:prstGeom>
              <a:noFill/>
              <a:ln>
                <a:noFill/>
              </a:ln>
              <a:effectLst>
                <a:outerShdw dist="17961" dir="2700000" algn="ctr" rotWithShape="0">
                  <a:schemeClr val="bg2"/>
                </a:outerShdw>
              </a:effectLst>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chemeClr val="bg2"/>
                          </a:solidFill>
                          <a:latin typeface="Cambria Math" panose="02040503050406030204" pitchFamily="18" charset="0"/>
                        </a:rPr>
                        <m:t>𝑠</m:t>
                      </m:r>
                      <m:r>
                        <a:rPr lang="zh-CN" altLang="en-US" sz="2400" i="1" smtClean="0">
                          <a:solidFill>
                            <a:schemeClr val="bg2"/>
                          </a:solidFill>
                          <a:latin typeface="Cambria Math" panose="02040503050406030204" pitchFamily="18" charset="0"/>
                        </a:rPr>
                        <m:t>=7.77</m:t>
                      </m:r>
                    </m:oMath>
                  </m:oMathPara>
                </a14:m>
                <a:endParaRPr lang="zh-CN" altLang="en-US" sz="2400" dirty="0">
                  <a:solidFill>
                    <a:schemeClr val="bg2"/>
                  </a:solidFill>
                </a:endParaRPr>
              </a:p>
            </p:txBody>
          </p:sp>
        </mc:Choice>
        <mc:Fallback>
          <p:sp>
            <p:nvSpPr>
              <p:cNvPr id="51208" name="Object 8">
                <a:hlinkClick r:id="" action="ppaction://ole?verb=0"/>
              </p:cNvPr>
              <p:cNvSpPr txBox="1">
                <a:spLocks noRot="1" noChangeAspect="1" noMove="1" noResize="1" noEditPoints="1" noAdjustHandles="1" noChangeArrowheads="1" noChangeShapeType="1" noTextEdit="1"/>
              </p:cNvSpPr>
              <p:nvPr/>
            </p:nvSpPr>
            <p:spPr bwMode="auto">
              <a:xfrm>
                <a:off x="7064112" y="2094294"/>
                <a:ext cx="1546488" cy="41275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9330" name="Rectangle 2"/>
          <p:cNvSpPr>
            <a:spLocks noGrp="1" noChangeArrowheads="1"/>
          </p:cNvSpPr>
          <p:nvPr>
            <p:ph type="ctrTitle"/>
          </p:nvPr>
        </p:nvSpPr>
        <p:spPr>
          <a:xfrm>
            <a:off x="228600" y="2286000"/>
            <a:ext cx="8610600" cy="1143000"/>
          </a:xfrm>
        </p:spPr>
        <p:txBody>
          <a:bodyPr anchor="ctr" anchorCtr="0"/>
          <a:lstStyle/>
          <a:p>
            <a:pPr>
              <a:defRPr/>
            </a:pPr>
            <a:r>
              <a:rPr lang="zh-CN" altLang="en-US" sz="4400" dirty="0">
                <a:solidFill>
                  <a:schemeClr val="bg2"/>
                </a:solidFill>
              </a:rPr>
              <a:t>总体均值的区间估计</a:t>
            </a:r>
            <a:br>
              <a:rPr lang="zh-CN" altLang="en-US" sz="4400" dirty="0">
                <a:solidFill>
                  <a:schemeClr val="bg2"/>
                </a:solidFill>
              </a:rPr>
            </a:br>
            <a:r>
              <a:rPr lang="zh-CN" altLang="en-US" sz="4400" dirty="0">
                <a:solidFill>
                  <a:schemeClr val="bg2"/>
                </a:solidFill>
              </a:rPr>
              <a:t> </a:t>
            </a:r>
            <a:r>
              <a:rPr lang="en-US" altLang="zh-CN" sz="3200" dirty="0">
                <a:solidFill>
                  <a:schemeClr val="bg2"/>
                </a:solidFill>
                <a:latin typeface="Arial" panose="020B0604020202020204" pitchFamily="34" charset="0"/>
              </a:rPr>
              <a:t>(</a:t>
            </a:r>
            <a:r>
              <a:rPr lang="zh-CN" altLang="en-US" sz="3200" dirty="0">
                <a:solidFill>
                  <a:schemeClr val="bg2"/>
                </a:solidFill>
                <a:latin typeface="Arial" panose="020B0604020202020204" pitchFamily="34" charset="0"/>
              </a:rPr>
              <a:t>正态总体、</a:t>
            </a:r>
            <a:r>
              <a:rPr lang="zh-CN" altLang="en-US" sz="3200" i="1" dirty="0">
                <a:solidFill>
                  <a:schemeClr val="bg2"/>
                </a:solidFill>
                <a:latin typeface="Symbol" panose="05050102010706020507" pitchFamily="18" charset="2"/>
              </a:rPr>
              <a:t></a:t>
            </a:r>
            <a:r>
              <a:rPr lang="zh-CN" altLang="en-US" sz="3200" baseline="30000" dirty="0">
                <a:solidFill>
                  <a:schemeClr val="bg2"/>
                </a:solidFill>
                <a:latin typeface="Symbol" panose="05050102010706020507" pitchFamily="18" charset="2"/>
              </a:rPr>
              <a:t>２</a:t>
            </a:r>
            <a:r>
              <a:rPr lang="zh-CN" altLang="en-US" sz="3200" dirty="0">
                <a:solidFill>
                  <a:schemeClr val="bg2"/>
                </a:solidFill>
                <a:latin typeface="Arial" panose="020B0604020202020204" pitchFamily="34" charset="0"/>
              </a:rPr>
              <a:t>未知、小样本</a:t>
            </a:r>
            <a:r>
              <a:rPr lang="en-US" altLang="zh-CN" sz="3200" dirty="0">
                <a:solidFill>
                  <a:schemeClr val="bg2"/>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a:xfrm>
            <a:off x="1259632" y="228600"/>
            <a:ext cx="7274768" cy="1256184"/>
          </a:xfrm>
        </p:spPr>
        <p:txBody>
          <a:bodyPr/>
          <a:lstStyle/>
          <a:p>
            <a:pPr>
              <a:defRPr/>
            </a:pPr>
            <a:r>
              <a:rPr lang="zh-CN" altLang="en-US" dirty="0">
                <a:solidFill>
                  <a:schemeClr val="bg2"/>
                </a:solidFill>
              </a:rPr>
              <a:t>总体均值的区间估计 </a:t>
            </a: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小样本</a:t>
            </a:r>
            <a:r>
              <a:rPr lang="en-US" altLang="zh-CN" sz="3600" dirty="0">
                <a:solidFill>
                  <a:schemeClr val="bg2"/>
                </a:solidFill>
                <a:latin typeface="Arial" panose="020B0604020202020204" pitchFamily="34" charset="0"/>
              </a:rPr>
              <a:t>)</a:t>
            </a:r>
          </a:p>
        </p:txBody>
      </p:sp>
      <p:sp>
        <p:nvSpPr>
          <p:cNvPr id="745475" name="Rectangle 3"/>
          <p:cNvSpPr>
            <a:spLocks noGrp="1" noChangeArrowheads="1"/>
          </p:cNvSpPr>
          <p:nvPr>
            <p:ph type="body" idx="1"/>
          </p:nvPr>
        </p:nvSpPr>
        <p:spPr>
          <a:xfrm>
            <a:off x="457200" y="1752600"/>
            <a:ext cx="8382000" cy="2133600"/>
          </a:xfrm>
        </p:spPr>
        <p:txBody>
          <a:bodyPr/>
          <a:lstStyle/>
          <a:p>
            <a:pPr marL="609600" indent="-609600">
              <a:lnSpc>
                <a:spcPct val="90000"/>
              </a:lnSpc>
              <a:defRPr/>
            </a:pPr>
            <a:r>
              <a:rPr lang="en-US" altLang="zh-CN" dirty="0">
                <a:solidFill>
                  <a:schemeClr val="bg2"/>
                </a:solidFill>
              </a:rPr>
              <a:t>1.	</a:t>
            </a:r>
            <a:r>
              <a:rPr lang="zh-CN" altLang="en-US" dirty="0">
                <a:solidFill>
                  <a:schemeClr val="bg2"/>
                </a:solidFill>
              </a:rPr>
              <a:t>假定条件</a:t>
            </a:r>
          </a:p>
          <a:p>
            <a:pPr marL="1219200" lvl="1" indent="-533400">
              <a:lnSpc>
                <a:spcPct val="90000"/>
              </a:lnSpc>
              <a:defRPr/>
            </a:pPr>
            <a:r>
              <a:rPr lang="zh-CN" altLang="en-US" dirty="0">
                <a:solidFill>
                  <a:schemeClr val="bg2"/>
                </a:solidFill>
              </a:rPr>
              <a:t>总体服从正态分布</a:t>
            </a:r>
            <a:r>
              <a:rPr lang="en-US" altLang="zh-CN" dirty="0">
                <a:solidFill>
                  <a:schemeClr val="bg2"/>
                </a:solidFill>
                <a:latin typeface="宋体" panose="02010600030101010101" pitchFamily="2" charset="-122"/>
              </a:rPr>
              <a:t>,</a:t>
            </a:r>
            <a:r>
              <a:rPr lang="zh-CN" altLang="en-US" dirty="0">
                <a:solidFill>
                  <a:schemeClr val="bg2"/>
                </a:solidFill>
              </a:rPr>
              <a:t>但方差</a:t>
            </a:r>
            <a:r>
              <a:rPr lang="en-US" altLang="zh-CN" dirty="0">
                <a:solidFill>
                  <a:schemeClr val="bg2"/>
                </a:solidFill>
              </a:rPr>
              <a:t>(</a:t>
            </a:r>
            <a:r>
              <a:rPr lang="en-US" altLang="zh-CN" i="1" dirty="0">
                <a:solidFill>
                  <a:schemeClr val="bg2"/>
                </a:solidFill>
                <a:sym typeface="Symbol" panose="05050102010706020507" pitchFamily="18" charset="2"/>
              </a:rPr>
              <a:t></a:t>
            </a:r>
            <a:r>
              <a:rPr lang="zh-CN" altLang="en-US" baseline="30000" dirty="0">
                <a:solidFill>
                  <a:schemeClr val="bg2"/>
                </a:solidFill>
                <a:sym typeface="Symbol" panose="05050102010706020507" pitchFamily="18" charset="2"/>
              </a:rPr>
              <a:t>２</a:t>
            </a:r>
            <a:r>
              <a:rPr lang="en-US" altLang="zh-CN" dirty="0">
                <a:solidFill>
                  <a:schemeClr val="bg2"/>
                </a:solidFill>
              </a:rPr>
              <a:t>)</a:t>
            </a:r>
            <a:r>
              <a:rPr lang="en-US" altLang="zh-CN" dirty="0">
                <a:solidFill>
                  <a:schemeClr val="bg2"/>
                </a:solidFill>
                <a:sym typeface="Symbol" panose="05050102010706020507" pitchFamily="18" charset="2"/>
              </a:rPr>
              <a:t> </a:t>
            </a:r>
            <a:r>
              <a:rPr lang="zh-CN" altLang="en-US" dirty="0">
                <a:solidFill>
                  <a:schemeClr val="bg2"/>
                </a:solidFill>
              </a:rPr>
              <a:t>未知</a:t>
            </a:r>
          </a:p>
          <a:p>
            <a:pPr marL="1219200" lvl="1" indent="-533400">
              <a:lnSpc>
                <a:spcPct val="90000"/>
              </a:lnSpc>
              <a:defRPr/>
            </a:pPr>
            <a:r>
              <a:rPr lang="zh-CN" altLang="en-US" dirty="0">
                <a:solidFill>
                  <a:schemeClr val="bg2"/>
                </a:solidFill>
              </a:rPr>
              <a:t>小样本 </a:t>
            </a:r>
            <a:r>
              <a:rPr lang="en-US" altLang="zh-CN" dirty="0">
                <a:solidFill>
                  <a:schemeClr val="bg2"/>
                </a:solidFill>
              </a:rPr>
              <a:t>(</a:t>
            </a:r>
            <a:r>
              <a:rPr lang="en-US" altLang="zh-CN" i="1" dirty="0">
                <a:solidFill>
                  <a:schemeClr val="bg2"/>
                </a:solidFill>
                <a:latin typeface="Times New Roman" panose="02020603050405020304" pitchFamily="18" charset="0"/>
              </a:rPr>
              <a:t>n</a:t>
            </a:r>
            <a:r>
              <a:rPr lang="en-US" altLang="zh-CN" dirty="0">
                <a:solidFill>
                  <a:schemeClr val="bg2"/>
                </a:solidFill>
              </a:rPr>
              <a:t> &lt; 30</a:t>
            </a:r>
            <a:r>
              <a:rPr lang="zh-CN" altLang="en-US" dirty="0">
                <a:solidFill>
                  <a:schemeClr val="bg2"/>
                </a:solidFill>
              </a:rPr>
              <a:t>，即不符合中心极限定理</a:t>
            </a:r>
            <a:r>
              <a:rPr lang="en-US" altLang="zh-CN" dirty="0">
                <a:solidFill>
                  <a:schemeClr val="bg2"/>
                </a:solidFill>
              </a:rPr>
              <a:t>)</a:t>
            </a:r>
          </a:p>
          <a:p>
            <a:pPr marL="609600" indent="-609600">
              <a:lnSpc>
                <a:spcPct val="90000"/>
              </a:lnSpc>
              <a:spcBef>
                <a:spcPct val="40000"/>
              </a:spcBef>
              <a:buFontTx/>
              <a:buAutoNum type="arabicPeriod" startAt="2"/>
              <a:defRPr/>
            </a:pPr>
            <a:r>
              <a:rPr lang="zh-CN" altLang="en-US" dirty="0">
                <a:solidFill>
                  <a:schemeClr val="bg2"/>
                </a:solidFill>
              </a:rPr>
              <a:t>使用 </a:t>
            </a:r>
            <a:r>
              <a:rPr lang="en-US" altLang="zh-CN" i="1" dirty="0">
                <a:solidFill>
                  <a:schemeClr val="accent1"/>
                </a:solidFill>
              </a:rPr>
              <a:t>t</a:t>
            </a:r>
            <a:r>
              <a:rPr lang="en-US" altLang="zh-CN" dirty="0">
                <a:solidFill>
                  <a:schemeClr val="accent1"/>
                </a:solidFill>
              </a:rPr>
              <a:t> </a:t>
            </a:r>
            <a:r>
              <a:rPr lang="zh-CN" altLang="en-US" dirty="0">
                <a:solidFill>
                  <a:schemeClr val="accent1"/>
                </a:solidFill>
              </a:rPr>
              <a:t>分布</a:t>
            </a:r>
            <a:r>
              <a:rPr lang="zh-CN" altLang="en-US" dirty="0">
                <a:solidFill>
                  <a:schemeClr val="bg2"/>
                </a:solidFill>
              </a:rPr>
              <a:t>统计量</a:t>
            </a:r>
            <a:endParaRPr lang="zh-CN" altLang="en-US" i="1" dirty="0">
              <a:solidFill>
                <a:schemeClr val="bg2"/>
              </a:solidFill>
            </a:endParaRPr>
          </a:p>
        </p:txBody>
      </p:sp>
      <p:sp>
        <p:nvSpPr>
          <p:cNvPr id="745476" name="Text Box 4"/>
          <p:cNvSpPr txBox="1">
            <a:spLocks noChangeArrowheads="1"/>
          </p:cNvSpPr>
          <p:nvPr/>
        </p:nvSpPr>
        <p:spPr bwMode="auto">
          <a:xfrm>
            <a:off x="457200" y="4648200"/>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startAt="3"/>
              <a:defRPr/>
            </a:pPr>
            <a:r>
              <a:rPr lang="zh-CN" altLang="en-US" sz="3200" b="0" dirty="0">
                <a:solidFill>
                  <a:schemeClr val="bg2"/>
                </a:solidFill>
                <a:effectLst>
                  <a:outerShdw blurRad="38100" dist="38100" dir="2700000" algn="tl">
                    <a:srgbClr val="000000"/>
                  </a:outerShdw>
                </a:effectLst>
                <a:latin typeface="Arial" panose="020B0604020202020204" pitchFamily="34" charset="0"/>
              </a:rPr>
              <a:t>总体均值 </a:t>
            </a:r>
            <a:r>
              <a:rPr lang="zh-CN" altLang="en-US" sz="32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3200" b="0" dirty="0">
                <a:solidFill>
                  <a:schemeClr val="bg2"/>
                </a:solidFill>
                <a:effectLst>
                  <a:outerShdw blurRad="38100" dist="38100" dir="2700000" algn="tl">
                    <a:srgbClr val="000000"/>
                  </a:outerShdw>
                </a:effectLst>
                <a:latin typeface="Arial" panose="020B0604020202020204" pitchFamily="34" charset="0"/>
              </a:rPr>
              <a:t>在</a:t>
            </a:r>
            <a:r>
              <a:rPr lang="en-US" altLang="zh-CN" sz="3200" b="0" dirty="0">
                <a:solidFill>
                  <a:schemeClr val="bg2"/>
                </a:solidFill>
                <a:effectLst>
                  <a:outerShdw blurRad="38100" dist="38100" dir="2700000" algn="tl">
                    <a:srgbClr val="000000"/>
                  </a:outerShdw>
                </a:effectLst>
                <a:latin typeface="Arial" panose="020B0604020202020204" pitchFamily="34" charset="0"/>
              </a:rPr>
              <a:t>1-</a:t>
            </a:r>
            <a:r>
              <a:rPr lang="en-US" altLang="zh-CN" sz="32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32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置信水平下的</a:t>
            </a:r>
            <a:r>
              <a:rPr lang="zh-CN" altLang="en-US" sz="3200" b="0" dirty="0">
                <a:solidFill>
                  <a:schemeClr val="bg2"/>
                </a:solidFill>
                <a:effectLst>
                  <a:outerShdw blurRad="38100" dist="38100" dir="2700000" algn="tl">
                    <a:srgbClr val="000000"/>
                  </a:outerShdw>
                </a:effectLst>
                <a:latin typeface="Arial" panose="020B0604020202020204" pitchFamily="34" charset="0"/>
              </a:rPr>
              <a:t>置信区间为</a:t>
            </a:r>
          </a:p>
        </p:txBody>
      </p:sp>
      <mc:AlternateContent xmlns:mc="http://schemas.openxmlformats.org/markup-compatibility/2006">
        <mc:Choice xmlns:a14="http://schemas.microsoft.com/office/drawing/2010/main" Requires="a14">
          <p:sp>
            <p:nvSpPr>
              <p:cNvPr id="745477" name="Object 5">
                <a:hlinkClick r:id="" action="ppaction://ole?verb=0"/>
              </p:cNvPr>
              <p:cNvSpPr txBox="1"/>
              <p:nvPr/>
            </p:nvSpPr>
            <p:spPr bwMode="auto">
              <a:xfrm>
                <a:off x="2255838" y="3811588"/>
                <a:ext cx="2955925" cy="974725"/>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𝑡</m:t>
                      </m:r>
                      <m:r>
                        <a:rPr lang="zh-CN" altLang="en-US" i="1" smtClean="0">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𝜇</m:t>
                          </m:r>
                        </m:num>
                        <m:den>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𝑠</m:t>
                              </m:r>
                            </m:num>
                            <m:den>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𝑛</m:t>
                                  </m:r>
                                </m:e>
                              </m:rad>
                            </m:den>
                          </m:f>
                        </m:den>
                      </m:f>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𝑡</m:t>
                      </m:r>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𝑛</m:t>
                      </m:r>
                      <m:r>
                        <a:rPr lang="zh-CN" altLang="en-US" i="1">
                          <a:solidFill>
                            <a:schemeClr val="bg2"/>
                          </a:solidFill>
                          <a:latin typeface="Cambria Math" panose="02040503050406030204" pitchFamily="18" charset="0"/>
                        </a:rPr>
                        <m:t>−1)</m:t>
                      </m:r>
                    </m:oMath>
                  </m:oMathPara>
                </a14:m>
                <a:endParaRPr lang="zh-CN" altLang="en-US" dirty="0">
                  <a:solidFill>
                    <a:schemeClr val="bg2"/>
                  </a:solidFill>
                </a:endParaRPr>
              </a:p>
            </p:txBody>
          </p:sp>
        </mc:Choice>
        <mc:Fallback>
          <p:sp>
            <p:nvSpPr>
              <p:cNvPr id="745477" name="Object 5">
                <a:hlinkClick r:id="" action="ppaction://ole?verb=0"/>
              </p:cNvPr>
              <p:cNvSpPr txBox="1">
                <a:spLocks noRot="1" noChangeAspect="1" noMove="1" noResize="1" noEditPoints="1" noAdjustHandles="1" noChangeArrowheads="1" noChangeShapeType="1" noTextEdit="1"/>
              </p:cNvSpPr>
              <p:nvPr/>
            </p:nvSpPr>
            <p:spPr bwMode="auto">
              <a:xfrm>
                <a:off x="2255838" y="3811588"/>
                <a:ext cx="2955925" cy="974725"/>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5478" name="Object 6">
                <a:hlinkClick r:id="" action="ppaction://ole?verb=0"/>
              </p:cNvPr>
              <p:cNvSpPr txBox="1"/>
              <p:nvPr/>
            </p:nvSpPr>
            <p:spPr bwMode="auto">
              <a:xfrm>
                <a:off x="2254250" y="5181600"/>
                <a:ext cx="1738313" cy="106680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𝑡</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𝑠</m:t>
                          </m:r>
                        </m:num>
                        <m:den>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𝑛</m:t>
                              </m:r>
                            </m:e>
                          </m:rad>
                        </m:den>
                      </m:f>
                    </m:oMath>
                  </m:oMathPara>
                </a14:m>
                <a:endParaRPr lang="zh-CN" altLang="en-US" dirty="0">
                  <a:solidFill>
                    <a:schemeClr val="bg2"/>
                  </a:solidFill>
                </a:endParaRPr>
              </a:p>
            </p:txBody>
          </p:sp>
        </mc:Choice>
        <mc:Fallback>
          <p:sp>
            <p:nvSpPr>
              <p:cNvPr id="745478" name="Object 6">
                <a:hlinkClick r:id="" action="ppaction://ole?verb=0"/>
              </p:cNvPr>
              <p:cNvSpPr txBox="1">
                <a:spLocks noRot="1" noChangeAspect="1" noMove="1" noResize="1" noEditPoints="1" noAdjustHandles="1" noChangeArrowheads="1" noChangeShapeType="1" noTextEdit="1"/>
              </p:cNvSpPr>
              <p:nvPr/>
            </p:nvSpPr>
            <p:spPr bwMode="auto">
              <a:xfrm>
                <a:off x="2254250" y="5181600"/>
                <a:ext cx="1738313" cy="10668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5946F65-3DE0-41FA-A2E0-982DB0A59EB2}"/>
              </a:ext>
            </a:extLst>
          </p:cNvPr>
          <p:cNvSpPr txBox="1"/>
          <p:nvPr/>
        </p:nvSpPr>
        <p:spPr>
          <a:xfrm>
            <a:off x="5211763" y="4052858"/>
            <a:ext cx="2600598" cy="400110"/>
          </a:xfrm>
          <a:prstGeom prst="rect">
            <a:avLst/>
          </a:prstGeom>
          <a:noFill/>
        </p:spPr>
        <p:txBody>
          <a:bodyPr wrap="square" rtlCol="0">
            <a:spAutoFit/>
          </a:bodyPr>
          <a:lstStyle/>
          <a:p>
            <a:r>
              <a:rPr lang="zh-CN" altLang="en-US" sz="2000" dirty="0">
                <a:solidFill>
                  <a:schemeClr val="bg2"/>
                </a:solidFill>
              </a:rPr>
              <a:t>（</a:t>
            </a:r>
            <a:r>
              <a:rPr lang="en-US" altLang="zh-CN" sz="2000" dirty="0">
                <a:solidFill>
                  <a:schemeClr val="bg2"/>
                </a:solidFill>
              </a:rPr>
              <a:t>n</a:t>
            </a:r>
            <a:r>
              <a:rPr lang="zh-CN" altLang="en-US" sz="2000" dirty="0">
                <a:solidFill>
                  <a:schemeClr val="bg2"/>
                </a:solidFill>
              </a:rPr>
              <a:t>为样本自由度）</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5475">
                                            <p:txEl>
                                              <p:pRg st="0" end="0"/>
                                            </p:txEl>
                                          </p:spTgt>
                                        </p:tgtEl>
                                        <p:attrNameLst>
                                          <p:attrName>style.visibility</p:attrName>
                                        </p:attrNameLst>
                                      </p:cBhvr>
                                      <p:to>
                                        <p:strVal val="visible"/>
                                      </p:to>
                                    </p:set>
                                    <p:animEffect transition="in" filter="wipe(left)">
                                      <p:cBhvr>
                                        <p:cTn id="7" dur="500"/>
                                        <p:tgtEl>
                                          <p:spTgt spid="745475">
                                            <p:txEl>
                                              <p:pRg st="0" end="0"/>
                                            </p:txEl>
                                          </p:spTgt>
                                        </p:tgtEl>
                                      </p:cBhvr>
                                    </p:animEffect>
                                  </p:childTnLst>
                                  <p:subTnLst>
                                    <p:animClr clrSpc="rgb" dir="cw">
                                      <p:cBhvr override="childStyle">
                                        <p:cTn dur="1" fill="hold" display="0" masterRel="nextClick" afterEffect="1"/>
                                        <p:tgtEl>
                                          <p:spTgt spid="74547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745475">
                                            <p:txEl>
                                              <p:pRg st="1" end="1"/>
                                            </p:txEl>
                                          </p:spTgt>
                                        </p:tgtEl>
                                        <p:attrNameLst>
                                          <p:attrName>style.visibility</p:attrName>
                                        </p:attrNameLst>
                                      </p:cBhvr>
                                      <p:to>
                                        <p:strVal val="visible"/>
                                      </p:to>
                                    </p:set>
                                    <p:animEffect transition="in" filter="wipe(left)">
                                      <p:cBhvr>
                                        <p:cTn id="10" dur="500"/>
                                        <p:tgtEl>
                                          <p:spTgt spid="745475">
                                            <p:txEl>
                                              <p:pRg st="1" end="1"/>
                                            </p:txEl>
                                          </p:spTgt>
                                        </p:tgtEl>
                                      </p:cBhvr>
                                    </p:animEffect>
                                  </p:childTnLst>
                                  <p:subTnLst>
                                    <p:animClr clrSpc="rgb" dir="cw">
                                      <p:cBhvr override="childStyle">
                                        <p:cTn dur="1" fill="hold" display="0" masterRel="nextClick" afterEffect="1"/>
                                        <p:tgtEl>
                                          <p:spTgt spid="745475">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745475">
                                            <p:txEl>
                                              <p:pRg st="2" end="2"/>
                                            </p:txEl>
                                          </p:spTgt>
                                        </p:tgtEl>
                                        <p:attrNameLst>
                                          <p:attrName>style.visibility</p:attrName>
                                        </p:attrNameLst>
                                      </p:cBhvr>
                                      <p:to>
                                        <p:strVal val="visible"/>
                                      </p:to>
                                    </p:set>
                                    <p:animEffect transition="in" filter="wipe(left)">
                                      <p:cBhvr>
                                        <p:cTn id="13" dur="500"/>
                                        <p:tgtEl>
                                          <p:spTgt spid="745475">
                                            <p:txEl>
                                              <p:pRg st="2" end="2"/>
                                            </p:txEl>
                                          </p:spTgt>
                                        </p:tgtEl>
                                      </p:cBhvr>
                                    </p:animEffect>
                                  </p:childTnLst>
                                  <p:subTnLst>
                                    <p:animClr clrSpc="rgb" dir="cw">
                                      <p:cBhvr override="childStyle">
                                        <p:cTn dur="1" fill="hold" display="0" masterRel="nextClick" afterEffect="1"/>
                                        <p:tgtEl>
                                          <p:spTgt spid="745475">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45475">
                                            <p:txEl>
                                              <p:pRg st="3" end="3"/>
                                            </p:txEl>
                                          </p:spTgt>
                                        </p:tgtEl>
                                        <p:attrNameLst>
                                          <p:attrName>style.visibility</p:attrName>
                                        </p:attrNameLst>
                                      </p:cBhvr>
                                      <p:to>
                                        <p:strVal val="visible"/>
                                      </p:to>
                                    </p:set>
                                    <p:animEffect transition="in" filter="wipe(left)">
                                      <p:cBhvr>
                                        <p:cTn id="18" dur="500"/>
                                        <p:tgtEl>
                                          <p:spTgt spid="745475">
                                            <p:txEl>
                                              <p:pRg st="3" end="3"/>
                                            </p:txEl>
                                          </p:spTgt>
                                        </p:tgtEl>
                                      </p:cBhvr>
                                    </p:animEffect>
                                  </p:childTnLst>
                                  <p:subTnLst>
                                    <p:animClr clrSpc="rgb" dir="cw">
                                      <p:cBhvr override="childStyle">
                                        <p:cTn dur="1" fill="hold" display="0" masterRel="nextClick" afterEffect="1"/>
                                        <p:tgtEl>
                                          <p:spTgt spid="745475">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45476">
                                            <p:txEl>
                                              <p:pRg st="0" end="0"/>
                                            </p:txEl>
                                          </p:spTgt>
                                        </p:tgtEl>
                                        <p:attrNameLst>
                                          <p:attrName>style.visibility</p:attrName>
                                        </p:attrNameLst>
                                      </p:cBhvr>
                                      <p:to>
                                        <p:strVal val="visible"/>
                                      </p:to>
                                    </p:set>
                                    <p:animEffect transition="in" filter="wipe(left)">
                                      <p:cBhvr>
                                        <p:cTn id="23" dur="500"/>
                                        <p:tgtEl>
                                          <p:spTgt spid="745476">
                                            <p:txEl>
                                              <p:pRg st="0" end="0"/>
                                            </p:txEl>
                                          </p:spTgt>
                                        </p:tgtEl>
                                      </p:cBhvr>
                                    </p:animEffect>
                                  </p:childTnLst>
                                  <p:subTnLst>
                                    <p:animClr clrSpc="rgb" dir="cw">
                                      <p:cBhvr override="childStyle">
                                        <p:cTn dur="1" fill="hold" display="0" masterRel="nextClick" afterEffect="1"/>
                                        <p:tgtEl>
                                          <p:spTgt spid="745476">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5" grpId="0" build="p" autoUpdateAnimBg="0"/>
      <p:bldP spid="745476"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720" name="Rectangle 80"/>
          <p:cNvSpPr>
            <a:spLocks noChangeArrowheads="1"/>
          </p:cNvSpPr>
          <p:nvPr/>
        </p:nvSpPr>
        <p:spPr bwMode="auto">
          <a:xfrm>
            <a:off x="611188" y="3438525"/>
            <a:ext cx="8137525" cy="2943225"/>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endParaRPr lang="zh-CN" altLang="zh-CN" sz="4400"/>
          </a:p>
        </p:txBody>
      </p:sp>
      <p:sp>
        <p:nvSpPr>
          <p:cNvPr id="880642" name="Rectangle 2"/>
          <p:cNvSpPr>
            <a:spLocks noGrp="1" noChangeArrowheads="1"/>
          </p:cNvSpPr>
          <p:nvPr>
            <p:ph type="title"/>
          </p:nvPr>
        </p:nvSpPr>
        <p:spPr>
          <a:xfrm>
            <a:off x="1639888" y="327025"/>
            <a:ext cx="6172200" cy="1143000"/>
          </a:xfrm>
        </p:spPr>
        <p:txBody>
          <a:bodyPr/>
          <a:lstStyle/>
          <a:p>
            <a:pPr>
              <a:defRPr/>
            </a:pPr>
            <a:r>
              <a:rPr lang="en-US" altLang="zh-CN" i="1" dirty="0">
                <a:solidFill>
                  <a:schemeClr val="bg2"/>
                </a:solidFill>
                <a:latin typeface="Times New Roman" panose="02020603050405020304" pitchFamily="18" charset="0"/>
              </a:rPr>
              <a:t>t </a:t>
            </a:r>
            <a:r>
              <a:rPr lang="zh-CN" altLang="en-US" dirty="0">
                <a:solidFill>
                  <a:schemeClr val="bg2"/>
                </a:solidFill>
              </a:rPr>
              <a:t>分布</a:t>
            </a:r>
          </a:p>
        </p:txBody>
      </p:sp>
      <p:sp>
        <p:nvSpPr>
          <p:cNvPr id="880643" name="Text Box 3"/>
          <p:cNvSpPr txBox="1">
            <a:spLocks noChangeArrowheads="1"/>
          </p:cNvSpPr>
          <p:nvPr/>
        </p:nvSpPr>
        <p:spPr bwMode="auto">
          <a:xfrm>
            <a:off x="263525" y="1676400"/>
            <a:ext cx="8194675"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defRPr/>
            </a:pPr>
            <a:r>
              <a:rPr lang="en-US" altLang="zh-CN" sz="2600" b="0" dirty="0">
                <a:solidFill>
                  <a:schemeClr val="bg2"/>
                </a:solidFill>
                <a:effectLst>
                  <a:outerShdw blurRad="38100" dist="38100" dir="2700000" algn="tl">
                    <a:srgbClr val="000000"/>
                  </a:outerShdw>
                </a:effectLst>
                <a:latin typeface="Arial" panose="020B0604020202020204" pitchFamily="34" charset="0"/>
              </a:rPr>
              <a:t> </a:t>
            </a:r>
            <a:r>
              <a:rPr lang="en-US" altLang="zh-CN" sz="2600" dirty="0">
                <a:solidFill>
                  <a:schemeClr val="bg2"/>
                </a:solidFill>
                <a:effectLst>
                  <a:outerShdw blurRad="38100" dist="38100" dir="2700000" algn="tl">
                    <a:srgbClr val="000000"/>
                  </a:outerShdw>
                </a:effectLst>
                <a:latin typeface="Arial" panose="020B0604020202020204" pitchFamily="34" charset="0"/>
                <a:sym typeface="Wingdings 3" panose="05040102010807070707" pitchFamily="18" charset="2"/>
              </a:rPr>
              <a:t> </a:t>
            </a:r>
            <a:r>
              <a:rPr lang="en-US" altLang="zh-CN" sz="2600" b="0" i="1" dirty="0">
                <a:solidFill>
                  <a:schemeClr val="bg2"/>
                </a:solidFill>
                <a:effectLst>
                  <a:outerShdw blurRad="38100" dist="38100" dir="2700000" algn="tl">
                    <a:srgbClr val="000000"/>
                  </a:outerShdw>
                </a:effectLst>
                <a:latin typeface="Arial" panose="020B0604020202020204" pitchFamily="34" charset="0"/>
              </a:rPr>
              <a:t>t </a:t>
            </a:r>
            <a:r>
              <a:rPr lang="zh-CN" altLang="en-US" sz="2600" b="0" dirty="0">
                <a:solidFill>
                  <a:schemeClr val="bg2"/>
                </a:solidFill>
                <a:effectLst>
                  <a:outerShdw blurRad="38100" dist="38100" dir="2700000" algn="tl">
                    <a:srgbClr val="000000"/>
                  </a:outerShdw>
                </a:effectLst>
                <a:latin typeface="Arial" panose="020B0604020202020204" pitchFamily="34" charset="0"/>
              </a:rPr>
              <a:t>分布是类似正态分布的一种对称分布，它通常要比正态分布平坦和分散。一个特定的分布依赖于称之为自由度的参数。随着自由度的增大，分布也逐渐趋于正态分布 </a:t>
            </a:r>
          </a:p>
        </p:txBody>
      </p:sp>
      <p:grpSp>
        <p:nvGrpSpPr>
          <p:cNvPr id="56325" name="Group 79"/>
          <p:cNvGrpSpPr>
            <a:grpSpLocks/>
          </p:cNvGrpSpPr>
          <p:nvPr/>
        </p:nvGrpSpPr>
        <p:grpSpPr bwMode="auto">
          <a:xfrm>
            <a:off x="854075" y="3429000"/>
            <a:ext cx="7937500" cy="2733675"/>
            <a:chOff x="538" y="2160"/>
            <a:chExt cx="5000" cy="1722"/>
          </a:xfrm>
        </p:grpSpPr>
        <p:grpSp>
          <p:nvGrpSpPr>
            <p:cNvPr id="56326" name="Group 77"/>
            <p:cNvGrpSpPr>
              <a:grpSpLocks/>
            </p:cNvGrpSpPr>
            <p:nvPr/>
          </p:nvGrpSpPr>
          <p:grpSpPr bwMode="auto">
            <a:xfrm>
              <a:off x="538" y="2213"/>
              <a:ext cx="2453" cy="1639"/>
              <a:chOff x="432" y="2213"/>
              <a:chExt cx="2453" cy="1639"/>
            </a:xfrm>
          </p:grpSpPr>
          <p:sp>
            <p:nvSpPr>
              <p:cNvPr id="880648" name="Rectangle 8"/>
              <p:cNvSpPr>
                <a:spLocks noChangeArrowheads="1"/>
              </p:cNvSpPr>
              <p:nvPr/>
            </p:nvSpPr>
            <p:spPr bwMode="auto">
              <a:xfrm>
                <a:off x="2785" y="3504"/>
                <a:ext cx="100" cy="24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2500" i="1">
                    <a:effectLst>
                      <a:outerShdw blurRad="38100" dist="38100" dir="2700000" algn="tl">
                        <a:srgbClr val="000000"/>
                      </a:outerShdw>
                    </a:effectLst>
                    <a:latin typeface="Times New Roman" panose="02020603050405020304" pitchFamily="18" charset="0"/>
                  </a:rPr>
                  <a:t>x</a:t>
                </a:r>
              </a:p>
            </p:txBody>
          </p:sp>
          <p:sp>
            <p:nvSpPr>
              <p:cNvPr id="880649" name="Rectangle 9"/>
              <p:cNvSpPr>
                <a:spLocks noChangeArrowheads="1"/>
              </p:cNvSpPr>
              <p:nvPr/>
            </p:nvSpPr>
            <p:spPr bwMode="auto">
              <a:xfrm>
                <a:off x="768" y="3679"/>
                <a:ext cx="18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en-US" altLang="zh-CN" sz="1800" b="0" i="1">
                    <a:effectLst>
                      <a:outerShdw blurRad="38100" dist="38100" dir="2700000" algn="tl">
                        <a:srgbClr val="000000"/>
                      </a:outerShdw>
                    </a:effectLst>
                    <a:latin typeface="Times New Roman" panose="02020603050405020304" pitchFamily="18" charset="0"/>
                  </a:rPr>
                  <a:t>t</a:t>
                </a:r>
                <a:r>
                  <a:rPr lang="en-US" altLang="zh-CN" sz="1800" b="0">
                    <a:effectLst>
                      <a:outerShdw blurRad="38100" dist="38100" dir="2700000" algn="tl">
                        <a:srgbClr val="000000"/>
                      </a:outerShdw>
                    </a:effectLst>
                    <a:latin typeface="Times New Roman" panose="02020603050405020304" pitchFamily="18" charset="0"/>
                  </a:rPr>
                  <a:t> </a:t>
                </a:r>
                <a:r>
                  <a:rPr lang="zh-CN" altLang="en-US" sz="1800" b="0">
                    <a:effectLst>
                      <a:outerShdw blurRad="38100" dist="38100" dir="2700000" algn="tl">
                        <a:srgbClr val="000000"/>
                      </a:outerShdw>
                    </a:effectLst>
                  </a:rPr>
                  <a:t>分布与标准正态分布的比较</a:t>
                </a:r>
                <a:endParaRPr lang="zh-CN" altLang="en-US" sz="2400" b="0">
                  <a:effectLst>
                    <a:outerShdw blurRad="38100" dist="38100" dir="2700000" algn="tl">
                      <a:srgbClr val="000000"/>
                    </a:outerShdw>
                  </a:effectLst>
                </a:endParaRPr>
              </a:p>
            </p:txBody>
          </p:sp>
          <p:sp>
            <p:nvSpPr>
              <p:cNvPr id="880650" name="Freeform 10"/>
              <p:cNvSpPr>
                <a:spLocks/>
              </p:cNvSpPr>
              <p:nvPr/>
            </p:nvSpPr>
            <p:spPr bwMode="auto">
              <a:xfrm>
                <a:off x="462" y="2256"/>
                <a:ext cx="2321" cy="1358"/>
              </a:xfrm>
              <a:custGeom>
                <a:avLst/>
                <a:gdLst>
                  <a:gd name="T0" fmla="*/ 0 w 1708"/>
                  <a:gd name="T1" fmla="*/ 0 h 696"/>
                  <a:gd name="T2" fmla="*/ 0 w 1708"/>
                  <a:gd name="T3" fmla="*/ 696 h 696"/>
                  <a:gd name="T4" fmla="*/ 1708 w 1708"/>
                  <a:gd name="T5" fmla="*/ 696 h 696"/>
                </a:gdLst>
                <a:ahLst/>
                <a:cxnLst>
                  <a:cxn ang="0">
                    <a:pos x="T0" y="T1"/>
                  </a:cxn>
                  <a:cxn ang="0">
                    <a:pos x="T2" y="T3"/>
                  </a:cxn>
                  <a:cxn ang="0">
                    <a:pos x="T4" y="T5"/>
                  </a:cxn>
                </a:cxnLst>
                <a:rect l="0" t="0" r="r" b="b"/>
                <a:pathLst>
                  <a:path w="1708" h="696">
                    <a:moveTo>
                      <a:pt x="0" y="0"/>
                    </a:moveTo>
                    <a:lnTo>
                      <a:pt x="0" y="696"/>
                    </a:lnTo>
                    <a:lnTo>
                      <a:pt x="1708" y="696"/>
                    </a:lnTo>
                  </a:path>
                </a:pathLst>
              </a:custGeom>
              <a:noFill/>
              <a:ln w="30226">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1" name="Line 11"/>
              <p:cNvSpPr>
                <a:spLocks noChangeShapeType="1"/>
              </p:cNvSpPr>
              <p:nvPr/>
            </p:nvSpPr>
            <p:spPr bwMode="auto">
              <a:xfrm>
                <a:off x="432" y="2393"/>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2" name="Line 12"/>
              <p:cNvSpPr>
                <a:spLocks noChangeShapeType="1"/>
              </p:cNvSpPr>
              <p:nvPr/>
            </p:nvSpPr>
            <p:spPr bwMode="auto">
              <a:xfrm>
                <a:off x="432" y="2527"/>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3" name="Line 13"/>
              <p:cNvSpPr>
                <a:spLocks noChangeShapeType="1"/>
              </p:cNvSpPr>
              <p:nvPr/>
            </p:nvSpPr>
            <p:spPr bwMode="auto">
              <a:xfrm>
                <a:off x="432" y="2664"/>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4" name="Line 14"/>
              <p:cNvSpPr>
                <a:spLocks noChangeShapeType="1"/>
              </p:cNvSpPr>
              <p:nvPr/>
            </p:nvSpPr>
            <p:spPr bwMode="auto">
              <a:xfrm>
                <a:off x="432" y="2801"/>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5" name="Line 15"/>
              <p:cNvSpPr>
                <a:spLocks noChangeShapeType="1"/>
              </p:cNvSpPr>
              <p:nvPr/>
            </p:nvSpPr>
            <p:spPr bwMode="auto">
              <a:xfrm>
                <a:off x="432" y="2935"/>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6" name="Line 16"/>
              <p:cNvSpPr>
                <a:spLocks noChangeShapeType="1"/>
              </p:cNvSpPr>
              <p:nvPr/>
            </p:nvSpPr>
            <p:spPr bwMode="auto">
              <a:xfrm>
                <a:off x="432" y="3072"/>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7" name="Line 17"/>
              <p:cNvSpPr>
                <a:spLocks noChangeShapeType="1"/>
              </p:cNvSpPr>
              <p:nvPr/>
            </p:nvSpPr>
            <p:spPr bwMode="auto">
              <a:xfrm>
                <a:off x="432" y="3210"/>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8" name="Line 18"/>
              <p:cNvSpPr>
                <a:spLocks noChangeShapeType="1"/>
              </p:cNvSpPr>
              <p:nvPr/>
            </p:nvSpPr>
            <p:spPr bwMode="auto">
              <a:xfrm>
                <a:off x="432" y="3343"/>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59" name="Line 19"/>
              <p:cNvSpPr>
                <a:spLocks noChangeShapeType="1"/>
              </p:cNvSpPr>
              <p:nvPr/>
            </p:nvSpPr>
            <p:spPr bwMode="auto">
              <a:xfrm>
                <a:off x="432" y="3480"/>
                <a:ext cx="30"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0" name="Line 20"/>
              <p:cNvSpPr>
                <a:spLocks noChangeShapeType="1"/>
              </p:cNvSpPr>
              <p:nvPr/>
            </p:nvSpPr>
            <p:spPr bwMode="auto">
              <a:xfrm>
                <a:off x="2551" y="3614"/>
                <a:ext cx="2"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1" name="Line 21"/>
              <p:cNvSpPr>
                <a:spLocks noChangeShapeType="1"/>
              </p:cNvSpPr>
              <p:nvPr/>
            </p:nvSpPr>
            <p:spPr bwMode="auto">
              <a:xfrm>
                <a:off x="2320"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2" name="Line 22"/>
              <p:cNvSpPr>
                <a:spLocks noChangeShapeType="1"/>
              </p:cNvSpPr>
              <p:nvPr/>
            </p:nvSpPr>
            <p:spPr bwMode="auto">
              <a:xfrm>
                <a:off x="2086"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3" name="Line 23"/>
              <p:cNvSpPr>
                <a:spLocks noChangeShapeType="1"/>
              </p:cNvSpPr>
              <p:nvPr/>
            </p:nvSpPr>
            <p:spPr bwMode="auto">
              <a:xfrm>
                <a:off x="1855"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4" name="Line 24"/>
              <p:cNvSpPr>
                <a:spLocks noChangeShapeType="1"/>
              </p:cNvSpPr>
              <p:nvPr/>
            </p:nvSpPr>
            <p:spPr bwMode="auto">
              <a:xfrm>
                <a:off x="1624"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5" name="Line 25"/>
              <p:cNvSpPr>
                <a:spLocks noChangeShapeType="1"/>
              </p:cNvSpPr>
              <p:nvPr/>
            </p:nvSpPr>
            <p:spPr bwMode="auto">
              <a:xfrm>
                <a:off x="1390"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6" name="Line 26"/>
              <p:cNvSpPr>
                <a:spLocks noChangeShapeType="1"/>
              </p:cNvSpPr>
              <p:nvPr/>
            </p:nvSpPr>
            <p:spPr bwMode="auto">
              <a:xfrm>
                <a:off x="1158"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7" name="Line 27"/>
              <p:cNvSpPr>
                <a:spLocks noChangeShapeType="1"/>
              </p:cNvSpPr>
              <p:nvPr/>
            </p:nvSpPr>
            <p:spPr bwMode="auto">
              <a:xfrm>
                <a:off x="927"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8" name="Line 28"/>
              <p:cNvSpPr>
                <a:spLocks noChangeShapeType="1"/>
              </p:cNvSpPr>
              <p:nvPr/>
            </p:nvSpPr>
            <p:spPr bwMode="auto">
              <a:xfrm>
                <a:off x="693" y="3614"/>
                <a:ext cx="1" cy="20"/>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69" name="AutoShape 29"/>
              <p:cNvSpPr>
                <a:spLocks noChangeArrowheads="1"/>
              </p:cNvSpPr>
              <p:nvPr/>
            </p:nvSpPr>
            <p:spPr bwMode="auto">
              <a:xfrm>
                <a:off x="522" y="2878"/>
                <a:ext cx="630" cy="212"/>
              </a:xfrm>
              <a:prstGeom prst="wedgeRoundRectCallout">
                <a:avLst>
                  <a:gd name="adj1" fmla="val 26347"/>
                  <a:gd name="adj2" fmla="val 147755"/>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altLang="zh-CN" sz="1400" b="0" i="1" dirty="0">
                    <a:effectLst>
                      <a:outerShdw blurRad="38100" dist="38100" dir="2700000" algn="tl">
                        <a:srgbClr val="000000"/>
                      </a:outerShdw>
                    </a:effectLst>
                    <a:latin typeface="Times New Roman" panose="02020603050405020304" pitchFamily="18" charset="0"/>
                  </a:rPr>
                  <a:t>t </a:t>
                </a:r>
                <a:r>
                  <a:rPr lang="zh-CN" altLang="en-US" sz="1400" b="0" dirty="0">
                    <a:effectLst>
                      <a:outerShdw blurRad="38100" dist="38100" dir="2700000" algn="tl">
                        <a:srgbClr val="000000"/>
                      </a:outerShdw>
                    </a:effectLst>
                  </a:rPr>
                  <a:t>分布</a:t>
                </a:r>
              </a:p>
            </p:txBody>
          </p:sp>
          <p:sp>
            <p:nvSpPr>
              <p:cNvPr id="880670" name="AutoShape 30"/>
              <p:cNvSpPr>
                <a:spLocks noChangeArrowheads="1"/>
              </p:cNvSpPr>
              <p:nvPr/>
            </p:nvSpPr>
            <p:spPr bwMode="auto">
              <a:xfrm>
                <a:off x="576" y="2213"/>
                <a:ext cx="864" cy="212"/>
              </a:xfrm>
              <a:prstGeom prst="wedgeRoundRectCallout">
                <a:avLst>
                  <a:gd name="adj1" fmla="val 52315"/>
                  <a:gd name="adj2" fmla="val 91852"/>
                  <a:gd name="adj3" fmla="val 16667"/>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1400" b="0" dirty="0">
                    <a:effectLst>
                      <a:outerShdw blurRad="38100" dist="38100" dir="2700000" algn="tl">
                        <a:srgbClr val="000000"/>
                      </a:outerShdw>
                    </a:effectLst>
                  </a:rPr>
                  <a:t>标准正态分布</a:t>
                </a:r>
              </a:p>
            </p:txBody>
          </p:sp>
          <p:grpSp>
            <p:nvGrpSpPr>
              <p:cNvPr id="56389" name="Group 31"/>
              <p:cNvGrpSpPr>
                <a:grpSpLocks/>
              </p:cNvGrpSpPr>
              <p:nvPr/>
            </p:nvGrpSpPr>
            <p:grpSpPr bwMode="auto">
              <a:xfrm>
                <a:off x="522" y="2467"/>
                <a:ext cx="2262" cy="1084"/>
                <a:chOff x="3038" y="1636"/>
                <a:chExt cx="2055" cy="987"/>
              </a:xfrm>
            </p:grpSpPr>
            <p:sp>
              <p:nvSpPr>
                <p:cNvPr id="880672" name="Freeform 32"/>
                <p:cNvSpPr>
                  <a:spLocks/>
                </p:cNvSpPr>
                <p:nvPr/>
              </p:nvSpPr>
              <p:spPr bwMode="auto">
                <a:xfrm>
                  <a:off x="4064" y="1636"/>
                  <a:ext cx="1029" cy="987"/>
                </a:xfrm>
                <a:custGeom>
                  <a:avLst/>
                  <a:gdLst>
                    <a:gd name="T0" fmla="*/ 1029 w 1029"/>
                    <a:gd name="T1" fmla="*/ 987 h 987"/>
                    <a:gd name="T2" fmla="*/ 919 w 1029"/>
                    <a:gd name="T3" fmla="*/ 976 h 987"/>
                    <a:gd name="T4" fmla="*/ 866 w 1029"/>
                    <a:gd name="T5" fmla="*/ 964 h 987"/>
                    <a:gd name="T6" fmla="*/ 812 w 1029"/>
                    <a:gd name="T7" fmla="*/ 949 h 987"/>
                    <a:gd name="T8" fmla="*/ 757 w 1029"/>
                    <a:gd name="T9" fmla="*/ 926 h 987"/>
                    <a:gd name="T10" fmla="*/ 704 w 1029"/>
                    <a:gd name="T11" fmla="*/ 894 h 987"/>
                    <a:gd name="T12" fmla="*/ 649 w 1029"/>
                    <a:gd name="T13" fmla="*/ 854 h 987"/>
                    <a:gd name="T14" fmla="*/ 542 w 1029"/>
                    <a:gd name="T15" fmla="*/ 741 h 987"/>
                    <a:gd name="T16" fmla="*/ 434 w 1029"/>
                    <a:gd name="T17" fmla="*/ 579 h 987"/>
                    <a:gd name="T18" fmla="*/ 325 w 1029"/>
                    <a:gd name="T19" fmla="*/ 385 h 987"/>
                    <a:gd name="T20" fmla="*/ 270 w 1029"/>
                    <a:gd name="T21" fmla="*/ 286 h 987"/>
                    <a:gd name="T22" fmla="*/ 217 w 1029"/>
                    <a:gd name="T23" fmla="*/ 196 h 987"/>
                    <a:gd name="T24" fmla="*/ 163 w 1029"/>
                    <a:gd name="T25" fmla="*/ 116 h 987"/>
                    <a:gd name="T26" fmla="*/ 110 w 1029"/>
                    <a:gd name="T27" fmla="*/ 53 h 987"/>
                    <a:gd name="T28" fmla="*/ 55 w 1029"/>
                    <a:gd name="T29" fmla="*/ 13 h 987"/>
                    <a:gd name="T30" fmla="*/ 0 w 1029"/>
                    <a:gd name="T31"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9" h="987">
                      <a:moveTo>
                        <a:pt x="1029" y="987"/>
                      </a:moveTo>
                      <a:lnTo>
                        <a:pt x="919" y="976"/>
                      </a:lnTo>
                      <a:lnTo>
                        <a:pt x="866" y="964"/>
                      </a:lnTo>
                      <a:lnTo>
                        <a:pt x="812" y="949"/>
                      </a:lnTo>
                      <a:lnTo>
                        <a:pt x="757" y="926"/>
                      </a:lnTo>
                      <a:lnTo>
                        <a:pt x="704" y="894"/>
                      </a:lnTo>
                      <a:lnTo>
                        <a:pt x="649" y="854"/>
                      </a:lnTo>
                      <a:lnTo>
                        <a:pt x="542" y="741"/>
                      </a:lnTo>
                      <a:lnTo>
                        <a:pt x="434" y="579"/>
                      </a:lnTo>
                      <a:lnTo>
                        <a:pt x="325" y="385"/>
                      </a:lnTo>
                      <a:lnTo>
                        <a:pt x="270" y="286"/>
                      </a:lnTo>
                      <a:lnTo>
                        <a:pt x="217" y="196"/>
                      </a:lnTo>
                      <a:lnTo>
                        <a:pt x="163" y="116"/>
                      </a:lnTo>
                      <a:lnTo>
                        <a:pt x="110" y="53"/>
                      </a:lnTo>
                      <a:lnTo>
                        <a:pt x="55" y="13"/>
                      </a:lnTo>
                      <a:lnTo>
                        <a:pt x="0" y="0"/>
                      </a:lnTo>
                    </a:path>
                  </a:pathLst>
                </a:custGeom>
                <a:noFill/>
                <a:ln w="57150" cap="flat" cmpd="sng">
                  <a:solidFill>
                    <a:srgbClr val="FF00FF"/>
                  </a:solidFill>
                  <a:prstDash val="solid"/>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73" name="Freeform 33"/>
                <p:cNvSpPr>
                  <a:spLocks/>
                </p:cNvSpPr>
                <p:nvPr/>
              </p:nvSpPr>
              <p:spPr bwMode="auto">
                <a:xfrm>
                  <a:off x="3038" y="1636"/>
                  <a:ext cx="1026" cy="987"/>
                </a:xfrm>
                <a:custGeom>
                  <a:avLst/>
                  <a:gdLst>
                    <a:gd name="T0" fmla="*/ 0 w 1026"/>
                    <a:gd name="T1" fmla="*/ 987 h 987"/>
                    <a:gd name="T2" fmla="*/ 108 w 1026"/>
                    <a:gd name="T3" fmla="*/ 976 h 987"/>
                    <a:gd name="T4" fmla="*/ 163 w 1026"/>
                    <a:gd name="T5" fmla="*/ 964 h 987"/>
                    <a:gd name="T6" fmla="*/ 215 w 1026"/>
                    <a:gd name="T7" fmla="*/ 949 h 987"/>
                    <a:gd name="T8" fmla="*/ 270 w 1026"/>
                    <a:gd name="T9" fmla="*/ 926 h 987"/>
                    <a:gd name="T10" fmla="*/ 325 w 1026"/>
                    <a:gd name="T11" fmla="*/ 894 h 987"/>
                    <a:gd name="T12" fmla="*/ 378 w 1026"/>
                    <a:gd name="T13" fmla="*/ 854 h 987"/>
                    <a:gd name="T14" fmla="*/ 487 w 1026"/>
                    <a:gd name="T15" fmla="*/ 741 h 987"/>
                    <a:gd name="T16" fmla="*/ 595 w 1026"/>
                    <a:gd name="T17" fmla="*/ 579 h 987"/>
                    <a:gd name="T18" fmla="*/ 702 w 1026"/>
                    <a:gd name="T19" fmla="*/ 385 h 987"/>
                    <a:gd name="T20" fmla="*/ 757 w 1026"/>
                    <a:gd name="T21" fmla="*/ 286 h 987"/>
                    <a:gd name="T22" fmla="*/ 812 w 1026"/>
                    <a:gd name="T23" fmla="*/ 196 h 987"/>
                    <a:gd name="T24" fmla="*/ 864 w 1026"/>
                    <a:gd name="T25" fmla="*/ 116 h 987"/>
                    <a:gd name="T26" fmla="*/ 919 w 1026"/>
                    <a:gd name="T27" fmla="*/ 53 h 987"/>
                    <a:gd name="T28" fmla="*/ 974 w 1026"/>
                    <a:gd name="T29" fmla="*/ 13 h 987"/>
                    <a:gd name="T30" fmla="*/ 1026 w 1026"/>
                    <a:gd name="T31"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6" h="987">
                      <a:moveTo>
                        <a:pt x="0" y="987"/>
                      </a:moveTo>
                      <a:lnTo>
                        <a:pt x="108" y="976"/>
                      </a:lnTo>
                      <a:lnTo>
                        <a:pt x="163" y="964"/>
                      </a:lnTo>
                      <a:lnTo>
                        <a:pt x="215" y="949"/>
                      </a:lnTo>
                      <a:lnTo>
                        <a:pt x="270" y="926"/>
                      </a:lnTo>
                      <a:lnTo>
                        <a:pt x="325" y="894"/>
                      </a:lnTo>
                      <a:lnTo>
                        <a:pt x="378" y="854"/>
                      </a:lnTo>
                      <a:lnTo>
                        <a:pt x="487" y="741"/>
                      </a:lnTo>
                      <a:lnTo>
                        <a:pt x="595" y="579"/>
                      </a:lnTo>
                      <a:lnTo>
                        <a:pt x="702" y="385"/>
                      </a:lnTo>
                      <a:lnTo>
                        <a:pt x="757" y="286"/>
                      </a:lnTo>
                      <a:lnTo>
                        <a:pt x="812" y="196"/>
                      </a:lnTo>
                      <a:lnTo>
                        <a:pt x="864" y="116"/>
                      </a:lnTo>
                      <a:lnTo>
                        <a:pt x="919" y="53"/>
                      </a:lnTo>
                      <a:lnTo>
                        <a:pt x="974" y="13"/>
                      </a:lnTo>
                      <a:lnTo>
                        <a:pt x="1026" y="0"/>
                      </a:lnTo>
                    </a:path>
                  </a:pathLst>
                </a:custGeom>
                <a:noFill/>
                <a:ln w="57150" cap="flat" cmpd="sng">
                  <a:solidFill>
                    <a:srgbClr val="FF00FF"/>
                  </a:solidFill>
                  <a:prstDash val="solid"/>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56390" name="Group 34"/>
              <p:cNvGrpSpPr>
                <a:grpSpLocks/>
              </p:cNvGrpSpPr>
              <p:nvPr/>
            </p:nvGrpSpPr>
            <p:grpSpPr bwMode="auto">
              <a:xfrm>
                <a:off x="749" y="2304"/>
                <a:ext cx="1809" cy="1265"/>
                <a:chOff x="3216" y="1296"/>
                <a:chExt cx="2112" cy="1248"/>
              </a:xfrm>
            </p:grpSpPr>
            <p:sp>
              <p:nvSpPr>
                <p:cNvPr id="880675" name="Freeform 35"/>
                <p:cNvSpPr>
                  <a:spLocks/>
                </p:cNvSpPr>
                <p:nvPr/>
              </p:nvSpPr>
              <p:spPr bwMode="auto">
                <a:xfrm>
                  <a:off x="4246" y="1296"/>
                  <a:ext cx="1082" cy="1248"/>
                </a:xfrm>
                <a:custGeom>
                  <a:avLst/>
                  <a:gdLst>
                    <a:gd name="T0" fmla="*/ 1029 w 1029"/>
                    <a:gd name="T1" fmla="*/ 987 h 987"/>
                    <a:gd name="T2" fmla="*/ 919 w 1029"/>
                    <a:gd name="T3" fmla="*/ 976 h 987"/>
                    <a:gd name="T4" fmla="*/ 866 w 1029"/>
                    <a:gd name="T5" fmla="*/ 964 h 987"/>
                    <a:gd name="T6" fmla="*/ 812 w 1029"/>
                    <a:gd name="T7" fmla="*/ 949 h 987"/>
                    <a:gd name="T8" fmla="*/ 757 w 1029"/>
                    <a:gd name="T9" fmla="*/ 926 h 987"/>
                    <a:gd name="T10" fmla="*/ 704 w 1029"/>
                    <a:gd name="T11" fmla="*/ 894 h 987"/>
                    <a:gd name="T12" fmla="*/ 649 w 1029"/>
                    <a:gd name="T13" fmla="*/ 854 h 987"/>
                    <a:gd name="T14" fmla="*/ 542 w 1029"/>
                    <a:gd name="T15" fmla="*/ 741 h 987"/>
                    <a:gd name="T16" fmla="*/ 434 w 1029"/>
                    <a:gd name="T17" fmla="*/ 579 h 987"/>
                    <a:gd name="T18" fmla="*/ 325 w 1029"/>
                    <a:gd name="T19" fmla="*/ 385 h 987"/>
                    <a:gd name="T20" fmla="*/ 270 w 1029"/>
                    <a:gd name="T21" fmla="*/ 286 h 987"/>
                    <a:gd name="T22" fmla="*/ 217 w 1029"/>
                    <a:gd name="T23" fmla="*/ 196 h 987"/>
                    <a:gd name="T24" fmla="*/ 163 w 1029"/>
                    <a:gd name="T25" fmla="*/ 116 h 987"/>
                    <a:gd name="T26" fmla="*/ 110 w 1029"/>
                    <a:gd name="T27" fmla="*/ 53 h 987"/>
                    <a:gd name="T28" fmla="*/ 55 w 1029"/>
                    <a:gd name="T29" fmla="*/ 13 h 987"/>
                    <a:gd name="T30" fmla="*/ 0 w 1029"/>
                    <a:gd name="T31"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9" h="987">
                      <a:moveTo>
                        <a:pt x="1029" y="987"/>
                      </a:moveTo>
                      <a:lnTo>
                        <a:pt x="919" y="976"/>
                      </a:lnTo>
                      <a:lnTo>
                        <a:pt x="866" y="964"/>
                      </a:lnTo>
                      <a:lnTo>
                        <a:pt x="812" y="949"/>
                      </a:lnTo>
                      <a:lnTo>
                        <a:pt x="757" y="926"/>
                      </a:lnTo>
                      <a:lnTo>
                        <a:pt x="704" y="894"/>
                      </a:lnTo>
                      <a:lnTo>
                        <a:pt x="649" y="854"/>
                      </a:lnTo>
                      <a:lnTo>
                        <a:pt x="542" y="741"/>
                      </a:lnTo>
                      <a:lnTo>
                        <a:pt x="434" y="579"/>
                      </a:lnTo>
                      <a:lnTo>
                        <a:pt x="325" y="385"/>
                      </a:lnTo>
                      <a:lnTo>
                        <a:pt x="270" y="286"/>
                      </a:lnTo>
                      <a:lnTo>
                        <a:pt x="217" y="196"/>
                      </a:lnTo>
                      <a:lnTo>
                        <a:pt x="163" y="116"/>
                      </a:lnTo>
                      <a:lnTo>
                        <a:pt x="110" y="53"/>
                      </a:lnTo>
                      <a:lnTo>
                        <a:pt x="55" y="13"/>
                      </a:lnTo>
                      <a:lnTo>
                        <a:pt x="0" y="0"/>
                      </a:lnTo>
                    </a:path>
                  </a:pathLst>
                </a:custGeom>
                <a:noFill/>
                <a:ln w="50800" cap="rnd" cmpd="sng">
                  <a:solidFill>
                    <a:srgbClr val="0BFFF9"/>
                  </a:solidFill>
                  <a:prstDash val="sysDot"/>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76" name="Freeform 36"/>
                <p:cNvSpPr>
                  <a:spLocks/>
                </p:cNvSpPr>
                <p:nvPr/>
              </p:nvSpPr>
              <p:spPr bwMode="auto">
                <a:xfrm>
                  <a:off x="3216" y="1296"/>
                  <a:ext cx="1030" cy="1248"/>
                </a:xfrm>
                <a:custGeom>
                  <a:avLst/>
                  <a:gdLst>
                    <a:gd name="T0" fmla="*/ 0 w 1026"/>
                    <a:gd name="T1" fmla="*/ 987 h 987"/>
                    <a:gd name="T2" fmla="*/ 108 w 1026"/>
                    <a:gd name="T3" fmla="*/ 976 h 987"/>
                    <a:gd name="T4" fmla="*/ 163 w 1026"/>
                    <a:gd name="T5" fmla="*/ 964 h 987"/>
                    <a:gd name="T6" fmla="*/ 215 w 1026"/>
                    <a:gd name="T7" fmla="*/ 949 h 987"/>
                    <a:gd name="T8" fmla="*/ 270 w 1026"/>
                    <a:gd name="T9" fmla="*/ 926 h 987"/>
                    <a:gd name="T10" fmla="*/ 325 w 1026"/>
                    <a:gd name="T11" fmla="*/ 894 h 987"/>
                    <a:gd name="T12" fmla="*/ 378 w 1026"/>
                    <a:gd name="T13" fmla="*/ 854 h 987"/>
                    <a:gd name="T14" fmla="*/ 487 w 1026"/>
                    <a:gd name="T15" fmla="*/ 741 h 987"/>
                    <a:gd name="T16" fmla="*/ 595 w 1026"/>
                    <a:gd name="T17" fmla="*/ 579 h 987"/>
                    <a:gd name="T18" fmla="*/ 702 w 1026"/>
                    <a:gd name="T19" fmla="*/ 385 h 987"/>
                    <a:gd name="T20" fmla="*/ 757 w 1026"/>
                    <a:gd name="T21" fmla="*/ 286 h 987"/>
                    <a:gd name="T22" fmla="*/ 812 w 1026"/>
                    <a:gd name="T23" fmla="*/ 196 h 987"/>
                    <a:gd name="T24" fmla="*/ 864 w 1026"/>
                    <a:gd name="T25" fmla="*/ 116 h 987"/>
                    <a:gd name="T26" fmla="*/ 919 w 1026"/>
                    <a:gd name="T27" fmla="*/ 53 h 987"/>
                    <a:gd name="T28" fmla="*/ 974 w 1026"/>
                    <a:gd name="T29" fmla="*/ 13 h 987"/>
                    <a:gd name="T30" fmla="*/ 1026 w 1026"/>
                    <a:gd name="T31" fmla="*/ 0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6" h="987">
                      <a:moveTo>
                        <a:pt x="0" y="987"/>
                      </a:moveTo>
                      <a:lnTo>
                        <a:pt x="108" y="976"/>
                      </a:lnTo>
                      <a:lnTo>
                        <a:pt x="163" y="964"/>
                      </a:lnTo>
                      <a:lnTo>
                        <a:pt x="215" y="949"/>
                      </a:lnTo>
                      <a:lnTo>
                        <a:pt x="270" y="926"/>
                      </a:lnTo>
                      <a:lnTo>
                        <a:pt x="325" y="894"/>
                      </a:lnTo>
                      <a:lnTo>
                        <a:pt x="378" y="854"/>
                      </a:lnTo>
                      <a:lnTo>
                        <a:pt x="487" y="741"/>
                      </a:lnTo>
                      <a:lnTo>
                        <a:pt x="595" y="579"/>
                      </a:lnTo>
                      <a:lnTo>
                        <a:pt x="702" y="385"/>
                      </a:lnTo>
                      <a:lnTo>
                        <a:pt x="757" y="286"/>
                      </a:lnTo>
                      <a:lnTo>
                        <a:pt x="812" y="196"/>
                      </a:lnTo>
                      <a:lnTo>
                        <a:pt x="864" y="116"/>
                      </a:lnTo>
                      <a:lnTo>
                        <a:pt x="919" y="53"/>
                      </a:lnTo>
                      <a:lnTo>
                        <a:pt x="974" y="13"/>
                      </a:lnTo>
                      <a:lnTo>
                        <a:pt x="1026" y="0"/>
                      </a:lnTo>
                    </a:path>
                  </a:pathLst>
                </a:custGeom>
                <a:noFill/>
                <a:ln w="50800" cap="rnd" cmpd="sng">
                  <a:solidFill>
                    <a:srgbClr val="0BFFF9"/>
                  </a:solidFill>
                  <a:prstDash val="sysDot"/>
                  <a:round/>
                  <a:headEnd/>
                  <a:tailEnd/>
                </a:ln>
                <a:effectLst>
                  <a:outerShdw dist="45791" dir="3378596"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grpSp>
          <p:nvGrpSpPr>
            <p:cNvPr id="56327" name="Group 78"/>
            <p:cNvGrpSpPr>
              <a:grpSpLocks/>
            </p:cNvGrpSpPr>
            <p:nvPr/>
          </p:nvGrpSpPr>
          <p:grpSpPr bwMode="auto">
            <a:xfrm>
              <a:off x="3024" y="2160"/>
              <a:ext cx="2514" cy="1722"/>
              <a:chOff x="3024" y="2160"/>
              <a:chExt cx="2514" cy="1722"/>
            </a:xfrm>
          </p:grpSpPr>
          <p:sp>
            <p:nvSpPr>
              <p:cNvPr id="880678" name="Rectangle 38"/>
              <p:cNvSpPr>
                <a:spLocks noChangeArrowheads="1"/>
              </p:cNvSpPr>
              <p:nvPr/>
            </p:nvSpPr>
            <p:spPr bwMode="auto">
              <a:xfrm>
                <a:off x="5328" y="3456"/>
                <a:ext cx="176"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i="1">
                    <a:effectLst>
                      <a:outerShdw blurRad="38100" dist="38100" dir="2700000" algn="tl">
                        <a:srgbClr val="000000"/>
                      </a:outerShdw>
                    </a:effectLst>
                    <a:latin typeface="Times New Roman" panose="02020603050405020304" pitchFamily="18" charset="0"/>
                  </a:rPr>
                  <a:t>t</a:t>
                </a:r>
              </a:p>
            </p:txBody>
          </p:sp>
          <p:grpSp>
            <p:nvGrpSpPr>
              <p:cNvPr id="56329" name="Group 39"/>
              <p:cNvGrpSpPr>
                <a:grpSpLocks/>
              </p:cNvGrpSpPr>
              <p:nvPr/>
            </p:nvGrpSpPr>
            <p:grpSpPr bwMode="auto">
              <a:xfrm>
                <a:off x="3115" y="3049"/>
                <a:ext cx="2084" cy="539"/>
                <a:chOff x="921" y="2720"/>
                <a:chExt cx="3798" cy="762"/>
              </a:xfrm>
            </p:grpSpPr>
            <p:sp>
              <p:nvSpPr>
                <p:cNvPr id="880680" name="Freeform 40"/>
                <p:cNvSpPr>
                  <a:spLocks/>
                </p:cNvSpPr>
                <p:nvPr/>
              </p:nvSpPr>
              <p:spPr bwMode="auto">
                <a:xfrm>
                  <a:off x="2820" y="2720"/>
                  <a:ext cx="1899" cy="762"/>
                </a:xfrm>
                <a:custGeom>
                  <a:avLst/>
                  <a:gdLst>
                    <a:gd name="T0" fmla="*/ 1898 w 1899"/>
                    <a:gd name="T1" fmla="*/ 761 h 762"/>
                    <a:gd name="T2" fmla="*/ 1700 w 1899"/>
                    <a:gd name="T3" fmla="*/ 753 h 762"/>
                    <a:gd name="T4" fmla="*/ 1599 w 1899"/>
                    <a:gd name="T5" fmla="*/ 744 h 762"/>
                    <a:gd name="T6" fmla="*/ 1500 w 1899"/>
                    <a:gd name="T7" fmla="*/ 732 h 762"/>
                    <a:gd name="T8" fmla="*/ 1400 w 1899"/>
                    <a:gd name="T9" fmla="*/ 713 h 762"/>
                    <a:gd name="T10" fmla="*/ 1299 w 1899"/>
                    <a:gd name="T11" fmla="*/ 690 h 762"/>
                    <a:gd name="T12" fmla="*/ 1200 w 1899"/>
                    <a:gd name="T13" fmla="*/ 659 h 762"/>
                    <a:gd name="T14" fmla="*/ 1000 w 1899"/>
                    <a:gd name="T15" fmla="*/ 571 h 762"/>
                    <a:gd name="T16" fmla="*/ 799 w 1899"/>
                    <a:gd name="T17" fmla="*/ 446 h 762"/>
                    <a:gd name="T18" fmla="*/ 599 w 1899"/>
                    <a:gd name="T19" fmla="*/ 298 h 762"/>
                    <a:gd name="T20" fmla="*/ 500 w 1899"/>
                    <a:gd name="T21" fmla="*/ 221 h 762"/>
                    <a:gd name="T22" fmla="*/ 401 w 1899"/>
                    <a:gd name="T23" fmla="*/ 151 h 762"/>
                    <a:gd name="T24" fmla="*/ 299 w 1899"/>
                    <a:gd name="T25" fmla="*/ 89 h 762"/>
                    <a:gd name="T26" fmla="*/ 200 w 1899"/>
                    <a:gd name="T27" fmla="*/ 41 h 762"/>
                    <a:gd name="T28" fmla="*/ 99 w 1899"/>
                    <a:gd name="T29" fmla="*/ 10 h 762"/>
                    <a:gd name="T30" fmla="*/ 0 w 1899"/>
                    <a:gd name="T31"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9" h="762">
                      <a:moveTo>
                        <a:pt x="1898" y="761"/>
                      </a:moveTo>
                      <a:lnTo>
                        <a:pt x="1700" y="753"/>
                      </a:lnTo>
                      <a:lnTo>
                        <a:pt x="1599" y="744"/>
                      </a:lnTo>
                      <a:lnTo>
                        <a:pt x="1500" y="732"/>
                      </a:lnTo>
                      <a:lnTo>
                        <a:pt x="1400" y="713"/>
                      </a:lnTo>
                      <a:lnTo>
                        <a:pt x="1299" y="690"/>
                      </a:lnTo>
                      <a:lnTo>
                        <a:pt x="1200" y="659"/>
                      </a:lnTo>
                      <a:lnTo>
                        <a:pt x="1000" y="571"/>
                      </a:lnTo>
                      <a:lnTo>
                        <a:pt x="799" y="446"/>
                      </a:lnTo>
                      <a:lnTo>
                        <a:pt x="599" y="298"/>
                      </a:lnTo>
                      <a:lnTo>
                        <a:pt x="500" y="221"/>
                      </a:lnTo>
                      <a:lnTo>
                        <a:pt x="401" y="151"/>
                      </a:lnTo>
                      <a:lnTo>
                        <a:pt x="299" y="89"/>
                      </a:lnTo>
                      <a:lnTo>
                        <a:pt x="200" y="41"/>
                      </a:lnTo>
                      <a:lnTo>
                        <a:pt x="99" y="10"/>
                      </a:lnTo>
                      <a:lnTo>
                        <a:pt x="0" y="0"/>
                      </a:lnTo>
                    </a:path>
                  </a:pathLst>
                </a:custGeom>
                <a:noFill/>
                <a:ln w="38100" cap="rnd" cmpd="sng">
                  <a:solidFill>
                    <a:srgbClr val="FFFF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81" name="Freeform 41"/>
                <p:cNvSpPr>
                  <a:spLocks/>
                </p:cNvSpPr>
                <p:nvPr/>
              </p:nvSpPr>
              <p:spPr bwMode="auto">
                <a:xfrm>
                  <a:off x="921" y="2720"/>
                  <a:ext cx="1901" cy="762"/>
                </a:xfrm>
                <a:custGeom>
                  <a:avLst/>
                  <a:gdLst>
                    <a:gd name="T0" fmla="*/ 0 w 1900"/>
                    <a:gd name="T1" fmla="*/ 761 h 762"/>
                    <a:gd name="T2" fmla="*/ 201 w 1900"/>
                    <a:gd name="T3" fmla="*/ 753 h 762"/>
                    <a:gd name="T4" fmla="*/ 300 w 1900"/>
                    <a:gd name="T5" fmla="*/ 744 h 762"/>
                    <a:gd name="T6" fmla="*/ 399 w 1900"/>
                    <a:gd name="T7" fmla="*/ 732 h 762"/>
                    <a:gd name="T8" fmla="*/ 500 w 1900"/>
                    <a:gd name="T9" fmla="*/ 713 h 762"/>
                    <a:gd name="T10" fmla="*/ 599 w 1900"/>
                    <a:gd name="T11" fmla="*/ 690 h 762"/>
                    <a:gd name="T12" fmla="*/ 701 w 1900"/>
                    <a:gd name="T13" fmla="*/ 659 h 762"/>
                    <a:gd name="T14" fmla="*/ 899 w 1900"/>
                    <a:gd name="T15" fmla="*/ 571 h 762"/>
                    <a:gd name="T16" fmla="*/ 1099 w 1900"/>
                    <a:gd name="T17" fmla="*/ 446 h 762"/>
                    <a:gd name="T18" fmla="*/ 1300 w 1900"/>
                    <a:gd name="T19" fmla="*/ 298 h 762"/>
                    <a:gd name="T20" fmla="*/ 1399 w 1900"/>
                    <a:gd name="T21" fmla="*/ 221 h 762"/>
                    <a:gd name="T22" fmla="*/ 1500 w 1900"/>
                    <a:gd name="T23" fmla="*/ 151 h 762"/>
                    <a:gd name="T24" fmla="*/ 1599 w 1900"/>
                    <a:gd name="T25" fmla="*/ 89 h 762"/>
                    <a:gd name="T26" fmla="*/ 1698 w 1900"/>
                    <a:gd name="T27" fmla="*/ 41 h 762"/>
                    <a:gd name="T28" fmla="*/ 1800 w 1900"/>
                    <a:gd name="T29" fmla="*/ 10 h 762"/>
                    <a:gd name="T30" fmla="*/ 1899 w 1900"/>
                    <a:gd name="T31"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0" h="762">
                      <a:moveTo>
                        <a:pt x="0" y="761"/>
                      </a:moveTo>
                      <a:lnTo>
                        <a:pt x="201" y="753"/>
                      </a:lnTo>
                      <a:lnTo>
                        <a:pt x="300" y="744"/>
                      </a:lnTo>
                      <a:lnTo>
                        <a:pt x="399" y="732"/>
                      </a:lnTo>
                      <a:lnTo>
                        <a:pt x="500" y="713"/>
                      </a:lnTo>
                      <a:lnTo>
                        <a:pt x="599" y="690"/>
                      </a:lnTo>
                      <a:lnTo>
                        <a:pt x="701" y="659"/>
                      </a:lnTo>
                      <a:lnTo>
                        <a:pt x="899" y="571"/>
                      </a:lnTo>
                      <a:lnTo>
                        <a:pt x="1099" y="446"/>
                      </a:lnTo>
                      <a:lnTo>
                        <a:pt x="1300" y="298"/>
                      </a:lnTo>
                      <a:lnTo>
                        <a:pt x="1399" y="221"/>
                      </a:lnTo>
                      <a:lnTo>
                        <a:pt x="1500" y="151"/>
                      </a:lnTo>
                      <a:lnTo>
                        <a:pt x="1599" y="89"/>
                      </a:lnTo>
                      <a:lnTo>
                        <a:pt x="1698" y="41"/>
                      </a:lnTo>
                      <a:lnTo>
                        <a:pt x="1800" y="10"/>
                      </a:lnTo>
                      <a:lnTo>
                        <a:pt x="1899" y="0"/>
                      </a:lnTo>
                    </a:path>
                  </a:pathLst>
                </a:custGeom>
                <a:noFill/>
                <a:ln w="38100" cap="rnd" cmpd="sng">
                  <a:solidFill>
                    <a:srgbClr val="FFFF99"/>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56330" name="Group 42"/>
              <p:cNvGrpSpPr>
                <a:grpSpLocks/>
              </p:cNvGrpSpPr>
              <p:nvPr/>
            </p:nvGrpSpPr>
            <p:grpSpPr bwMode="auto">
              <a:xfrm>
                <a:off x="3322" y="2776"/>
                <a:ext cx="1669" cy="812"/>
                <a:chOff x="1535" y="2335"/>
                <a:chExt cx="2571" cy="1147"/>
              </a:xfrm>
            </p:grpSpPr>
            <p:sp>
              <p:nvSpPr>
                <p:cNvPr id="880683" name="Freeform 43"/>
                <p:cNvSpPr>
                  <a:spLocks/>
                </p:cNvSpPr>
                <p:nvPr/>
              </p:nvSpPr>
              <p:spPr bwMode="auto">
                <a:xfrm>
                  <a:off x="2820" y="2335"/>
                  <a:ext cx="1286" cy="1147"/>
                </a:xfrm>
                <a:custGeom>
                  <a:avLst/>
                  <a:gdLst>
                    <a:gd name="T0" fmla="*/ 1285 w 1286"/>
                    <a:gd name="T1" fmla="*/ 1146 h 1147"/>
                    <a:gd name="T2" fmla="*/ 1150 w 1286"/>
                    <a:gd name="T3" fmla="*/ 1131 h 1147"/>
                    <a:gd name="T4" fmla="*/ 1082 w 1286"/>
                    <a:gd name="T5" fmla="*/ 1119 h 1147"/>
                    <a:gd name="T6" fmla="*/ 1014 w 1286"/>
                    <a:gd name="T7" fmla="*/ 1100 h 1147"/>
                    <a:gd name="T8" fmla="*/ 946 w 1286"/>
                    <a:gd name="T9" fmla="*/ 1075 h 1147"/>
                    <a:gd name="T10" fmla="*/ 880 w 1286"/>
                    <a:gd name="T11" fmla="*/ 1038 h 1147"/>
                    <a:gd name="T12" fmla="*/ 812 w 1286"/>
                    <a:gd name="T13" fmla="*/ 993 h 1147"/>
                    <a:gd name="T14" fmla="*/ 675 w 1286"/>
                    <a:gd name="T15" fmla="*/ 858 h 1147"/>
                    <a:gd name="T16" fmla="*/ 541 w 1286"/>
                    <a:gd name="T17" fmla="*/ 672 h 1147"/>
                    <a:gd name="T18" fmla="*/ 407 w 1286"/>
                    <a:gd name="T19" fmla="*/ 447 h 1147"/>
                    <a:gd name="T20" fmla="*/ 339 w 1286"/>
                    <a:gd name="T21" fmla="*/ 333 h 1147"/>
                    <a:gd name="T22" fmla="*/ 270 w 1286"/>
                    <a:gd name="T23" fmla="*/ 225 h 1147"/>
                    <a:gd name="T24" fmla="*/ 202 w 1286"/>
                    <a:gd name="T25" fmla="*/ 132 h 1147"/>
                    <a:gd name="T26" fmla="*/ 136 w 1286"/>
                    <a:gd name="T27" fmla="*/ 60 h 1147"/>
                    <a:gd name="T28" fmla="*/ 68 w 1286"/>
                    <a:gd name="T29" fmla="*/ 14 h 1147"/>
                    <a:gd name="T30" fmla="*/ 0 w 1286"/>
                    <a:gd name="T31"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6" h="1147">
                      <a:moveTo>
                        <a:pt x="1285" y="1146"/>
                      </a:moveTo>
                      <a:lnTo>
                        <a:pt x="1150" y="1131"/>
                      </a:lnTo>
                      <a:lnTo>
                        <a:pt x="1082" y="1119"/>
                      </a:lnTo>
                      <a:lnTo>
                        <a:pt x="1014" y="1100"/>
                      </a:lnTo>
                      <a:lnTo>
                        <a:pt x="946" y="1075"/>
                      </a:lnTo>
                      <a:lnTo>
                        <a:pt x="880" y="1038"/>
                      </a:lnTo>
                      <a:lnTo>
                        <a:pt x="812" y="993"/>
                      </a:lnTo>
                      <a:lnTo>
                        <a:pt x="675" y="858"/>
                      </a:lnTo>
                      <a:lnTo>
                        <a:pt x="541" y="672"/>
                      </a:lnTo>
                      <a:lnTo>
                        <a:pt x="407" y="447"/>
                      </a:lnTo>
                      <a:lnTo>
                        <a:pt x="339" y="333"/>
                      </a:lnTo>
                      <a:lnTo>
                        <a:pt x="270" y="225"/>
                      </a:lnTo>
                      <a:lnTo>
                        <a:pt x="202" y="132"/>
                      </a:lnTo>
                      <a:lnTo>
                        <a:pt x="136" y="60"/>
                      </a:lnTo>
                      <a:lnTo>
                        <a:pt x="68" y="14"/>
                      </a:lnTo>
                      <a:lnTo>
                        <a:pt x="0" y="0"/>
                      </a:lnTo>
                    </a:path>
                  </a:pathLst>
                </a:custGeom>
                <a:noFill/>
                <a:ln w="38100" cap="rnd" cmpd="sng">
                  <a:solidFill>
                    <a:schemeClr val="hlink"/>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84" name="Freeform 44"/>
                <p:cNvSpPr>
                  <a:spLocks/>
                </p:cNvSpPr>
                <p:nvPr/>
              </p:nvSpPr>
              <p:spPr bwMode="auto">
                <a:xfrm>
                  <a:off x="1535" y="2335"/>
                  <a:ext cx="1286" cy="1147"/>
                </a:xfrm>
                <a:custGeom>
                  <a:avLst/>
                  <a:gdLst>
                    <a:gd name="T0" fmla="*/ 0 w 1286"/>
                    <a:gd name="T1" fmla="*/ 1146 h 1147"/>
                    <a:gd name="T2" fmla="*/ 136 w 1286"/>
                    <a:gd name="T3" fmla="*/ 1131 h 1147"/>
                    <a:gd name="T4" fmla="*/ 204 w 1286"/>
                    <a:gd name="T5" fmla="*/ 1119 h 1147"/>
                    <a:gd name="T6" fmla="*/ 270 w 1286"/>
                    <a:gd name="T7" fmla="*/ 1100 h 1147"/>
                    <a:gd name="T8" fmla="*/ 339 w 1286"/>
                    <a:gd name="T9" fmla="*/ 1075 h 1147"/>
                    <a:gd name="T10" fmla="*/ 407 w 1286"/>
                    <a:gd name="T11" fmla="*/ 1038 h 1147"/>
                    <a:gd name="T12" fmla="*/ 473 w 1286"/>
                    <a:gd name="T13" fmla="*/ 993 h 1147"/>
                    <a:gd name="T14" fmla="*/ 609 w 1286"/>
                    <a:gd name="T15" fmla="*/ 858 h 1147"/>
                    <a:gd name="T16" fmla="*/ 743 w 1286"/>
                    <a:gd name="T17" fmla="*/ 672 h 1147"/>
                    <a:gd name="T18" fmla="*/ 880 w 1286"/>
                    <a:gd name="T19" fmla="*/ 447 h 1147"/>
                    <a:gd name="T20" fmla="*/ 946 w 1286"/>
                    <a:gd name="T21" fmla="*/ 333 h 1147"/>
                    <a:gd name="T22" fmla="*/ 1014 w 1286"/>
                    <a:gd name="T23" fmla="*/ 225 h 1147"/>
                    <a:gd name="T24" fmla="*/ 1082 w 1286"/>
                    <a:gd name="T25" fmla="*/ 132 h 1147"/>
                    <a:gd name="T26" fmla="*/ 1150 w 1286"/>
                    <a:gd name="T27" fmla="*/ 60 h 1147"/>
                    <a:gd name="T28" fmla="*/ 1217 w 1286"/>
                    <a:gd name="T29" fmla="*/ 14 h 1147"/>
                    <a:gd name="T30" fmla="*/ 1285 w 1286"/>
                    <a:gd name="T31"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6" h="1147">
                      <a:moveTo>
                        <a:pt x="0" y="1146"/>
                      </a:moveTo>
                      <a:lnTo>
                        <a:pt x="136" y="1131"/>
                      </a:lnTo>
                      <a:lnTo>
                        <a:pt x="204" y="1119"/>
                      </a:lnTo>
                      <a:lnTo>
                        <a:pt x="270" y="1100"/>
                      </a:lnTo>
                      <a:lnTo>
                        <a:pt x="339" y="1075"/>
                      </a:lnTo>
                      <a:lnTo>
                        <a:pt x="407" y="1038"/>
                      </a:lnTo>
                      <a:lnTo>
                        <a:pt x="473" y="993"/>
                      </a:lnTo>
                      <a:lnTo>
                        <a:pt x="609" y="858"/>
                      </a:lnTo>
                      <a:lnTo>
                        <a:pt x="743" y="672"/>
                      </a:lnTo>
                      <a:lnTo>
                        <a:pt x="880" y="447"/>
                      </a:lnTo>
                      <a:lnTo>
                        <a:pt x="946" y="333"/>
                      </a:lnTo>
                      <a:lnTo>
                        <a:pt x="1014" y="225"/>
                      </a:lnTo>
                      <a:lnTo>
                        <a:pt x="1082" y="132"/>
                      </a:lnTo>
                      <a:lnTo>
                        <a:pt x="1150" y="60"/>
                      </a:lnTo>
                      <a:lnTo>
                        <a:pt x="1217" y="14"/>
                      </a:lnTo>
                      <a:lnTo>
                        <a:pt x="1285" y="0"/>
                      </a:lnTo>
                    </a:path>
                  </a:pathLst>
                </a:custGeom>
                <a:noFill/>
                <a:ln w="38100" cap="rnd" cmpd="sng">
                  <a:solidFill>
                    <a:schemeClr val="hlink"/>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880685" name="Line 45"/>
              <p:cNvSpPr>
                <a:spLocks noChangeShapeType="1"/>
              </p:cNvSpPr>
              <p:nvPr/>
            </p:nvSpPr>
            <p:spPr bwMode="auto">
              <a:xfrm>
                <a:off x="4158" y="2466"/>
                <a:ext cx="1" cy="1116"/>
              </a:xfrm>
              <a:prstGeom prst="line">
                <a:avLst/>
              </a:prstGeom>
              <a:noFill/>
              <a:ln w="1905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56332" name="Group 46"/>
              <p:cNvGrpSpPr>
                <a:grpSpLocks/>
              </p:cNvGrpSpPr>
              <p:nvPr/>
            </p:nvGrpSpPr>
            <p:grpSpPr bwMode="auto">
              <a:xfrm>
                <a:off x="3598" y="2461"/>
                <a:ext cx="1117" cy="1127"/>
                <a:chOff x="1960" y="1890"/>
                <a:chExt cx="1720" cy="1592"/>
              </a:xfrm>
            </p:grpSpPr>
            <p:sp>
              <p:nvSpPr>
                <p:cNvPr id="880687" name="Freeform 47"/>
                <p:cNvSpPr>
                  <a:spLocks/>
                </p:cNvSpPr>
                <p:nvPr/>
              </p:nvSpPr>
              <p:spPr bwMode="auto">
                <a:xfrm>
                  <a:off x="2821" y="1890"/>
                  <a:ext cx="859" cy="1592"/>
                </a:xfrm>
                <a:custGeom>
                  <a:avLst/>
                  <a:gdLst>
                    <a:gd name="T0" fmla="*/ 859 w 860"/>
                    <a:gd name="T1" fmla="*/ 1591 h 1592"/>
                    <a:gd name="T2" fmla="*/ 770 w 860"/>
                    <a:gd name="T3" fmla="*/ 1572 h 1592"/>
                    <a:gd name="T4" fmla="*/ 725 w 860"/>
                    <a:gd name="T5" fmla="*/ 1554 h 1592"/>
                    <a:gd name="T6" fmla="*/ 679 w 860"/>
                    <a:gd name="T7" fmla="*/ 1529 h 1592"/>
                    <a:gd name="T8" fmla="*/ 634 w 860"/>
                    <a:gd name="T9" fmla="*/ 1492 h 1592"/>
                    <a:gd name="T10" fmla="*/ 589 w 860"/>
                    <a:gd name="T11" fmla="*/ 1442 h 1592"/>
                    <a:gd name="T12" fmla="*/ 543 w 860"/>
                    <a:gd name="T13" fmla="*/ 1378 h 1592"/>
                    <a:gd name="T14" fmla="*/ 452 w 860"/>
                    <a:gd name="T15" fmla="*/ 1192 h 1592"/>
                    <a:gd name="T16" fmla="*/ 361 w 860"/>
                    <a:gd name="T17" fmla="*/ 933 h 1592"/>
                    <a:gd name="T18" fmla="*/ 272 w 860"/>
                    <a:gd name="T19" fmla="*/ 621 h 1592"/>
                    <a:gd name="T20" fmla="*/ 227 w 860"/>
                    <a:gd name="T21" fmla="*/ 462 h 1592"/>
                    <a:gd name="T22" fmla="*/ 182 w 860"/>
                    <a:gd name="T23" fmla="*/ 313 h 1592"/>
                    <a:gd name="T24" fmla="*/ 136 w 860"/>
                    <a:gd name="T25" fmla="*/ 184 h 1592"/>
                    <a:gd name="T26" fmla="*/ 91 w 860"/>
                    <a:gd name="T27" fmla="*/ 85 h 1592"/>
                    <a:gd name="T28" fmla="*/ 45 w 860"/>
                    <a:gd name="T29" fmla="*/ 21 h 1592"/>
                    <a:gd name="T30" fmla="*/ 0 w 860"/>
                    <a:gd name="T3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0" h="1592">
                      <a:moveTo>
                        <a:pt x="859" y="1591"/>
                      </a:moveTo>
                      <a:lnTo>
                        <a:pt x="770" y="1572"/>
                      </a:lnTo>
                      <a:lnTo>
                        <a:pt x="725" y="1554"/>
                      </a:lnTo>
                      <a:lnTo>
                        <a:pt x="679" y="1529"/>
                      </a:lnTo>
                      <a:lnTo>
                        <a:pt x="634" y="1492"/>
                      </a:lnTo>
                      <a:lnTo>
                        <a:pt x="589" y="1442"/>
                      </a:lnTo>
                      <a:lnTo>
                        <a:pt x="543" y="1378"/>
                      </a:lnTo>
                      <a:lnTo>
                        <a:pt x="452" y="1192"/>
                      </a:lnTo>
                      <a:lnTo>
                        <a:pt x="361" y="933"/>
                      </a:lnTo>
                      <a:lnTo>
                        <a:pt x="272" y="621"/>
                      </a:lnTo>
                      <a:lnTo>
                        <a:pt x="227" y="462"/>
                      </a:lnTo>
                      <a:lnTo>
                        <a:pt x="182" y="313"/>
                      </a:lnTo>
                      <a:lnTo>
                        <a:pt x="136" y="184"/>
                      </a:lnTo>
                      <a:lnTo>
                        <a:pt x="91" y="85"/>
                      </a:lnTo>
                      <a:lnTo>
                        <a:pt x="45" y="21"/>
                      </a:lnTo>
                      <a:lnTo>
                        <a:pt x="0" y="0"/>
                      </a:lnTo>
                    </a:path>
                  </a:pathLst>
                </a:custGeom>
                <a:noFill/>
                <a:ln w="31750" cap="flat" cmpd="sng">
                  <a:solidFill>
                    <a:srgbClr val="00FFFF"/>
                  </a:solidFill>
                  <a:prstDash val="sysDot"/>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80688" name="Freeform 48"/>
                <p:cNvSpPr>
                  <a:spLocks/>
                </p:cNvSpPr>
                <p:nvPr/>
              </p:nvSpPr>
              <p:spPr bwMode="auto">
                <a:xfrm>
                  <a:off x="1960" y="1890"/>
                  <a:ext cx="861" cy="1592"/>
                </a:xfrm>
                <a:custGeom>
                  <a:avLst/>
                  <a:gdLst>
                    <a:gd name="T0" fmla="*/ 0 w 861"/>
                    <a:gd name="T1" fmla="*/ 1591 h 1592"/>
                    <a:gd name="T2" fmla="*/ 91 w 861"/>
                    <a:gd name="T3" fmla="*/ 1572 h 1592"/>
                    <a:gd name="T4" fmla="*/ 137 w 861"/>
                    <a:gd name="T5" fmla="*/ 1554 h 1592"/>
                    <a:gd name="T6" fmla="*/ 182 w 861"/>
                    <a:gd name="T7" fmla="*/ 1529 h 1592"/>
                    <a:gd name="T8" fmla="*/ 226 w 861"/>
                    <a:gd name="T9" fmla="*/ 1492 h 1592"/>
                    <a:gd name="T10" fmla="*/ 271 w 861"/>
                    <a:gd name="T11" fmla="*/ 1442 h 1592"/>
                    <a:gd name="T12" fmla="*/ 316 w 861"/>
                    <a:gd name="T13" fmla="*/ 1378 h 1592"/>
                    <a:gd name="T14" fmla="*/ 407 w 861"/>
                    <a:gd name="T15" fmla="*/ 1192 h 1592"/>
                    <a:gd name="T16" fmla="*/ 498 w 861"/>
                    <a:gd name="T17" fmla="*/ 933 h 1592"/>
                    <a:gd name="T18" fmla="*/ 589 w 861"/>
                    <a:gd name="T19" fmla="*/ 621 h 1592"/>
                    <a:gd name="T20" fmla="*/ 635 w 861"/>
                    <a:gd name="T21" fmla="*/ 462 h 1592"/>
                    <a:gd name="T22" fmla="*/ 680 w 861"/>
                    <a:gd name="T23" fmla="*/ 313 h 1592"/>
                    <a:gd name="T24" fmla="*/ 723 w 861"/>
                    <a:gd name="T25" fmla="*/ 184 h 1592"/>
                    <a:gd name="T26" fmla="*/ 769 w 861"/>
                    <a:gd name="T27" fmla="*/ 85 h 1592"/>
                    <a:gd name="T28" fmla="*/ 814 w 861"/>
                    <a:gd name="T29" fmla="*/ 21 h 1592"/>
                    <a:gd name="T30" fmla="*/ 860 w 861"/>
                    <a:gd name="T3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1" h="1592">
                      <a:moveTo>
                        <a:pt x="0" y="1591"/>
                      </a:moveTo>
                      <a:lnTo>
                        <a:pt x="91" y="1572"/>
                      </a:lnTo>
                      <a:lnTo>
                        <a:pt x="137" y="1554"/>
                      </a:lnTo>
                      <a:lnTo>
                        <a:pt x="182" y="1529"/>
                      </a:lnTo>
                      <a:lnTo>
                        <a:pt x="226" y="1492"/>
                      </a:lnTo>
                      <a:lnTo>
                        <a:pt x="271" y="1442"/>
                      </a:lnTo>
                      <a:lnTo>
                        <a:pt x="316" y="1378"/>
                      </a:lnTo>
                      <a:lnTo>
                        <a:pt x="407" y="1192"/>
                      </a:lnTo>
                      <a:lnTo>
                        <a:pt x="498" y="933"/>
                      </a:lnTo>
                      <a:lnTo>
                        <a:pt x="589" y="621"/>
                      </a:lnTo>
                      <a:lnTo>
                        <a:pt x="635" y="462"/>
                      </a:lnTo>
                      <a:lnTo>
                        <a:pt x="680" y="313"/>
                      </a:lnTo>
                      <a:lnTo>
                        <a:pt x="723" y="184"/>
                      </a:lnTo>
                      <a:lnTo>
                        <a:pt x="769" y="85"/>
                      </a:lnTo>
                      <a:lnTo>
                        <a:pt x="814" y="21"/>
                      </a:lnTo>
                      <a:lnTo>
                        <a:pt x="860" y="0"/>
                      </a:lnTo>
                    </a:path>
                  </a:pathLst>
                </a:custGeom>
                <a:noFill/>
                <a:ln w="31750" cap="flat" cmpd="sng">
                  <a:solidFill>
                    <a:srgbClr val="00FFFF"/>
                  </a:solidFill>
                  <a:prstDash val="sysDot"/>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56333" name="Group 49"/>
              <p:cNvGrpSpPr>
                <a:grpSpLocks/>
              </p:cNvGrpSpPr>
              <p:nvPr/>
            </p:nvGrpSpPr>
            <p:grpSpPr bwMode="auto">
              <a:xfrm>
                <a:off x="3024" y="2448"/>
                <a:ext cx="2266" cy="1165"/>
                <a:chOff x="741" y="1837"/>
                <a:chExt cx="4117" cy="1645"/>
              </a:xfrm>
            </p:grpSpPr>
            <p:sp>
              <p:nvSpPr>
                <p:cNvPr id="880690" name="Freeform 50"/>
                <p:cNvSpPr>
                  <a:spLocks/>
                </p:cNvSpPr>
                <p:nvPr/>
              </p:nvSpPr>
              <p:spPr bwMode="auto">
                <a:xfrm>
                  <a:off x="785" y="1837"/>
                  <a:ext cx="4073" cy="1645"/>
                </a:xfrm>
                <a:custGeom>
                  <a:avLst/>
                  <a:gdLst>
                    <a:gd name="T0" fmla="*/ 0 w 4073"/>
                    <a:gd name="T1" fmla="*/ 0 h 1645"/>
                    <a:gd name="T2" fmla="*/ 0 w 4073"/>
                    <a:gd name="T3" fmla="*/ 1644 h 1645"/>
                    <a:gd name="T4" fmla="*/ 4072 w 4073"/>
                    <a:gd name="T5" fmla="*/ 1644 h 1645"/>
                  </a:gdLst>
                  <a:ahLst/>
                  <a:cxnLst>
                    <a:cxn ang="0">
                      <a:pos x="T0" y="T1"/>
                    </a:cxn>
                    <a:cxn ang="0">
                      <a:pos x="T2" y="T3"/>
                    </a:cxn>
                    <a:cxn ang="0">
                      <a:pos x="T4" y="T5"/>
                    </a:cxn>
                  </a:cxnLst>
                  <a:rect l="0" t="0" r="r" b="b"/>
                  <a:pathLst>
                    <a:path w="4073" h="1645">
                      <a:moveTo>
                        <a:pt x="0" y="0"/>
                      </a:moveTo>
                      <a:lnTo>
                        <a:pt x="0" y="1644"/>
                      </a:lnTo>
                      <a:lnTo>
                        <a:pt x="4072" y="1644"/>
                      </a:lnTo>
                    </a:path>
                  </a:pathLst>
                </a:custGeom>
                <a:noFill/>
                <a:ln w="28575" cap="rnd" cmpd="sng">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56350" name="Group 51"/>
                <p:cNvGrpSpPr>
                  <a:grpSpLocks/>
                </p:cNvGrpSpPr>
                <p:nvPr/>
              </p:nvGrpSpPr>
              <p:grpSpPr bwMode="auto">
                <a:xfrm>
                  <a:off x="741" y="2002"/>
                  <a:ext cx="36" cy="1315"/>
                  <a:chOff x="741" y="2002"/>
                  <a:chExt cx="36" cy="1315"/>
                </a:xfrm>
              </p:grpSpPr>
              <p:sp>
                <p:nvSpPr>
                  <p:cNvPr id="880692" name="Line 52"/>
                  <p:cNvSpPr>
                    <a:spLocks noChangeShapeType="1"/>
                  </p:cNvSpPr>
                  <p:nvPr/>
                </p:nvSpPr>
                <p:spPr bwMode="auto">
                  <a:xfrm>
                    <a:off x="741" y="2002"/>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3" name="Line 53"/>
                  <p:cNvSpPr>
                    <a:spLocks noChangeShapeType="1"/>
                  </p:cNvSpPr>
                  <p:nvPr/>
                </p:nvSpPr>
                <p:spPr bwMode="auto">
                  <a:xfrm>
                    <a:off x="741" y="2165"/>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4" name="Line 54"/>
                  <p:cNvSpPr>
                    <a:spLocks noChangeShapeType="1"/>
                  </p:cNvSpPr>
                  <p:nvPr/>
                </p:nvSpPr>
                <p:spPr bwMode="auto">
                  <a:xfrm>
                    <a:off x="741" y="2331"/>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5" name="Line 55"/>
                  <p:cNvSpPr>
                    <a:spLocks noChangeShapeType="1"/>
                  </p:cNvSpPr>
                  <p:nvPr/>
                </p:nvSpPr>
                <p:spPr bwMode="auto">
                  <a:xfrm>
                    <a:off x="741" y="2494"/>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6" name="Line 56"/>
                  <p:cNvSpPr>
                    <a:spLocks noChangeShapeType="1"/>
                  </p:cNvSpPr>
                  <p:nvPr/>
                </p:nvSpPr>
                <p:spPr bwMode="auto">
                  <a:xfrm>
                    <a:off x="741" y="2660"/>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7" name="Line 57"/>
                  <p:cNvSpPr>
                    <a:spLocks noChangeShapeType="1"/>
                  </p:cNvSpPr>
                  <p:nvPr/>
                </p:nvSpPr>
                <p:spPr bwMode="auto">
                  <a:xfrm>
                    <a:off x="741" y="2823"/>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8" name="Line 58"/>
                  <p:cNvSpPr>
                    <a:spLocks noChangeShapeType="1"/>
                  </p:cNvSpPr>
                  <p:nvPr/>
                </p:nvSpPr>
                <p:spPr bwMode="auto">
                  <a:xfrm>
                    <a:off x="741" y="2989"/>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699" name="Line 59"/>
                  <p:cNvSpPr>
                    <a:spLocks noChangeShapeType="1"/>
                  </p:cNvSpPr>
                  <p:nvPr/>
                </p:nvSpPr>
                <p:spPr bwMode="auto">
                  <a:xfrm>
                    <a:off x="741" y="3152"/>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0" name="Line 60"/>
                  <p:cNvSpPr>
                    <a:spLocks noChangeShapeType="1"/>
                  </p:cNvSpPr>
                  <p:nvPr/>
                </p:nvSpPr>
                <p:spPr bwMode="auto">
                  <a:xfrm>
                    <a:off x="741" y="3317"/>
                    <a:ext cx="36" cy="0"/>
                  </a:xfrm>
                  <a:prstGeom prst="line">
                    <a:avLst/>
                  </a:prstGeom>
                  <a:noFill/>
                  <a:ln w="28575">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
            <p:nvSpPr>
              <p:cNvPr id="880701" name="Line 61"/>
              <p:cNvSpPr>
                <a:spLocks noChangeShapeType="1"/>
              </p:cNvSpPr>
              <p:nvPr/>
            </p:nvSpPr>
            <p:spPr bwMode="auto">
              <a:xfrm>
                <a:off x="4949"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2" name="Line 62"/>
              <p:cNvSpPr>
                <a:spLocks noChangeShapeType="1"/>
              </p:cNvSpPr>
              <p:nvPr/>
            </p:nvSpPr>
            <p:spPr bwMode="auto">
              <a:xfrm>
                <a:off x="4566"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3" name="Line 63"/>
              <p:cNvSpPr>
                <a:spLocks noChangeShapeType="1"/>
              </p:cNvSpPr>
              <p:nvPr/>
            </p:nvSpPr>
            <p:spPr bwMode="auto">
              <a:xfrm>
                <a:off x="4182"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4" name="Line 64"/>
              <p:cNvSpPr>
                <a:spLocks noChangeShapeType="1"/>
              </p:cNvSpPr>
              <p:nvPr/>
            </p:nvSpPr>
            <p:spPr bwMode="auto">
              <a:xfrm>
                <a:off x="3799"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5" name="Line 65"/>
              <p:cNvSpPr>
                <a:spLocks noChangeShapeType="1"/>
              </p:cNvSpPr>
              <p:nvPr/>
            </p:nvSpPr>
            <p:spPr bwMode="auto">
              <a:xfrm>
                <a:off x="3415"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6" name="Line 66"/>
              <p:cNvSpPr>
                <a:spLocks noChangeShapeType="1"/>
              </p:cNvSpPr>
              <p:nvPr/>
            </p:nvSpPr>
            <p:spPr bwMode="auto">
              <a:xfrm>
                <a:off x="3032" y="3585"/>
                <a:ext cx="1" cy="4"/>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7" name="Rectangle 67"/>
              <p:cNvSpPr>
                <a:spLocks noChangeArrowheads="1"/>
              </p:cNvSpPr>
              <p:nvPr/>
            </p:nvSpPr>
            <p:spPr bwMode="auto">
              <a:xfrm>
                <a:off x="4511" y="3579"/>
                <a:ext cx="110" cy="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08" name="Rectangle 68"/>
              <p:cNvSpPr>
                <a:spLocks noChangeArrowheads="1"/>
              </p:cNvSpPr>
              <p:nvPr/>
            </p:nvSpPr>
            <p:spPr bwMode="auto">
              <a:xfrm>
                <a:off x="3521" y="3653"/>
                <a:ext cx="1333"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1800" b="0">
                    <a:solidFill>
                      <a:srgbClr val="F0F0F0"/>
                    </a:solidFill>
                    <a:effectLst>
                      <a:outerShdw blurRad="38100" dist="38100" dir="2700000" algn="tl">
                        <a:srgbClr val="000000"/>
                      </a:outerShdw>
                    </a:effectLst>
                  </a:rPr>
                  <a:t>不同自由度的</a:t>
                </a:r>
                <a:r>
                  <a:rPr lang="en-US" altLang="zh-CN" sz="1800" b="0" i="1">
                    <a:solidFill>
                      <a:srgbClr val="F0F0F0"/>
                    </a:solidFill>
                    <a:effectLst>
                      <a:outerShdw blurRad="38100" dist="38100" dir="2700000" algn="tl">
                        <a:srgbClr val="000000"/>
                      </a:outerShdw>
                    </a:effectLst>
                    <a:latin typeface="Times New Roman" panose="02020603050405020304" pitchFamily="18" charset="0"/>
                  </a:rPr>
                  <a:t>t</a:t>
                </a:r>
                <a:r>
                  <a:rPr lang="zh-CN" altLang="en-US" sz="1800" b="0">
                    <a:solidFill>
                      <a:srgbClr val="F0F0F0"/>
                    </a:solidFill>
                    <a:effectLst>
                      <a:outerShdw blurRad="38100" dist="38100" dir="2700000" algn="tl">
                        <a:srgbClr val="000000"/>
                      </a:outerShdw>
                    </a:effectLst>
                  </a:rPr>
                  <a:t>分布</a:t>
                </a:r>
              </a:p>
            </p:txBody>
          </p:sp>
          <p:sp>
            <p:nvSpPr>
              <p:cNvPr id="880709" name="Line 69"/>
              <p:cNvSpPr>
                <a:spLocks noChangeShapeType="1"/>
              </p:cNvSpPr>
              <p:nvPr/>
            </p:nvSpPr>
            <p:spPr bwMode="auto">
              <a:xfrm>
                <a:off x="3718" y="2400"/>
                <a:ext cx="309" cy="280"/>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10" name="Line 70"/>
              <p:cNvSpPr>
                <a:spLocks noChangeShapeType="1"/>
              </p:cNvSpPr>
              <p:nvPr/>
            </p:nvSpPr>
            <p:spPr bwMode="auto">
              <a:xfrm flipH="1">
                <a:off x="4746" y="3072"/>
                <a:ext cx="415" cy="424"/>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11" name="Rectangle 71"/>
              <p:cNvSpPr>
                <a:spLocks noChangeArrowheads="1"/>
              </p:cNvSpPr>
              <p:nvPr/>
            </p:nvSpPr>
            <p:spPr bwMode="auto">
              <a:xfrm>
                <a:off x="3026" y="2160"/>
                <a:ext cx="1042"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1800" b="0">
                    <a:solidFill>
                      <a:srgbClr val="FCFEB9"/>
                    </a:solidFill>
                    <a:effectLst>
                      <a:outerShdw blurRad="38100" dist="38100" dir="2700000" algn="tl">
                        <a:srgbClr val="000000"/>
                      </a:outerShdw>
                    </a:effectLst>
                  </a:rPr>
                  <a:t>标准正态分布</a:t>
                </a:r>
              </a:p>
            </p:txBody>
          </p:sp>
          <p:sp>
            <p:nvSpPr>
              <p:cNvPr id="880712" name="Line 72"/>
              <p:cNvSpPr>
                <a:spLocks noChangeShapeType="1"/>
              </p:cNvSpPr>
              <p:nvPr/>
            </p:nvSpPr>
            <p:spPr bwMode="auto">
              <a:xfrm flipH="1">
                <a:off x="4440" y="2688"/>
                <a:ext cx="416" cy="424"/>
              </a:xfrm>
              <a:prstGeom prst="line">
                <a:avLst/>
              </a:prstGeom>
              <a:noFill/>
              <a:ln w="127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880713" name="Rectangle 73"/>
              <p:cNvSpPr>
                <a:spLocks noChangeArrowheads="1"/>
              </p:cNvSpPr>
              <p:nvPr/>
            </p:nvSpPr>
            <p:spPr bwMode="auto">
              <a:xfrm>
                <a:off x="4339" y="2448"/>
                <a:ext cx="806"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1800" b="0" i="1">
                    <a:solidFill>
                      <a:srgbClr val="FCFEB9"/>
                    </a:solidFill>
                    <a:effectLst>
                      <a:outerShdw blurRad="38100" dist="38100" dir="2700000" algn="tl">
                        <a:srgbClr val="000000"/>
                      </a:outerShdw>
                    </a:effectLst>
                  </a:rPr>
                  <a:t>t </a:t>
                </a:r>
                <a:r>
                  <a:rPr lang="en-US" altLang="zh-CN" sz="1800" b="0">
                    <a:solidFill>
                      <a:srgbClr val="FCFEB9"/>
                    </a:solidFill>
                    <a:effectLst>
                      <a:outerShdw blurRad="38100" dist="38100" dir="2700000" algn="tl">
                        <a:srgbClr val="000000"/>
                      </a:outerShdw>
                    </a:effectLst>
                  </a:rPr>
                  <a:t>(</a:t>
                </a:r>
                <a:r>
                  <a:rPr lang="en-US" altLang="zh-CN" sz="1800" b="0" i="1">
                    <a:solidFill>
                      <a:srgbClr val="FCFEB9"/>
                    </a:solidFill>
                    <a:effectLst>
                      <a:outerShdw blurRad="38100" dist="38100" dir="2700000" algn="tl">
                        <a:srgbClr val="000000"/>
                      </a:outerShdw>
                    </a:effectLst>
                  </a:rPr>
                  <a:t>df</a:t>
                </a:r>
                <a:r>
                  <a:rPr lang="en-US" altLang="zh-CN" sz="1800" b="0">
                    <a:solidFill>
                      <a:srgbClr val="FCFEB9"/>
                    </a:solidFill>
                    <a:effectLst>
                      <a:outerShdw blurRad="38100" dist="38100" dir="2700000" algn="tl">
                        <a:srgbClr val="000000"/>
                      </a:outerShdw>
                    </a:effectLst>
                  </a:rPr>
                  <a:t> = 13)</a:t>
                </a:r>
              </a:p>
            </p:txBody>
          </p:sp>
          <p:sp>
            <p:nvSpPr>
              <p:cNvPr id="880714" name="Rectangle 74"/>
              <p:cNvSpPr>
                <a:spLocks noChangeArrowheads="1"/>
              </p:cNvSpPr>
              <p:nvPr/>
            </p:nvSpPr>
            <p:spPr bwMode="auto">
              <a:xfrm>
                <a:off x="4565" y="2880"/>
                <a:ext cx="770"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en-US" altLang="zh-CN" sz="1800" b="0" i="1">
                    <a:solidFill>
                      <a:srgbClr val="FCFEB9"/>
                    </a:solidFill>
                    <a:effectLst>
                      <a:outerShdw blurRad="38100" dist="38100" dir="2700000" algn="tl">
                        <a:srgbClr val="000000"/>
                      </a:outerShdw>
                    </a:effectLst>
                  </a:rPr>
                  <a:t>t</a:t>
                </a:r>
                <a:r>
                  <a:rPr lang="en-US" altLang="zh-CN" sz="1800" b="0">
                    <a:solidFill>
                      <a:srgbClr val="FCFEB9"/>
                    </a:solidFill>
                    <a:effectLst>
                      <a:outerShdw blurRad="38100" dist="38100" dir="2700000" algn="tl">
                        <a:srgbClr val="000000"/>
                      </a:outerShdw>
                    </a:effectLst>
                  </a:rPr>
                  <a:t> (</a:t>
                </a:r>
                <a:r>
                  <a:rPr lang="en-US" altLang="zh-CN" sz="1800" b="0" i="1">
                    <a:solidFill>
                      <a:srgbClr val="FCFEB9"/>
                    </a:solidFill>
                    <a:effectLst>
                      <a:outerShdw blurRad="38100" dist="38100" dir="2700000" algn="tl">
                        <a:srgbClr val="000000"/>
                      </a:outerShdw>
                    </a:effectLst>
                  </a:rPr>
                  <a:t>df</a:t>
                </a:r>
                <a:r>
                  <a:rPr lang="en-US" altLang="zh-CN" sz="1800" b="0">
                    <a:solidFill>
                      <a:srgbClr val="FCFEB9"/>
                    </a:solidFill>
                    <a:effectLst>
                      <a:outerShdw blurRad="38100" dist="38100" dir="2700000" algn="tl">
                        <a:srgbClr val="000000"/>
                      </a:outerShdw>
                    </a:effectLst>
                  </a:rPr>
                  <a:t> = 5)</a:t>
                </a:r>
              </a:p>
            </p:txBody>
          </p:sp>
          <p:sp>
            <p:nvSpPr>
              <p:cNvPr id="880715" name="Rectangle 75"/>
              <p:cNvSpPr>
                <a:spLocks noChangeArrowheads="1"/>
              </p:cNvSpPr>
              <p:nvPr/>
            </p:nvSpPr>
            <p:spPr bwMode="auto">
              <a:xfrm>
                <a:off x="5328" y="3216"/>
                <a:ext cx="21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zh-CN" sz="2400" i="1">
                    <a:effectLst>
                      <a:outerShdw blurRad="38100" dist="38100" dir="2700000" algn="tl">
                        <a:srgbClr val="000000"/>
                      </a:outerShdw>
                    </a:effectLst>
                  </a:rPr>
                  <a:t>z</a:t>
                </a:r>
              </a:p>
            </p:txBody>
          </p:sp>
        </p:grpSp>
      </p:gr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9FE2C8-5DAE-47C1-86C1-8287C4FB272A}"/>
              </a:ext>
            </a:extLst>
          </p:cNvPr>
          <p:cNvSpPr>
            <a:spLocks noGrp="1"/>
          </p:cNvSpPr>
          <p:nvPr>
            <p:ph type="title"/>
          </p:nvPr>
        </p:nvSpPr>
        <p:spPr>
          <a:xfrm>
            <a:off x="4860032" y="2276872"/>
            <a:ext cx="4151412" cy="806097"/>
          </a:xfrm>
        </p:spPr>
        <p:txBody>
          <a:bodyPr/>
          <a:lstStyle/>
          <a:p>
            <a:r>
              <a:rPr lang="en-US" altLang="zh-CN" sz="2400" dirty="0">
                <a:solidFill>
                  <a:schemeClr val="bg2">
                    <a:lumMod val="95000"/>
                    <a:lumOff val="5000"/>
                  </a:schemeClr>
                </a:solidFill>
              </a:rPr>
              <a:t>t</a:t>
            </a:r>
            <a:r>
              <a:rPr lang="zh-CN" altLang="en-US" sz="2400" dirty="0">
                <a:solidFill>
                  <a:schemeClr val="bg2">
                    <a:lumMod val="95000"/>
                    <a:lumOff val="5000"/>
                  </a:schemeClr>
                </a:solidFill>
              </a:rPr>
              <a:t>分布与自由度</a:t>
            </a:r>
            <a:r>
              <a:rPr lang="en-US" altLang="zh-CN" sz="2400" dirty="0">
                <a:solidFill>
                  <a:schemeClr val="bg2">
                    <a:lumMod val="95000"/>
                    <a:lumOff val="5000"/>
                  </a:schemeClr>
                </a:solidFill>
              </a:rPr>
              <a:t>n</a:t>
            </a:r>
            <a:r>
              <a:rPr lang="zh-CN" altLang="en-US" sz="2400" dirty="0">
                <a:solidFill>
                  <a:schemeClr val="bg2">
                    <a:lumMod val="95000"/>
                    <a:lumOff val="5000"/>
                  </a:schemeClr>
                </a:solidFill>
              </a:rPr>
              <a:t>有关，当</a:t>
            </a:r>
            <a:r>
              <a:rPr lang="en-US" altLang="zh-CN" sz="2400" dirty="0">
                <a:solidFill>
                  <a:schemeClr val="bg2">
                    <a:lumMod val="95000"/>
                    <a:lumOff val="5000"/>
                  </a:schemeClr>
                </a:solidFill>
              </a:rPr>
              <a:t>n</a:t>
            </a:r>
            <a:r>
              <a:rPr lang="zh-CN" altLang="en-US" sz="2400" dirty="0">
                <a:solidFill>
                  <a:schemeClr val="bg2">
                    <a:lumMod val="95000"/>
                    <a:lumOff val="5000"/>
                  </a:schemeClr>
                </a:solidFill>
              </a:rPr>
              <a:t>足够大时，</a:t>
            </a:r>
            <a:r>
              <a:rPr lang="en-US" altLang="zh-CN" sz="2400" dirty="0">
                <a:solidFill>
                  <a:schemeClr val="bg2">
                    <a:lumMod val="95000"/>
                    <a:lumOff val="5000"/>
                  </a:schemeClr>
                </a:solidFill>
              </a:rPr>
              <a:t>t</a:t>
            </a:r>
            <a:r>
              <a:rPr lang="zh-CN" altLang="en-US" sz="2400" dirty="0">
                <a:solidFill>
                  <a:schemeClr val="bg2">
                    <a:lumMod val="95000"/>
                    <a:lumOff val="5000"/>
                  </a:schemeClr>
                </a:solidFill>
              </a:rPr>
              <a:t>分布趋近正态分布</a:t>
            </a:r>
          </a:p>
        </p:txBody>
      </p:sp>
      <p:pic>
        <p:nvPicPr>
          <p:cNvPr id="4" name="Picture 2">
            <a:extLst>
              <a:ext uri="{FF2B5EF4-FFF2-40B4-BE49-F238E27FC236}">
                <a16:creationId xmlns:a16="http://schemas.microsoft.com/office/drawing/2014/main" id="{22C7F800-01FF-45B9-BF8C-8B662D9E0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14009"/>
            <a:ext cx="4851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21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a:defRPr/>
            </a:pPr>
            <a:r>
              <a:rPr lang="zh-CN" altLang="en-US">
                <a:solidFill>
                  <a:schemeClr val="bg2"/>
                </a:solidFill>
              </a:rPr>
              <a:t>学习目标</a:t>
            </a:r>
          </a:p>
        </p:txBody>
      </p:sp>
      <p:sp>
        <p:nvSpPr>
          <p:cNvPr id="179203" name="Rectangle 3"/>
          <p:cNvSpPr>
            <a:spLocks noGrp="1" noChangeArrowheads="1"/>
          </p:cNvSpPr>
          <p:nvPr>
            <p:ph type="body" idx="1"/>
          </p:nvPr>
        </p:nvSpPr>
        <p:spPr>
          <a:xfrm>
            <a:off x="838200" y="1828800"/>
            <a:ext cx="7924800" cy="4267200"/>
          </a:xfrm>
        </p:spPr>
        <p:txBody>
          <a:bodyPr/>
          <a:lstStyle/>
          <a:p>
            <a:pPr marL="609600" indent="-609600">
              <a:buFontTx/>
              <a:buAutoNum type="arabicPeriod"/>
              <a:defRPr/>
            </a:pPr>
            <a:r>
              <a:rPr lang="zh-CN" altLang="en-US" b="1">
                <a:solidFill>
                  <a:schemeClr val="bg2"/>
                </a:solidFill>
              </a:rPr>
              <a:t>估计量与估计值的概念</a:t>
            </a:r>
          </a:p>
          <a:p>
            <a:pPr marL="609600" indent="-609600">
              <a:buFontTx/>
              <a:buAutoNum type="arabicPeriod"/>
              <a:defRPr/>
            </a:pPr>
            <a:r>
              <a:rPr lang="zh-CN" altLang="en-US" b="1">
                <a:solidFill>
                  <a:schemeClr val="bg2"/>
                </a:solidFill>
              </a:rPr>
              <a:t>点估计与区间估计的区别</a:t>
            </a:r>
          </a:p>
          <a:p>
            <a:pPr marL="609600" indent="-609600">
              <a:buFontTx/>
              <a:buAutoNum type="arabicPeriod"/>
              <a:defRPr/>
            </a:pPr>
            <a:r>
              <a:rPr lang="zh-CN" altLang="en-US" b="1">
                <a:solidFill>
                  <a:schemeClr val="bg2"/>
                </a:solidFill>
              </a:rPr>
              <a:t>评价估计量优良性的标准</a:t>
            </a:r>
          </a:p>
          <a:p>
            <a:pPr marL="609600" indent="-609600">
              <a:buFontTx/>
              <a:buAutoNum type="arabicPeriod"/>
              <a:defRPr/>
            </a:pPr>
            <a:r>
              <a:rPr lang="zh-CN" altLang="en-US" b="1">
                <a:solidFill>
                  <a:schemeClr val="bg2"/>
                </a:solidFill>
              </a:rPr>
              <a:t>一个总体参数的区间估计方法</a:t>
            </a:r>
          </a:p>
          <a:p>
            <a:pPr marL="609600" indent="-609600">
              <a:buFontTx/>
              <a:buAutoNum type="arabicPeriod"/>
              <a:defRPr/>
            </a:pPr>
            <a:r>
              <a:rPr lang="zh-CN" altLang="en-US" b="1">
                <a:solidFill>
                  <a:schemeClr val="bg2"/>
                </a:solidFill>
              </a:rPr>
              <a:t>两个总体参数的区间估计方法</a:t>
            </a:r>
          </a:p>
          <a:p>
            <a:pPr marL="609600" indent="-609600">
              <a:buFontTx/>
              <a:buAutoNum type="arabicPeriod"/>
              <a:defRPr/>
            </a:pPr>
            <a:r>
              <a:rPr lang="zh-CN" altLang="en-US" b="1">
                <a:solidFill>
                  <a:schemeClr val="bg2"/>
                </a:solidFill>
              </a:rPr>
              <a:t>样本量的确定方法</a:t>
            </a: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p:txBody>
          <a:bodyPr/>
          <a:lstStyle/>
          <a:p>
            <a:pPr>
              <a:defRPr/>
            </a:pPr>
            <a:r>
              <a:rPr lang="zh-CN" altLang="en-US" dirty="0">
                <a:solidFill>
                  <a:schemeClr val="bg2">
                    <a:lumMod val="95000"/>
                    <a:lumOff val="5000"/>
                  </a:schemeClr>
                </a:solidFill>
                <a:latin typeface="Arial" panose="020B0604020202020204" pitchFamily="34" charset="0"/>
              </a:rPr>
              <a:t>总体均值的区间估计</a:t>
            </a:r>
            <a:r>
              <a:rPr lang="en-US" altLang="zh-CN" sz="3600" dirty="0">
                <a:solidFill>
                  <a:schemeClr val="bg2">
                    <a:lumMod val="95000"/>
                    <a:lumOff val="5000"/>
                  </a:schemeClr>
                </a:solidFill>
                <a:latin typeface="Arial" panose="020B0604020202020204" pitchFamily="34" charset="0"/>
              </a:rPr>
              <a:t>(</a:t>
            </a:r>
            <a:r>
              <a:rPr lang="zh-CN" altLang="en-US" sz="3600" dirty="0">
                <a:solidFill>
                  <a:schemeClr val="bg2">
                    <a:lumMod val="95000"/>
                    <a:lumOff val="5000"/>
                  </a:schemeClr>
                </a:solidFill>
                <a:latin typeface="Arial" panose="020B0604020202020204" pitchFamily="34" charset="0"/>
              </a:rPr>
              <a:t>例题分析</a:t>
            </a:r>
            <a:r>
              <a:rPr lang="en-US" altLang="zh-CN" sz="3600" dirty="0">
                <a:solidFill>
                  <a:schemeClr val="bg2">
                    <a:lumMod val="95000"/>
                    <a:lumOff val="5000"/>
                  </a:schemeClr>
                </a:solidFill>
                <a:latin typeface="Arial" panose="020B0604020202020204" pitchFamily="34" charset="0"/>
              </a:rPr>
              <a:t>)</a:t>
            </a:r>
          </a:p>
        </p:txBody>
      </p:sp>
      <p:sp>
        <p:nvSpPr>
          <p:cNvPr id="747523"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a:solidFill>
                <a:schemeClr val="bg2">
                  <a:lumMod val="95000"/>
                  <a:lumOff val="5000"/>
                </a:schemeClr>
              </a:solidFill>
              <a:effectLst>
                <a:outerShdw blurRad="38100" dist="38100" dir="2700000" algn="tl">
                  <a:srgbClr val="000000"/>
                </a:outerShdw>
              </a:effectLst>
            </a:endParaRPr>
          </a:p>
        </p:txBody>
      </p:sp>
      <p:sp>
        <p:nvSpPr>
          <p:cNvPr id="747524" name="Rectangle 4"/>
          <p:cNvSpPr>
            <a:spLocks noChangeArrowheads="1"/>
          </p:cNvSpPr>
          <p:nvPr/>
        </p:nvSpPr>
        <p:spPr bwMode="auto">
          <a:xfrm>
            <a:off x="381000" y="1628775"/>
            <a:ext cx="8439150" cy="1385888"/>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dirty="0">
                <a:solidFill>
                  <a:schemeClr val="bg2">
                    <a:lumMod val="95000"/>
                    <a:lumOff val="5000"/>
                  </a:schemeClr>
                </a:solidFill>
                <a:effectLst>
                  <a:outerShdw blurRad="38100" dist="38100" dir="2700000" algn="tl">
                    <a:srgbClr val="000000"/>
                  </a:outerShdw>
                </a:effectLst>
              </a:rPr>
              <a:t>【</a:t>
            </a:r>
            <a:r>
              <a:rPr lang="zh-CN" altLang="en-US" dirty="0">
                <a:solidFill>
                  <a:schemeClr val="bg2">
                    <a:lumMod val="95000"/>
                    <a:lumOff val="5000"/>
                  </a:schemeClr>
                </a:solidFill>
                <a:effectLst>
                  <a:outerShdw blurRad="38100" dist="38100" dir="2700000" algn="tl">
                    <a:srgbClr val="000000"/>
                  </a:outerShdw>
                </a:effectLst>
              </a:rPr>
              <a:t>例</a:t>
            </a:r>
            <a:r>
              <a:rPr lang="en-US" altLang="zh-CN" dirty="0">
                <a:solidFill>
                  <a:schemeClr val="bg2">
                    <a:lumMod val="95000"/>
                    <a:lumOff val="5000"/>
                  </a:schemeClr>
                </a:solidFill>
                <a:effectLst>
                  <a:outerShdw blurRad="38100" dist="38100" dir="2700000" algn="tl">
                    <a:srgbClr val="000000"/>
                  </a:outerShdw>
                </a:effectLst>
              </a:rPr>
              <a:t>】</a:t>
            </a:r>
            <a:r>
              <a:rPr lang="zh-CN" altLang="en-US" b="0" dirty="0">
                <a:solidFill>
                  <a:schemeClr val="bg2">
                    <a:lumMod val="95000"/>
                    <a:lumOff val="5000"/>
                  </a:schemeClr>
                </a:solidFill>
                <a:effectLst>
                  <a:outerShdw blurRad="38100" dist="38100" dir="2700000" algn="tl">
                    <a:srgbClr val="000000"/>
                  </a:outerShdw>
                </a:effectLst>
                <a:sym typeface="Symbol" panose="05050102010706020507" pitchFamily="18" charset="2"/>
              </a:rPr>
              <a:t>已知某种灯泡的寿命服从正态分布，现从一批灯泡中随机抽取</a:t>
            </a:r>
            <a:r>
              <a:rPr lang="en-US" altLang="zh-CN" b="0" dirty="0">
                <a:solidFill>
                  <a:schemeClr val="bg2">
                    <a:lumMod val="95000"/>
                    <a:lumOff val="5000"/>
                  </a:schemeClr>
                </a:solidFill>
                <a:effectLst>
                  <a:outerShdw blurRad="38100" dist="38100" dir="2700000" algn="tl">
                    <a:srgbClr val="000000"/>
                  </a:outerShdw>
                </a:effectLst>
                <a:sym typeface="Symbol" panose="05050102010706020507" pitchFamily="18" charset="2"/>
              </a:rPr>
              <a:t>16</a:t>
            </a:r>
            <a:r>
              <a:rPr lang="zh-CN" altLang="en-US" b="0" dirty="0">
                <a:solidFill>
                  <a:schemeClr val="bg2">
                    <a:lumMod val="95000"/>
                    <a:lumOff val="5000"/>
                  </a:schemeClr>
                </a:solidFill>
                <a:effectLst>
                  <a:outerShdw blurRad="38100" dist="38100" dir="2700000" algn="tl">
                    <a:srgbClr val="000000"/>
                  </a:outerShdw>
                </a:effectLst>
                <a:sym typeface="Symbol" panose="05050102010706020507" pitchFamily="18" charset="2"/>
              </a:rPr>
              <a:t>只，测得其使用寿命</a:t>
            </a:r>
            <a:r>
              <a:rPr lang="en-US" altLang="zh-CN" b="0" dirty="0">
                <a:solidFill>
                  <a:schemeClr val="bg2">
                    <a:lumMod val="95000"/>
                    <a:lumOff val="5000"/>
                  </a:schemeClr>
                </a:solidFill>
                <a:effectLst>
                  <a:outerShdw blurRad="38100" dist="38100" dir="2700000" algn="tl">
                    <a:srgbClr val="000000"/>
                  </a:outerShdw>
                </a:effectLst>
                <a:sym typeface="Symbol" panose="05050102010706020507" pitchFamily="18" charset="2"/>
              </a:rPr>
              <a:t>(</a:t>
            </a:r>
            <a:r>
              <a:rPr lang="zh-CN" altLang="en-US" b="0" dirty="0">
                <a:solidFill>
                  <a:schemeClr val="bg2">
                    <a:lumMod val="95000"/>
                    <a:lumOff val="5000"/>
                  </a:schemeClr>
                </a:solidFill>
                <a:effectLst>
                  <a:outerShdw blurRad="38100" dist="38100" dir="2700000" algn="tl">
                    <a:srgbClr val="000000"/>
                  </a:outerShdw>
                </a:effectLst>
                <a:sym typeface="Symbol" panose="05050102010706020507" pitchFamily="18" charset="2"/>
              </a:rPr>
              <a:t>单位：</a:t>
            </a:r>
            <a:r>
              <a:rPr lang="en-US" altLang="zh-CN" b="0" dirty="0">
                <a:solidFill>
                  <a:schemeClr val="bg2">
                    <a:lumMod val="95000"/>
                    <a:lumOff val="5000"/>
                  </a:schemeClr>
                </a:solidFill>
                <a:effectLst>
                  <a:outerShdw blurRad="38100" dist="38100" dir="2700000" algn="tl">
                    <a:srgbClr val="000000"/>
                  </a:outerShdw>
                </a:effectLst>
                <a:sym typeface="Symbol" panose="05050102010706020507" pitchFamily="18" charset="2"/>
              </a:rPr>
              <a:t>h)</a:t>
            </a:r>
            <a:r>
              <a:rPr lang="zh-CN" altLang="en-US" b="0" dirty="0">
                <a:solidFill>
                  <a:schemeClr val="bg2">
                    <a:lumMod val="95000"/>
                    <a:lumOff val="5000"/>
                  </a:schemeClr>
                </a:solidFill>
                <a:effectLst>
                  <a:outerShdw blurRad="38100" dist="38100" dir="2700000" algn="tl">
                    <a:srgbClr val="000000"/>
                  </a:outerShdw>
                </a:effectLst>
                <a:sym typeface="Symbol" panose="05050102010706020507" pitchFamily="18" charset="2"/>
              </a:rPr>
              <a:t>如下。建立该批灯泡平均使用寿命</a:t>
            </a:r>
            <a:r>
              <a:rPr lang="en-US" altLang="zh-CN" b="0" dirty="0">
                <a:solidFill>
                  <a:schemeClr val="bg2">
                    <a:lumMod val="95000"/>
                    <a:lumOff val="5000"/>
                  </a:schemeClr>
                </a:solidFill>
                <a:effectLst>
                  <a:outerShdw blurRad="38100" dist="38100" dir="2700000" algn="tl">
                    <a:srgbClr val="000000"/>
                  </a:outerShdw>
                </a:effectLst>
                <a:sym typeface="Symbol" panose="05050102010706020507" pitchFamily="18" charset="2"/>
              </a:rPr>
              <a:t>95%</a:t>
            </a:r>
            <a:r>
              <a:rPr lang="zh-CN" altLang="en-US" b="0" dirty="0">
                <a:solidFill>
                  <a:schemeClr val="bg2">
                    <a:lumMod val="95000"/>
                    <a:lumOff val="5000"/>
                  </a:schemeClr>
                </a:solidFill>
                <a:effectLst>
                  <a:outerShdw blurRad="38100" dist="38100" dir="2700000" algn="tl">
                    <a:srgbClr val="000000"/>
                  </a:outerShdw>
                </a:effectLst>
                <a:sym typeface="Symbol" panose="05050102010706020507" pitchFamily="18" charset="2"/>
              </a:rPr>
              <a:t>的置信区间</a:t>
            </a:r>
          </a:p>
        </p:txBody>
      </p:sp>
      <p:graphicFrame>
        <p:nvGraphicFramePr>
          <p:cNvPr id="747585" name="Group 65"/>
          <p:cNvGraphicFramePr>
            <a:graphicFrameLocks noGrp="1"/>
          </p:cNvGraphicFramePr>
          <p:nvPr>
            <p:extLst>
              <p:ext uri="{D42A27DB-BD31-4B8C-83A1-F6EECF244321}">
                <p14:modId xmlns:p14="http://schemas.microsoft.com/office/powerpoint/2010/main" val="889403685"/>
              </p:ext>
            </p:extLst>
          </p:nvPr>
        </p:nvGraphicFramePr>
        <p:xfrm>
          <a:off x="381000" y="3276600"/>
          <a:ext cx="6629400" cy="2589213"/>
        </p:xfrm>
        <a:graphic>
          <a:graphicData uri="http://schemas.openxmlformats.org/drawingml/2006/table">
            <a:tbl>
              <a:tblPr/>
              <a:tblGrid>
                <a:gridCol w="1703388">
                  <a:extLst>
                    <a:ext uri="{9D8B030D-6E8A-4147-A177-3AD203B41FA5}">
                      <a16:colId xmlns:a16="http://schemas.microsoft.com/office/drawing/2014/main" val="20000"/>
                    </a:ext>
                  </a:extLst>
                </a:gridCol>
                <a:gridCol w="1611312">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gridCol w="1612900">
                  <a:extLst>
                    <a:ext uri="{9D8B030D-6E8A-4147-A177-3AD203B41FA5}">
                      <a16:colId xmlns:a16="http://schemas.microsoft.com/office/drawing/2014/main" val="20003"/>
                    </a:ext>
                  </a:extLst>
                </a:gridCol>
              </a:tblGrid>
              <a:tr h="517525">
                <a:tc gridSpan="4">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6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16</a:t>
                      </a:r>
                      <a:r>
                        <a:rPr kumimoji="1" lang="zh-CN" altLang="en-US" sz="26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灯泡使用寿命的数据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17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1510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1520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1480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1"/>
                  </a:ext>
                </a:extLst>
              </a:tr>
              <a:tr h="51911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rPr>
                        <a:t>1450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1480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2"/>
                  </a:ext>
                </a:extLst>
              </a:tr>
              <a:tr h="517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rPr>
                        <a:t>1480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rPr>
                        <a:t>1490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1530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1510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517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rPr>
                        <a:t>1460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rPr>
                        <a:t>1460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1470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6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1470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bl>
          </a:graphicData>
        </a:graphic>
      </p:graphicFrame>
      <p:graphicFrame>
        <p:nvGraphicFramePr>
          <p:cNvPr id="58402" name="Object 66">
            <a:hlinkHover r:id="" action="ppaction://noaction" highlightClick="1"/>
          </p:cNvPr>
          <p:cNvGraphicFramePr>
            <a:graphicFrameLocks noChangeAspect="1"/>
          </p:cNvGraphicFramePr>
          <p:nvPr>
            <p:extLst>
              <p:ext uri="{D42A27DB-BD31-4B8C-83A1-F6EECF244321}">
                <p14:modId xmlns:p14="http://schemas.microsoft.com/office/powerpoint/2010/main" val="1364653040"/>
              </p:ext>
            </p:extLst>
          </p:nvPr>
        </p:nvGraphicFramePr>
        <p:xfrm>
          <a:off x="7086600" y="3276600"/>
          <a:ext cx="1830388" cy="2557463"/>
        </p:xfrm>
        <a:graphic>
          <a:graphicData uri="http://schemas.openxmlformats.org/presentationml/2006/ole">
            <mc:AlternateContent xmlns:mc="http://schemas.openxmlformats.org/markup-compatibility/2006">
              <mc:Choice xmlns:v="urn:schemas-microsoft-com:vml" Requires="v">
                <p:oleObj spid="_x0000_s58414" name="Clip" r:id="rId3" imgW="2468929" imgH="4449996" progId="MS_ClipArt_Gallery.5">
                  <p:embed/>
                </p:oleObj>
              </mc:Choice>
              <mc:Fallback>
                <p:oleObj name="Clip" r:id="rId3" imgW="2468929" imgH="4449996" progId="MS_ClipArt_Gallery.5">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3276600"/>
                        <a:ext cx="1830388" cy="255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747523">
                                            <p:txEl>
                                              <p:pRg st="0" end="0"/>
                                            </p:txEl>
                                          </p:spTgt>
                                        </p:tgtEl>
                                        <p:attrNameLst>
                                          <p:attrName>style.visibility</p:attrName>
                                        </p:attrNameLst>
                                      </p:cBhvr>
                                      <p:to>
                                        <p:strVal val="visible"/>
                                      </p:to>
                                    </p:set>
                                    <p:animEffect transition="in" filter="wipe(left)">
                                      <p:cBhvr>
                                        <p:cTn id="7" dur="500"/>
                                        <p:tgtEl>
                                          <p:spTgt spid="747523">
                                            <p:txEl>
                                              <p:pRg st="0" end="0"/>
                                            </p:txEl>
                                          </p:spTgt>
                                        </p:tgtEl>
                                      </p:cBhvr>
                                    </p:animEffect>
                                  </p:childTnLst>
                                  <p:subTnLst>
                                    <p:animClr clrSpc="rgb" dir="cw">
                                      <p:cBhvr override="childStyle">
                                        <p:cTn dur="1" fill="hold" display="0" masterRel="nextClick" afterEffect="1"/>
                                        <p:tgtEl>
                                          <p:spTgt spid="747523">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p:txBody>
          <a:bodyPr/>
          <a:lstStyle/>
          <a:p>
            <a:pPr>
              <a:defRPr/>
            </a:pPr>
            <a:r>
              <a:rPr lang="zh-CN" altLang="en-US">
                <a:solidFill>
                  <a:schemeClr val="bg2">
                    <a:lumMod val="95000"/>
                    <a:lumOff val="5000"/>
                  </a:schemeClr>
                </a:solidFill>
                <a:latin typeface="Arial" panose="020B0604020202020204" pitchFamily="34" charset="0"/>
              </a:rPr>
              <a:t>总体均值的区间估计</a:t>
            </a:r>
            <a:br>
              <a:rPr lang="zh-CN" altLang="en-US">
                <a:solidFill>
                  <a:schemeClr val="bg2">
                    <a:lumMod val="95000"/>
                    <a:lumOff val="5000"/>
                  </a:schemeClr>
                </a:solidFill>
                <a:latin typeface="Arial" panose="020B0604020202020204" pitchFamily="34" charset="0"/>
              </a:rPr>
            </a:br>
            <a:r>
              <a:rPr lang="en-US" altLang="zh-CN" sz="3600">
                <a:solidFill>
                  <a:schemeClr val="bg2">
                    <a:lumMod val="95000"/>
                    <a:lumOff val="5000"/>
                  </a:schemeClr>
                </a:solidFill>
                <a:latin typeface="Arial" panose="020B0604020202020204" pitchFamily="34" charset="0"/>
              </a:rPr>
              <a:t>(</a:t>
            </a:r>
            <a:r>
              <a:rPr lang="zh-CN" altLang="en-US" sz="3600">
                <a:solidFill>
                  <a:schemeClr val="bg2">
                    <a:lumMod val="95000"/>
                    <a:lumOff val="5000"/>
                  </a:schemeClr>
                </a:solidFill>
                <a:latin typeface="Arial" panose="020B0604020202020204" pitchFamily="34" charset="0"/>
              </a:rPr>
              <a:t>例题分析</a:t>
            </a:r>
            <a:r>
              <a:rPr lang="en-US" altLang="zh-CN" sz="3600">
                <a:solidFill>
                  <a:schemeClr val="bg2">
                    <a:lumMod val="95000"/>
                    <a:lumOff val="5000"/>
                  </a:schemeClr>
                </a:solidFill>
                <a:latin typeface="Arial" panose="020B0604020202020204" pitchFamily="34" charset="0"/>
              </a:rPr>
              <a:t>)</a:t>
            </a:r>
          </a:p>
        </p:txBody>
      </p:sp>
      <p:sp>
        <p:nvSpPr>
          <p:cNvPr id="749571" name="Rectangle 3"/>
          <p:cNvSpPr>
            <a:spLocks noChangeArrowheads="1"/>
          </p:cNvSpPr>
          <p:nvPr/>
        </p:nvSpPr>
        <p:spPr bwMode="auto">
          <a:xfrm>
            <a:off x="457200" y="1752600"/>
            <a:ext cx="83820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dirty="0">
                <a:solidFill>
                  <a:schemeClr val="bg2">
                    <a:lumMod val="95000"/>
                    <a:lumOff val="5000"/>
                  </a:schemeClr>
                </a:solidFill>
                <a:effectLst>
                  <a:outerShdw blurRad="38100" dist="38100" dir="2700000" algn="tl">
                    <a:srgbClr val="000000"/>
                  </a:outerShdw>
                </a:effectLst>
                <a:latin typeface="Arial" panose="020B0604020202020204" pitchFamily="34" charset="0"/>
              </a:rPr>
              <a:t>解：</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已知</a:t>
            </a:r>
            <a:r>
              <a:rPr lang="zh-CN" altLang="en-US" sz="2600" b="0" i="1" dirty="0">
                <a:solidFill>
                  <a:schemeClr val="bg2">
                    <a:lumMod val="95000"/>
                    <a:lumOff val="5000"/>
                  </a:schemeClr>
                </a:solidFill>
                <a:effectLst>
                  <a:outerShdw blurRad="38100" dist="38100" dir="2700000" algn="tl">
                    <a:srgbClr val="000000"/>
                  </a:outerShdw>
                </a:effectLst>
                <a:latin typeface="Arial" panose="020B0604020202020204" pitchFamily="34" charset="0"/>
              </a:rPr>
              <a:t>Ｘ</a:t>
            </a:r>
            <a:r>
              <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a:t>
            </a:r>
            <a:r>
              <a:rPr lang="en-US" altLang="zh-CN" sz="2600" b="0" i="1" dirty="0">
                <a:solidFill>
                  <a:schemeClr val="bg2">
                    <a:lumMod val="95000"/>
                    <a:lumOff val="5000"/>
                  </a:schemeClr>
                </a:solidFill>
                <a:effectLst>
                  <a:outerShdw blurRad="38100" dist="38100" dir="2700000" algn="tl">
                    <a:srgbClr val="000000"/>
                  </a:outerShdw>
                </a:effectLst>
                <a:latin typeface="Arial" panose="020B0604020202020204" pitchFamily="34" charset="0"/>
              </a:rPr>
              <a:t>N</a:t>
            </a:r>
            <a:r>
              <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a:t>
            </a:r>
            <a:r>
              <a:rPr lang="en-US" altLang="zh-CN" sz="2600" b="0" i="1"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baseline="3000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n</a:t>
            </a:r>
            <a:r>
              <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=16, 1-</a:t>
            </a:r>
            <a:r>
              <a:rPr lang="en-US" altLang="zh-CN" sz="2600" b="0" i="1"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 95%</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endPar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endParaRPr>
          </a:p>
          <a:p>
            <a:pPr algn="just">
              <a:spcBef>
                <a:spcPct val="20000"/>
              </a:spcBef>
              <a:defRPr/>
            </a:pPr>
            <a:r>
              <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              ，</a:t>
            </a:r>
          </a:p>
          <a:p>
            <a:pPr algn="just">
              <a:spcBef>
                <a:spcPct val="20000"/>
              </a:spcBef>
              <a:defRPr/>
            </a:pP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总体均值</a:t>
            </a:r>
            <a:r>
              <a:rPr lang="zh-CN" altLang="en-US" sz="2600" b="0" i="1"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在</a:t>
            </a:r>
            <a:r>
              <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1-</a:t>
            </a:r>
            <a:r>
              <a:rPr lang="en-US" altLang="zh-CN" sz="260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p:sp>
        <p:nvSpPr>
          <p:cNvPr id="749572" name="Rectangle 4"/>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a:solidFill>
                <a:schemeClr val="bg2">
                  <a:lumMod val="95000"/>
                  <a:lumOff val="5000"/>
                </a:schemeClr>
              </a:solidFill>
              <a:effectLst>
                <a:outerShdw blurRad="38100" dist="38100" dir="2700000" algn="tl">
                  <a:srgbClr val="000000"/>
                </a:outerShdw>
              </a:effectLst>
            </a:endParaRPr>
          </a:p>
        </p:txBody>
      </p:sp>
      <mc:AlternateContent xmlns:mc="http://schemas.openxmlformats.org/markup-compatibility/2006">
        <mc:Choice xmlns:a14="http://schemas.microsoft.com/office/drawing/2010/main" Requires="a14">
          <p:sp>
            <p:nvSpPr>
              <p:cNvPr id="59397" name="Object 5">
                <a:hlinkClick r:id="" action="ppaction://ole?verb=0"/>
              </p:cNvPr>
              <p:cNvSpPr txBox="1"/>
              <p:nvPr/>
            </p:nvSpPr>
            <p:spPr bwMode="auto">
              <a:xfrm>
                <a:off x="1270000" y="3124200"/>
                <a:ext cx="5718175" cy="2057400"/>
              </a:xfrm>
              <a:prstGeom prst="rect">
                <a:avLst/>
              </a:prstGeom>
              <a:noFill/>
              <a:ln>
                <a:noFill/>
              </a:ln>
              <a:effectLst>
                <a:outerShdw dist="17961" dir="2700000" algn="ctr" rotWithShape="0">
                  <a:schemeClr val="bg2"/>
                </a:outerShdw>
              </a:effectLst>
            </p:spPr>
            <p:txBody>
              <a:bodyPr>
                <a:normAutofit fontScale="92500" lnSpcReduction="20000"/>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chemeClr val="bg2">
                                  <a:lumMod val="95000"/>
                                  <a:lumOff val="5000"/>
                                </a:schemeClr>
                              </a:solidFill>
                              <a:latin typeface="Cambria Math" panose="02040503050406030204" pitchFamily="18" charset="0"/>
                            </a:rPr>
                          </m:ctrlPr>
                        </m:accPr>
                        <m:e>
                          <m:r>
                            <a:rPr lang="zh-CN" altLang="en-US" i="1">
                              <a:solidFill>
                                <a:schemeClr val="bg2">
                                  <a:lumMod val="95000"/>
                                  <a:lumOff val="5000"/>
                                </a:schemeClr>
                              </a:solidFill>
                              <a:latin typeface="Cambria Math" panose="02040503050406030204" pitchFamily="18" charset="0"/>
                            </a:rPr>
                            <m:t>𝑥</m:t>
                          </m:r>
                        </m:e>
                      </m:acc>
                      <m:r>
                        <a:rPr lang="zh-CN" altLang="en-US" i="1">
                          <a:solidFill>
                            <a:schemeClr val="bg2">
                              <a:lumMod val="95000"/>
                              <a:lumOff val="5000"/>
                            </a:schemeClr>
                          </a:solidFill>
                          <a:latin typeface="Cambria Math" panose="02040503050406030204" pitchFamily="18" charset="0"/>
                        </a:rPr>
                        <m:t>±</m:t>
                      </m:r>
                      <m:sSub>
                        <m:sSubPr>
                          <m:ctrlPr>
                            <a:rPr lang="zh-CN" altLang="en-US" i="1">
                              <a:solidFill>
                                <a:schemeClr val="bg2">
                                  <a:lumMod val="95000"/>
                                  <a:lumOff val="5000"/>
                                </a:schemeClr>
                              </a:solidFill>
                              <a:latin typeface="Cambria Math" panose="02040503050406030204" pitchFamily="18" charset="0"/>
                            </a:rPr>
                          </m:ctrlPr>
                        </m:sSubPr>
                        <m:e>
                          <m:r>
                            <a:rPr lang="zh-CN" altLang="en-US" i="1">
                              <a:solidFill>
                                <a:schemeClr val="bg2">
                                  <a:lumMod val="95000"/>
                                  <a:lumOff val="5000"/>
                                </a:schemeClr>
                              </a:solidFill>
                              <a:latin typeface="Cambria Math" panose="02040503050406030204" pitchFamily="18" charset="0"/>
                            </a:rPr>
                            <m:t>𝑡</m:t>
                          </m:r>
                        </m:e>
                        <m:sub>
                          <m:f>
                            <m:fPr>
                              <m:type m:val="lin"/>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𝛼</m:t>
                              </m:r>
                            </m:num>
                            <m:den>
                              <m:r>
                                <a:rPr lang="zh-CN" altLang="en-US" i="1">
                                  <a:solidFill>
                                    <a:schemeClr val="bg2">
                                      <a:lumMod val="95000"/>
                                      <a:lumOff val="5000"/>
                                    </a:schemeClr>
                                  </a:solidFill>
                                  <a:latin typeface="Cambria Math" panose="02040503050406030204" pitchFamily="18" charset="0"/>
                                </a:rPr>
                                <m:t>2</m:t>
                              </m:r>
                            </m:den>
                          </m:f>
                        </m:sub>
                      </m:sSub>
                      <m:f>
                        <m:fPr>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𝑠</m:t>
                          </m:r>
                        </m:num>
                        <m:den>
                          <m:rad>
                            <m:radPr>
                              <m:degHide m:val="on"/>
                              <m:ctrlPr>
                                <a:rPr lang="zh-CN" altLang="en-US" i="1">
                                  <a:solidFill>
                                    <a:schemeClr val="bg2">
                                      <a:lumMod val="95000"/>
                                      <a:lumOff val="5000"/>
                                    </a:schemeClr>
                                  </a:solidFill>
                                  <a:latin typeface="Cambria Math" panose="02040503050406030204" pitchFamily="18" charset="0"/>
                                </a:rPr>
                              </m:ctrlPr>
                            </m:radPr>
                            <m:deg/>
                            <m:e>
                              <m:r>
                                <a:rPr lang="zh-CN" altLang="en-US" i="1">
                                  <a:solidFill>
                                    <a:schemeClr val="bg2">
                                      <a:lumMod val="95000"/>
                                      <a:lumOff val="5000"/>
                                    </a:schemeClr>
                                  </a:solidFill>
                                  <a:latin typeface="Cambria Math" panose="02040503050406030204" pitchFamily="18" charset="0"/>
                                </a:rPr>
                                <m:t>𝑛</m:t>
                              </m:r>
                            </m:e>
                          </m:rad>
                        </m:den>
                      </m:f>
                      <m:r>
                        <m:rPr>
                          <m:aln/>
                        </m:rPr>
                        <a:rPr lang="zh-CN" altLang="en-US" i="1">
                          <a:solidFill>
                            <a:schemeClr val="bg2">
                              <a:lumMod val="95000"/>
                              <a:lumOff val="5000"/>
                            </a:schemeClr>
                          </a:solidFill>
                          <a:latin typeface="Cambria Math" panose="02040503050406030204" pitchFamily="18" charset="0"/>
                        </a:rPr>
                        <m:t>=</m:t>
                      </m:r>
                      <m:r>
                        <a:rPr lang="zh-CN" altLang="en-US" i="1">
                          <a:solidFill>
                            <a:schemeClr val="bg2">
                              <a:lumMod val="95000"/>
                              <a:lumOff val="5000"/>
                            </a:schemeClr>
                          </a:solidFill>
                          <a:latin typeface="Cambria Math" panose="02040503050406030204" pitchFamily="18" charset="0"/>
                        </a:rPr>
                        <m:t>1490±2.131×</m:t>
                      </m:r>
                      <m:f>
                        <m:fPr>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24.77</m:t>
                          </m:r>
                        </m:num>
                        <m:den>
                          <m:rad>
                            <m:radPr>
                              <m:degHide m:val="on"/>
                              <m:ctrlPr>
                                <a:rPr lang="zh-CN" altLang="en-US" i="1">
                                  <a:solidFill>
                                    <a:schemeClr val="bg2">
                                      <a:lumMod val="95000"/>
                                      <a:lumOff val="5000"/>
                                    </a:schemeClr>
                                  </a:solidFill>
                                  <a:latin typeface="Cambria Math" panose="02040503050406030204" pitchFamily="18" charset="0"/>
                                </a:rPr>
                              </m:ctrlPr>
                            </m:radPr>
                            <m:deg/>
                            <m:e>
                              <m:r>
                                <a:rPr lang="zh-CN" altLang="en-US" i="1">
                                  <a:solidFill>
                                    <a:schemeClr val="bg2">
                                      <a:lumMod val="95000"/>
                                      <a:lumOff val="5000"/>
                                    </a:schemeClr>
                                  </a:solidFill>
                                  <a:latin typeface="Cambria Math" panose="02040503050406030204" pitchFamily="18" charset="0"/>
                                </a:rPr>
                                <m:t>16</m:t>
                              </m:r>
                            </m:e>
                          </m:rad>
                        </m:den>
                      </m:f>
                    </m:oMath>
                    <m:oMath xmlns:m="http://schemas.openxmlformats.org/officeDocument/2006/math">
                      <m:r>
                        <m:rPr>
                          <m:aln/>
                        </m:rPr>
                        <a:rPr lang="zh-CN" altLang="en-US" i="1">
                          <a:solidFill>
                            <a:schemeClr val="bg2">
                              <a:lumMod val="95000"/>
                              <a:lumOff val="5000"/>
                            </a:schemeClr>
                          </a:solidFill>
                          <a:latin typeface="Cambria Math" panose="02040503050406030204" pitchFamily="18" charset="0"/>
                        </a:rPr>
                        <m:t>=</m:t>
                      </m:r>
                      <m:r>
                        <a:rPr lang="zh-CN" altLang="en-US" i="1">
                          <a:solidFill>
                            <a:schemeClr val="bg2">
                              <a:lumMod val="95000"/>
                              <a:lumOff val="5000"/>
                            </a:schemeClr>
                          </a:solidFill>
                          <a:latin typeface="Cambria Math" panose="02040503050406030204" pitchFamily="18" charset="0"/>
                        </a:rPr>
                        <m:t>1490±13.2</m:t>
                      </m:r>
                    </m:oMath>
                    <m:oMath xmlns:m="http://schemas.openxmlformats.org/officeDocument/2006/math">
                      <m:r>
                        <m:rPr>
                          <m:aln/>
                        </m:rPr>
                        <a:rPr lang="zh-CN" altLang="en-US" i="1">
                          <a:solidFill>
                            <a:schemeClr val="bg2">
                              <a:lumMod val="95000"/>
                              <a:lumOff val="5000"/>
                            </a:schemeClr>
                          </a:solidFill>
                          <a:latin typeface="Cambria Math" panose="02040503050406030204" pitchFamily="18" charset="0"/>
                        </a:rPr>
                        <m:t>=</m:t>
                      </m:r>
                      <m:d>
                        <m:dPr>
                          <m:ctrlPr>
                            <a:rPr lang="zh-CN" altLang="en-US" i="1">
                              <a:solidFill>
                                <a:schemeClr val="bg2">
                                  <a:lumMod val="95000"/>
                                  <a:lumOff val="5000"/>
                                </a:schemeClr>
                              </a:solidFill>
                              <a:latin typeface="Cambria Math" panose="02040503050406030204" pitchFamily="18" charset="0"/>
                            </a:rPr>
                          </m:ctrlPr>
                        </m:dPr>
                        <m:e>
                          <m:r>
                            <a:rPr lang="zh-CN" altLang="en-US" i="1">
                              <a:solidFill>
                                <a:schemeClr val="bg2">
                                  <a:lumMod val="95000"/>
                                  <a:lumOff val="5000"/>
                                </a:schemeClr>
                              </a:solidFill>
                              <a:latin typeface="Cambria Math" panose="02040503050406030204" pitchFamily="18" charset="0"/>
                            </a:rPr>
                            <m:t>1476.8,1503.2</m:t>
                          </m:r>
                        </m:e>
                      </m:d>
                    </m:oMath>
                  </m:oMathPara>
                </a14:m>
                <a:endParaRPr lang="en-US" altLang="zh-CN" dirty="0">
                  <a:solidFill>
                    <a:schemeClr val="bg2">
                      <a:lumMod val="95000"/>
                      <a:lumOff val="5000"/>
                    </a:schemeClr>
                  </a:solidFill>
                </a:endParaRPr>
              </a:p>
              <a:p>
                <a:pPr/>
                <a:r>
                  <a:rPr lang="en-US" altLang="zh-CN" b="0" i="1" dirty="0">
                    <a:solidFill>
                      <a:schemeClr val="bg2">
                        <a:lumMod val="95000"/>
                        <a:lumOff val="5000"/>
                      </a:schemeClr>
                    </a:solidFill>
                    <a:sym typeface="Symbol" panose="05050102010706020507" pitchFamily="18" charset="2"/>
                  </a:rPr>
                  <a:t>t</a:t>
                </a:r>
                <a:r>
                  <a:rPr lang="en-US" altLang="zh-CN" b="0" baseline="-25000" dirty="0">
                    <a:solidFill>
                      <a:schemeClr val="bg2">
                        <a:lumMod val="95000"/>
                        <a:lumOff val="5000"/>
                      </a:schemeClr>
                    </a:solidFill>
                    <a:sym typeface="Symbol" panose="05050102010706020507" pitchFamily="18" charset="2"/>
                  </a:rPr>
                  <a:t></a:t>
                </a:r>
                <a:r>
                  <a:rPr lang="en-US" altLang="zh-CN" b="0" i="1" baseline="-25000" dirty="0">
                    <a:solidFill>
                      <a:schemeClr val="bg2">
                        <a:lumMod val="95000"/>
                        <a:lumOff val="5000"/>
                      </a:schemeClr>
                    </a:solidFill>
                    <a:sym typeface="Symbol" panose="05050102010706020507" pitchFamily="18" charset="2"/>
                  </a:rPr>
                  <a:t>/2</a:t>
                </a:r>
                <a:r>
                  <a:rPr lang="en-US" altLang="zh-CN" b="0" dirty="0">
                    <a:solidFill>
                      <a:schemeClr val="bg2">
                        <a:lumMod val="95000"/>
                        <a:lumOff val="5000"/>
                      </a:schemeClr>
                    </a:solidFill>
                    <a:sym typeface="Symbol" panose="05050102010706020507" pitchFamily="18" charset="2"/>
                  </a:rPr>
                  <a:t>=2.131</a:t>
                </a:r>
                <a:r>
                  <a:rPr lang="zh-CN" altLang="en-US" b="0" dirty="0">
                    <a:solidFill>
                      <a:schemeClr val="bg2">
                        <a:lumMod val="95000"/>
                        <a:lumOff val="5000"/>
                      </a:schemeClr>
                    </a:solidFill>
                    <a:sym typeface="Symbol" panose="05050102010706020507" pitchFamily="18" charset="2"/>
                  </a:rPr>
                  <a:t>可由查表</a:t>
                </a:r>
                <a:r>
                  <a:rPr lang="en-US" altLang="zh-CN" b="0" dirty="0">
                    <a:solidFill>
                      <a:schemeClr val="bg2">
                        <a:lumMod val="95000"/>
                        <a:lumOff val="5000"/>
                      </a:schemeClr>
                    </a:solidFill>
                    <a:sym typeface="Symbol" panose="05050102010706020507" pitchFamily="18" charset="2"/>
                  </a:rPr>
                  <a:t>t(16-1)</a:t>
                </a:r>
                <a:endParaRPr lang="zh-CN" altLang="en-US" dirty="0">
                  <a:solidFill>
                    <a:schemeClr val="bg2">
                      <a:lumMod val="95000"/>
                      <a:lumOff val="5000"/>
                    </a:schemeClr>
                  </a:solidFill>
                </a:endParaRPr>
              </a:p>
            </p:txBody>
          </p:sp>
        </mc:Choice>
        <mc:Fallback>
          <p:sp>
            <p:nvSpPr>
              <p:cNvPr id="59397" name="Object 5">
                <a:hlinkClick r:id="" action="ppaction://ole?verb=0"/>
              </p:cNvPr>
              <p:cNvSpPr txBox="1">
                <a:spLocks noRot="1" noChangeAspect="1" noMove="1" noResize="1" noEditPoints="1" noAdjustHandles="1" noChangeArrowheads="1" noChangeShapeType="1" noTextEdit="1"/>
              </p:cNvSpPr>
              <p:nvPr/>
            </p:nvSpPr>
            <p:spPr bwMode="auto">
              <a:xfrm>
                <a:off x="1270000" y="3124200"/>
                <a:ext cx="5718175" cy="2057400"/>
              </a:xfrm>
              <a:prstGeom prst="rect">
                <a:avLst/>
              </a:prstGeom>
              <a:blipFill>
                <a:blip r:embed="rId2"/>
                <a:stretch>
                  <a:fillRect l="-209"/>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749574" name="Rectangle 6"/>
          <p:cNvSpPr>
            <a:spLocks noChangeArrowheads="1"/>
          </p:cNvSpPr>
          <p:nvPr/>
        </p:nvSpPr>
        <p:spPr bwMode="auto">
          <a:xfrm>
            <a:off x="1143000" y="5210175"/>
            <a:ext cx="75438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zh-CN" altLang="en-US" sz="2600" b="0" dirty="0">
                <a:solidFill>
                  <a:schemeClr val="bg2">
                    <a:lumMod val="95000"/>
                    <a:lumOff val="5000"/>
                  </a:schemeClr>
                </a:solidFill>
                <a:effectLst>
                  <a:outerShdw blurRad="38100" dist="38100" dir="2700000" algn="tl">
                    <a:srgbClr val="000000"/>
                  </a:outerShdw>
                </a:effectLst>
              </a:rPr>
              <a:t>该种灯泡平均使用寿命的置信区间为</a:t>
            </a:r>
            <a:r>
              <a:rPr lang="en-US" altLang="zh-CN" sz="2600" b="0" dirty="0">
                <a:solidFill>
                  <a:schemeClr val="bg2">
                    <a:lumMod val="95000"/>
                    <a:lumOff val="5000"/>
                  </a:schemeClr>
                </a:solidFill>
                <a:effectLst>
                  <a:outerShdw blurRad="38100" dist="38100" dir="2700000" algn="tl">
                    <a:srgbClr val="000000"/>
                  </a:outerShdw>
                </a:effectLst>
                <a:cs typeface="Times New Roman" panose="02020603050405020304" pitchFamily="18" charset="0"/>
              </a:rPr>
              <a:t>1476.8</a:t>
            </a:r>
            <a:r>
              <a:rPr lang="en-US" altLang="zh-CN" sz="2600" b="0" dirty="0">
                <a:solidFill>
                  <a:schemeClr val="bg2">
                    <a:lumMod val="95000"/>
                    <a:lumOff val="5000"/>
                  </a:schemeClr>
                </a:solidFill>
                <a:effectLst>
                  <a:outerShdw blurRad="38100" dist="38100" dir="2700000" algn="tl">
                    <a:srgbClr val="000000"/>
                  </a:outerShdw>
                </a:effectLst>
              </a:rPr>
              <a:t>h</a:t>
            </a:r>
            <a:r>
              <a:rPr lang="zh-CN" altLang="en-US" sz="2600" b="0" dirty="0">
                <a:solidFill>
                  <a:schemeClr val="bg2">
                    <a:lumMod val="95000"/>
                    <a:lumOff val="5000"/>
                  </a:schemeClr>
                </a:solidFill>
                <a:effectLst>
                  <a:outerShdw blurRad="38100" dist="38100" dir="2700000" algn="tl">
                    <a:srgbClr val="000000"/>
                  </a:outerShdw>
                </a:effectLst>
              </a:rPr>
              <a:t>～</a:t>
            </a:r>
            <a:r>
              <a:rPr lang="en-US" altLang="zh-CN" sz="2600" b="0" dirty="0">
                <a:solidFill>
                  <a:schemeClr val="bg2">
                    <a:lumMod val="95000"/>
                    <a:lumOff val="5000"/>
                  </a:schemeClr>
                </a:solidFill>
                <a:effectLst>
                  <a:outerShdw blurRad="38100" dist="38100" dir="2700000" algn="tl">
                    <a:srgbClr val="000000"/>
                  </a:outerShdw>
                </a:effectLst>
                <a:cs typeface="Times New Roman" panose="02020603050405020304" pitchFamily="18" charset="0"/>
              </a:rPr>
              <a:t>1503.2</a:t>
            </a:r>
            <a:r>
              <a:rPr lang="en-US" altLang="zh-CN" sz="2600" b="0" dirty="0">
                <a:solidFill>
                  <a:schemeClr val="bg2">
                    <a:lumMod val="95000"/>
                    <a:lumOff val="5000"/>
                  </a:schemeClr>
                </a:solidFill>
                <a:effectLst>
                  <a:outerShdw blurRad="38100" dist="38100" dir="2700000" algn="tl">
                    <a:srgbClr val="000000"/>
                  </a:outerShdw>
                </a:effectLst>
              </a:rPr>
              <a:t>h</a:t>
            </a:r>
          </a:p>
        </p:txBody>
      </p:sp>
      <mc:AlternateContent xmlns:mc="http://schemas.openxmlformats.org/markup-compatibility/2006">
        <mc:Choice xmlns:a14="http://schemas.microsoft.com/office/drawing/2010/main" Requires="a14">
          <p:sp>
            <p:nvSpPr>
              <p:cNvPr id="59399" name="Object 7">
                <a:hlinkClick r:id="" action="ppaction://ole?verb=0"/>
              </p:cNvPr>
              <p:cNvSpPr txBox="1"/>
              <p:nvPr/>
            </p:nvSpPr>
            <p:spPr bwMode="auto">
              <a:xfrm>
                <a:off x="4419600" y="2254250"/>
                <a:ext cx="1296988" cy="412750"/>
              </a:xfrm>
              <a:prstGeom prst="rect">
                <a:avLst/>
              </a:prstGeom>
              <a:noFill/>
              <a:ln>
                <a:noFill/>
              </a:ln>
              <a:effectLst>
                <a:outerShdw dist="17961" dir="27000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chemeClr val="bg2">
                                  <a:lumMod val="95000"/>
                                  <a:lumOff val="5000"/>
                                </a:schemeClr>
                              </a:solidFill>
                              <a:latin typeface="Cambria Math" panose="02040503050406030204" pitchFamily="18" charset="0"/>
                            </a:rPr>
                          </m:ctrlPr>
                        </m:accPr>
                        <m:e>
                          <m:r>
                            <a:rPr lang="zh-CN" altLang="en-US" i="1">
                              <a:solidFill>
                                <a:schemeClr val="bg2">
                                  <a:lumMod val="95000"/>
                                  <a:lumOff val="5000"/>
                                </a:schemeClr>
                              </a:solidFill>
                              <a:latin typeface="Cambria Math" panose="02040503050406030204" pitchFamily="18" charset="0"/>
                            </a:rPr>
                            <m:t>𝑥</m:t>
                          </m:r>
                        </m:e>
                      </m:acc>
                      <m:r>
                        <a:rPr lang="zh-CN" altLang="en-US" i="1">
                          <a:solidFill>
                            <a:schemeClr val="bg2">
                              <a:lumMod val="95000"/>
                              <a:lumOff val="5000"/>
                            </a:schemeClr>
                          </a:solidFill>
                          <a:latin typeface="Cambria Math" panose="02040503050406030204" pitchFamily="18" charset="0"/>
                        </a:rPr>
                        <m:t>=1490</m:t>
                      </m:r>
                    </m:oMath>
                  </m:oMathPara>
                </a14:m>
                <a:endParaRPr lang="zh-CN" altLang="en-US" dirty="0">
                  <a:solidFill>
                    <a:schemeClr val="bg2">
                      <a:lumMod val="95000"/>
                      <a:lumOff val="5000"/>
                    </a:schemeClr>
                  </a:solidFill>
                </a:endParaRPr>
              </a:p>
            </p:txBody>
          </p:sp>
        </mc:Choice>
        <mc:Fallback>
          <p:sp>
            <p:nvSpPr>
              <p:cNvPr id="59399" name="Object 7">
                <a:hlinkClick r:id="" action="ppaction://ole?verb=0"/>
              </p:cNvPr>
              <p:cNvSpPr txBox="1">
                <a:spLocks noRot="1" noChangeAspect="1" noMove="1" noResize="1" noEditPoints="1" noAdjustHandles="1" noChangeArrowheads="1" noChangeShapeType="1" noTextEdit="1"/>
              </p:cNvSpPr>
              <p:nvPr/>
            </p:nvSpPr>
            <p:spPr bwMode="auto">
              <a:xfrm>
                <a:off x="4419600" y="2254250"/>
                <a:ext cx="1296988" cy="41275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9400" name="Object 8">
                <a:hlinkClick r:id="" action="ppaction://ole?verb=0"/>
              </p:cNvPr>
              <p:cNvSpPr txBox="1"/>
              <p:nvPr/>
            </p:nvSpPr>
            <p:spPr bwMode="auto">
              <a:xfrm>
                <a:off x="6156176" y="2243734"/>
                <a:ext cx="1379538" cy="412750"/>
              </a:xfrm>
              <a:prstGeom prst="rect">
                <a:avLst/>
              </a:prstGeom>
              <a:noFill/>
              <a:ln>
                <a:noFill/>
              </a:ln>
              <a:effectLst>
                <a:outerShdw dist="17961" dir="27000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lumMod val="95000"/>
                              <a:lumOff val="5000"/>
                            </a:schemeClr>
                          </a:solidFill>
                          <a:latin typeface="Cambria Math" panose="02040503050406030204" pitchFamily="18" charset="0"/>
                        </a:rPr>
                        <m:t>𝑠</m:t>
                      </m:r>
                      <m:r>
                        <a:rPr lang="zh-CN" altLang="en-US" i="1" smtClean="0">
                          <a:solidFill>
                            <a:schemeClr val="bg2">
                              <a:lumMod val="95000"/>
                              <a:lumOff val="5000"/>
                            </a:schemeClr>
                          </a:solidFill>
                          <a:latin typeface="Cambria Math" panose="02040503050406030204" pitchFamily="18" charset="0"/>
                        </a:rPr>
                        <m:t>=24.77</m:t>
                      </m:r>
                    </m:oMath>
                  </m:oMathPara>
                </a14:m>
                <a:endParaRPr lang="zh-CN" altLang="en-US" dirty="0">
                  <a:solidFill>
                    <a:schemeClr val="bg2">
                      <a:lumMod val="95000"/>
                      <a:lumOff val="5000"/>
                    </a:schemeClr>
                  </a:solidFill>
                </a:endParaRPr>
              </a:p>
            </p:txBody>
          </p:sp>
        </mc:Choice>
        <mc:Fallback>
          <p:sp>
            <p:nvSpPr>
              <p:cNvPr id="59400" name="Object 8">
                <a:hlinkClick r:id="" action="ppaction://ole?verb=0"/>
              </p:cNvPr>
              <p:cNvSpPr txBox="1">
                <a:spLocks noRot="1" noChangeAspect="1" noMove="1" noResize="1" noEditPoints="1" noAdjustHandles="1" noChangeArrowheads="1" noChangeShapeType="1" noTextEdit="1"/>
              </p:cNvSpPr>
              <p:nvPr/>
            </p:nvSpPr>
            <p:spPr bwMode="auto">
              <a:xfrm>
                <a:off x="6156176" y="2243734"/>
                <a:ext cx="1379538" cy="41275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059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dirty="0">
                <a:solidFill>
                  <a:schemeClr val="bg2">
                    <a:lumMod val="95000"/>
                    <a:lumOff val="5000"/>
                  </a:schemeClr>
                </a:solidFill>
              </a:rPr>
              <a:t>总体比例的区间估计</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a:xfrm>
            <a:off x="1143000" y="54722"/>
            <a:ext cx="6858000" cy="1143000"/>
          </a:xfrm>
        </p:spPr>
        <p:txBody>
          <a:bodyPr/>
          <a:lstStyle/>
          <a:p>
            <a:pPr>
              <a:defRPr/>
            </a:pPr>
            <a:r>
              <a:rPr lang="zh-CN" altLang="en-US" dirty="0">
                <a:solidFill>
                  <a:schemeClr val="bg2">
                    <a:lumMod val="95000"/>
                    <a:lumOff val="5000"/>
                  </a:schemeClr>
                </a:solidFill>
              </a:rPr>
              <a:t>总体比例的区间估计</a:t>
            </a:r>
            <a:endParaRPr lang="zh-CN" altLang="en-US" sz="3600" dirty="0">
              <a:solidFill>
                <a:schemeClr val="bg2">
                  <a:lumMod val="95000"/>
                  <a:lumOff val="5000"/>
                </a:schemeClr>
              </a:solidFill>
            </a:endParaRPr>
          </a:p>
        </p:txBody>
      </p:sp>
      <p:sp>
        <p:nvSpPr>
          <p:cNvPr id="756739" name="Rectangle 3"/>
          <p:cNvSpPr>
            <a:spLocks noGrp="1" noChangeArrowheads="1"/>
          </p:cNvSpPr>
          <p:nvPr>
            <p:ph type="body" idx="1"/>
          </p:nvPr>
        </p:nvSpPr>
        <p:spPr>
          <a:xfrm>
            <a:off x="613123" y="984250"/>
            <a:ext cx="8077200" cy="2209800"/>
          </a:xfrm>
        </p:spPr>
        <p:txBody>
          <a:bodyPr/>
          <a:lstStyle/>
          <a:p>
            <a:pPr marL="609600" indent="-609600">
              <a:defRPr/>
            </a:pPr>
            <a:r>
              <a:rPr lang="en-US" altLang="zh-CN" sz="2600" dirty="0">
                <a:solidFill>
                  <a:schemeClr val="bg2">
                    <a:lumMod val="95000"/>
                    <a:lumOff val="5000"/>
                  </a:schemeClr>
                </a:solidFill>
              </a:rPr>
              <a:t>1.	</a:t>
            </a:r>
            <a:r>
              <a:rPr lang="zh-CN" altLang="en-US" sz="2600" dirty="0">
                <a:solidFill>
                  <a:schemeClr val="bg2">
                    <a:lumMod val="95000"/>
                    <a:lumOff val="5000"/>
                  </a:schemeClr>
                </a:solidFill>
              </a:rPr>
              <a:t>假定条件</a:t>
            </a:r>
          </a:p>
          <a:p>
            <a:pPr marL="1219200" lvl="1" indent="-533400">
              <a:defRPr/>
            </a:pPr>
            <a:r>
              <a:rPr lang="zh-CN" altLang="en-US" sz="2200" dirty="0">
                <a:solidFill>
                  <a:schemeClr val="bg2">
                    <a:lumMod val="95000"/>
                    <a:lumOff val="5000"/>
                  </a:schemeClr>
                </a:solidFill>
              </a:rPr>
              <a:t>总体服从二项分布</a:t>
            </a:r>
          </a:p>
          <a:p>
            <a:pPr marL="1219200" lvl="1" indent="-533400">
              <a:defRPr/>
            </a:pPr>
            <a:r>
              <a:rPr lang="zh-CN" altLang="en-US" sz="2200" dirty="0">
                <a:solidFill>
                  <a:schemeClr val="bg2">
                    <a:lumMod val="95000"/>
                    <a:lumOff val="5000"/>
                  </a:schemeClr>
                </a:solidFill>
              </a:rPr>
              <a:t>可以由正态分布来近似</a:t>
            </a:r>
          </a:p>
          <a:p>
            <a:pPr marL="609600" indent="-609600">
              <a:spcBef>
                <a:spcPct val="40000"/>
              </a:spcBef>
              <a:buFontTx/>
              <a:buAutoNum type="arabicPeriod" startAt="2"/>
              <a:defRPr/>
            </a:pPr>
            <a:r>
              <a:rPr lang="zh-CN" altLang="en-US" sz="2600" dirty="0">
                <a:solidFill>
                  <a:schemeClr val="bg2">
                    <a:lumMod val="95000"/>
                    <a:lumOff val="5000"/>
                  </a:schemeClr>
                </a:solidFill>
              </a:rPr>
              <a:t>使用正态分布统计量 </a:t>
            </a:r>
            <a:r>
              <a:rPr lang="en-US" altLang="zh-CN" sz="2600" i="1" dirty="0">
                <a:solidFill>
                  <a:schemeClr val="bg2">
                    <a:lumMod val="95000"/>
                    <a:lumOff val="5000"/>
                  </a:schemeClr>
                </a:solidFill>
                <a:latin typeface="Times New Roman" panose="02020603050405020304" pitchFamily="18" charset="0"/>
              </a:rPr>
              <a:t>z</a:t>
            </a:r>
            <a:endParaRPr lang="en-US" altLang="zh-CN" sz="2600" dirty="0">
              <a:solidFill>
                <a:schemeClr val="bg2">
                  <a:lumMod val="95000"/>
                  <a:lumOff val="5000"/>
                </a:schemeClr>
              </a:solidFill>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756740" name="Object 4">
                <a:hlinkClick r:id="" action="ppaction://ole?verb=0"/>
              </p:cNvPr>
              <p:cNvSpPr txBox="1"/>
              <p:nvPr/>
            </p:nvSpPr>
            <p:spPr bwMode="auto">
              <a:xfrm>
                <a:off x="2154855" y="2756693"/>
                <a:ext cx="3286125" cy="1344613"/>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chemeClr val="bg2">
                              <a:lumMod val="95000"/>
                              <a:lumOff val="5000"/>
                            </a:schemeClr>
                          </a:solidFill>
                          <a:latin typeface="Cambria Math" panose="02040503050406030204" pitchFamily="18" charset="0"/>
                        </a:rPr>
                        <m:t>𝑧</m:t>
                      </m:r>
                      <m:r>
                        <a:rPr lang="zh-CN" altLang="en-US" i="1" smtClean="0">
                          <a:solidFill>
                            <a:schemeClr val="bg2">
                              <a:lumMod val="95000"/>
                              <a:lumOff val="5000"/>
                            </a:schemeClr>
                          </a:solidFill>
                          <a:latin typeface="Cambria Math" panose="02040503050406030204" pitchFamily="18" charset="0"/>
                        </a:rPr>
                        <m:t>=</m:t>
                      </m:r>
                      <m:f>
                        <m:fPr>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𝑝</m:t>
                          </m:r>
                          <m:r>
                            <a:rPr lang="zh-CN" altLang="en-US" i="1">
                              <a:solidFill>
                                <a:schemeClr val="bg2">
                                  <a:lumMod val="95000"/>
                                  <a:lumOff val="5000"/>
                                </a:schemeClr>
                              </a:solidFill>
                              <a:latin typeface="Cambria Math" panose="02040503050406030204" pitchFamily="18" charset="0"/>
                            </a:rPr>
                            <m:t>−</m:t>
                          </m:r>
                          <m:r>
                            <a:rPr lang="zh-CN" altLang="en-US" i="1">
                              <a:solidFill>
                                <a:schemeClr val="bg2">
                                  <a:lumMod val="95000"/>
                                  <a:lumOff val="5000"/>
                                </a:schemeClr>
                              </a:solidFill>
                              <a:latin typeface="Cambria Math" panose="02040503050406030204" pitchFamily="18" charset="0"/>
                            </a:rPr>
                            <m:t>𝜋</m:t>
                          </m:r>
                        </m:num>
                        <m:den>
                          <m:rad>
                            <m:radPr>
                              <m:degHide m:val="on"/>
                              <m:ctrlPr>
                                <a:rPr lang="zh-CN" altLang="en-US" i="1">
                                  <a:solidFill>
                                    <a:schemeClr val="bg2">
                                      <a:lumMod val="95000"/>
                                      <a:lumOff val="5000"/>
                                    </a:schemeClr>
                                  </a:solidFill>
                                  <a:latin typeface="Cambria Math" panose="02040503050406030204" pitchFamily="18" charset="0"/>
                                </a:rPr>
                              </m:ctrlPr>
                            </m:radPr>
                            <m:deg/>
                            <m:e>
                              <m:f>
                                <m:fPr>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𝜋</m:t>
                                  </m:r>
                                  <m:r>
                                    <a:rPr lang="zh-CN" altLang="en-US" i="1">
                                      <a:solidFill>
                                        <a:schemeClr val="bg2">
                                          <a:lumMod val="95000"/>
                                          <a:lumOff val="5000"/>
                                        </a:schemeClr>
                                      </a:solidFill>
                                      <a:latin typeface="Cambria Math" panose="02040503050406030204" pitchFamily="18" charset="0"/>
                                    </a:rPr>
                                    <m:t>(1−</m:t>
                                  </m:r>
                                  <m:r>
                                    <a:rPr lang="zh-CN" altLang="en-US" i="1">
                                      <a:solidFill>
                                        <a:schemeClr val="bg2">
                                          <a:lumMod val="95000"/>
                                          <a:lumOff val="5000"/>
                                        </a:schemeClr>
                                      </a:solidFill>
                                      <a:latin typeface="Cambria Math" panose="02040503050406030204" pitchFamily="18" charset="0"/>
                                    </a:rPr>
                                    <m:t>𝜋</m:t>
                                  </m:r>
                                  <m:r>
                                    <a:rPr lang="zh-CN" altLang="en-US" i="1">
                                      <a:solidFill>
                                        <a:schemeClr val="bg2">
                                          <a:lumMod val="95000"/>
                                          <a:lumOff val="5000"/>
                                        </a:schemeClr>
                                      </a:solidFill>
                                      <a:latin typeface="Cambria Math" panose="02040503050406030204" pitchFamily="18" charset="0"/>
                                    </a:rPr>
                                    <m:t>)</m:t>
                                  </m:r>
                                </m:num>
                                <m:den>
                                  <m:r>
                                    <a:rPr lang="zh-CN" altLang="en-US" i="1">
                                      <a:solidFill>
                                        <a:schemeClr val="bg2">
                                          <a:lumMod val="95000"/>
                                          <a:lumOff val="5000"/>
                                        </a:schemeClr>
                                      </a:solidFill>
                                      <a:latin typeface="Cambria Math" panose="02040503050406030204" pitchFamily="18" charset="0"/>
                                    </a:rPr>
                                    <m:t>𝑛</m:t>
                                  </m:r>
                                </m:den>
                              </m:f>
                            </m:e>
                          </m:rad>
                        </m:den>
                      </m:f>
                      <m:r>
                        <a:rPr lang="zh-CN" altLang="en-US" i="1">
                          <a:solidFill>
                            <a:schemeClr val="bg2">
                              <a:lumMod val="95000"/>
                              <a:lumOff val="5000"/>
                            </a:schemeClr>
                          </a:solidFill>
                          <a:latin typeface="Cambria Math" panose="02040503050406030204" pitchFamily="18" charset="0"/>
                        </a:rPr>
                        <m:t>~</m:t>
                      </m:r>
                      <m:r>
                        <a:rPr lang="zh-CN" altLang="en-US" i="1">
                          <a:solidFill>
                            <a:schemeClr val="bg2">
                              <a:lumMod val="95000"/>
                              <a:lumOff val="5000"/>
                            </a:schemeClr>
                          </a:solidFill>
                          <a:latin typeface="Cambria Math" panose="02040503050406030204" pitchFamily="18" charset="0"/>
                        </a:rPr>
                        <m:t>𝑁</m:t>
                      </m:r>
                      <m:r>
                        <a:rPr lang="zh-CN" altLang="en-US" i="1">
                          <a:solidFill>
                            <a:schemeClr val="bg2">
                              <a:lumMod val="95000"/>
                              <a:lumOff val="5000"/>
                            </a:schemeClr>
                          </a:solidFill>
                          <a:latin typeface="Cambria Math" panose="02040503050406030204" pitchFamily="18" charset="0"/>
                        </a:rPr>
                        <m:t>(0,1)</m:t>
                      </m:r>
                    </m:oMath>
                  </m:oMathPara>
                </a14:m>
                <a:endParaRPr lang="zh-CN" altLang="en-US" dirty="0">
                  <a:solidFill>
                    <a:schemeClr val="bg2">
                      <a:lumMod val="95000"/>
                      <a:lumOff val="5000"/>
                    </a:schemeClr>
                  </a:solidFill>
                </a:endParaRPr>
              </a:p>
            </p:txBody>
          </p:sp>
        </mc:Choice>
        <mc:Fallback>
          <p:sp>
            <p:nvSpPr>
              <p:cNvPr id="756740" name="Object 4">
                <a:hlinkClick r:id="" action="ppaction://ole?verb=0"/>
              </p:cNvPr>
              <p:cNvSpPr txBox="1">
                <a:spLocks noRot="1" noChangeAspect="1" noMove="1" noResize="1" noEditPoints="1" noAdjustHandles="1" noChangeArrowheads="1" noChangeShapeType="1" noTextEdit="1"/>
              </p:cNvSpPr>
              <p:nvPr/>
            </p:nvSpPr>
            <p:spPr bwMode="auto">
              <a:xfrm>
                <a:off x="2154855" y="2756693"/>
                <a:ext cx="3286125" cy="1344613"/>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756741" name="Text Box 5"/>
          <p:cNvSpPr txBox="1">
            <a:spLocks noChangeArrowheads="1"/>
          </p:cNvSpPr>
          <p:nvPr/>
        </p:nvSpPr>
        <p:spPr bwMode="auto">
          <a:xfrm>
            <a:off x="613123" y="3856831"/>
            <a:ext cx="7467600" cy="48895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defRPr/>
            </a:pPr>
            <a:r>
              <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3.   </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总体比例</a:t>
            </a:r>
            <a:r>
              <a:rPr lang="zh-CN" altLang="en-US" sz="2600" b="0" i="1"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在</a:t>
            </a:r>
            <a:r>
              <a:rPr lang="en-US" altLang="zh-CN"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1-</a:t>
            </a:r>
            <a:r>
              <a:rPr lang="en-US" altLang="zh-CN" sz="2600" b="0" i="1"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置信水平下</a:t>
            </a:r>
            <a:r>
              <a:rPr lang="zh-CN" altLang="en-US" sz="2600" b="0" dirty="0">
                <a:solidFill>
                  <a:schemeClr val="bg2">
                    <a:lumMod val="95000"/>
                    <a:lumOff val="5000"/>
                  </a:schemeClr>
                </a:solidFill>
                <a:effectLst>
                  <a:outerShdw blurRad="38100" dist="38100" dir="2700000" algn="tl">
                    <a:srgbClr val="000000"/>
                  </a:outerShdw>
                </a:effectLst>
                <a:latin typeface="Arial" panose="020B0604020202020204" pitchFamily="34" charset="0"/>
              </a:rPr>
              <a:t>的置信区间为</a:t>
            </a:r>
          </a:p>
        </p:txBody>
      </p:sp>
      <mc:AlternateContent xmlns:mc="http://schemas.openxmlformats.org/markup-compatibility/2006">
        <mc:Choice xmlns:a14="http://schemas.microsoft.com/office/drawing/2010/main" Requires="a14">
          <p:sp>
            <p:nvSpPr>
              <p:cNvPr id="756742" name="Object 6">
                <a:hlinkClick r:id="" action="ppaction://ole?verb=0"/>
              </p:cNvPr>
              <p:cNvSpPr txBox="1"/>
              <p:nvPr/>
            </p:nvSpPr>
            <p:spPr bwMode="auto">
              <a:xfrm>
                <a:off x="1076942" y="4585493"/>
                <a:ext cx="2720975" cy="989012"/>
              </a:xfrm>
              <a:prstGeom prst="rect">
                <a:avLst/>
              </a:prstGeom>
              <a:noFill/>
              <a:ln>
                <a:noFill/>
              </a:ln>
              <a:effectLst>
                <a:outerShdw dist="17961" dir="27000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lumMod val="95000"/>
                              <a:lumOff val="5000"/>
                            </a:schemeClr>
                          </a:solidFill>
                          <a:latin typeface="Cambria Math" panose="02040503050406030204" pitchFamily="18" charset="0"/>
                        </a:rPr>
                        <m:t> </m:t>
                      </m:r>
                      <m:r>
                        <a:rPr lang="zh-CN" altLang="en-US" i="1" smtClean="0">
                          <a:solidFill>
                            <a:schemeClr val="bg2">
                              <a:lumMod val="95000"/>
                              <a:lumOff val="5000"/>
                            </a:schemeClr>
                          </a:solidFill>
                          <a:latin typeface="Cambria Math" panose="02040503050406030204" pitchFamily="18" charset="0"/>
                        </a:rPr>
                        <m:t>𝑝</m:t>
                      </m:r>
                      <m:r>
                        <a:rPr lang="zh-CN" altLang="en-US" i="1" smtClean="0">
                          <a:solidFill>
                            <a:schemeClr val="bg2">
                              <a:lumMod val="95000"/>
                              <a:lumOff val="5000"/>
                            </a:schemeClr>
                          </a:solidFill>
                          <a:latin typeface="Cambria Math" panose="02040503050406030204" pitchFamily="18" charset="0"/>
                        </a:rPr>
                        <m:t>±</m:t>
                      </m:r>
                      <m:sSub>
                        <m:sSubPr>
                          <m:ctrlPr>
                            <a:rPr lang="zh-CN" altLang="en-US" i="1">
                              <a:solidFill>
                                <a:schemeClr val="bg2">
                                  <a:lumMod val="95000"/>
                                  <a:lumOff val="5000"/>
                                </a:schemeClr>
                              </a:solidFill>
                              <a:latin typeface="Cambria Math" panose="02040503050406030204" pitchFamily="18" charset="0"/>
                            </a:rPr>
                          </m:ctrlPr>
                        </m:sSubPr>
                        <m:e>
                          <m:r>
                            <a:rPr lang="zh-CN" altLang="en-US" i="1">
                              <a:solidFill>
                                <a:schemeClr val="bg2">
                                  <a:lumMod val="95000"/>
                                  <a:lumOff val="5000"/>
                                </a:schemeClr>
                              </a:solidFill>
                              <a:latin typeface="Cambria Math" panose="02040503050406030204" pitchFamily="18" charset="0"/>
                            </a:rPr>
                            <m:t>𝑧</m:t>
                          </m:r>
                        </m:e>
                        <m:sub>
                          <m:f>
                            <m:fPr>
                              <m:type m:val="lin"/>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𝛼</m:t>
                              </m:r>
                            </m:num>
                            <m:den>
                              <m:r>
                                <a:rPr lang="zh-CN" altLang="en-US" i="1">
                                  <a:solidFill>
                                    <a:schemeClr val="bg2">
                                      <a:lumMod val="95000"/>
                                      <a:lumOff val="5000"/>
                                    </a:schemeClr>
                                  </a:solidFill>
                                  <a:latin typeface="Cambria Math" panose="02040503050406030204" pitchFamily="18" charset="0"/>
                                </a:rPr>
                                <m:t>2</m:t>
                              </m:r>
                            </m:den>
                          </m:f>
                        </m:sub>
                      </m:sSub>
                      <m:rad>
                        <m:radPr>
                          <m:degHide m:val="on"/>
                          <m:ctrlPr>
                            <a:rPr lang="zh-CN" altLang="en-US" i="1">
                              <a:solidFill>
                                <a:schemeClr val="bg2">
                                  <a:lumMod val="95000"/>
                                  <a:lumOff val="5000"/>
                                </a:schemeClr>
                              </a:solidFill>
                              <a:latin typeface="Cambria Math" panose="02040503050406030204" pitchFamily="18" charset="0"/>
                            </a:rPr>
                          </m:ctrlPr>
                        </m:radPr>
                        <m:deg/>
                        <m:e>
                          <m:f>
                            <m:fPr>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𝑝</m:t>
                              </m:r>
                              <m:r>
                                <a:rPr lang="zh-CN" altLang="en-US" i="1">
                                  <a:solidFill>
                                    <a:schemeClr val="bg2">
                                      <a:lumMod val="95000"/>
                                      <a:lumOff val="5000"/>
                                    </a:schemeClr>
                                  </a:solidFill>
                                  <a:latin typeface="Cambria Math" panose="02040503050406030204" pitchFamily="18" charset="0"/>
                                </a:rPr>
                                <m:t>(</m:t>
                              </m:r>
                              <m:r>
                                <m:rPr>
                                  <m:nor/>
                                </m:rPr>
                                <a:rPr lang="zh-CN" altLang="en-US" i="0">
                                  <a:solidFill>
                                    <a:schemeClr val="bg2">
                                      <a:lumMod val="95000"/>
                                      <a:lumOff val="5000"/>
                                    </a:schemeClr>
                                  </a:solidFill>
                                  <a:latin typeface="Cambria Math" panose="02040503050406030204" pitchFamily="18" charset="0"/>
                                </a:rPr>
                                <m:t>1−</m:t>
                              </m:r>
                              <m:r>
                                <a:rPr lang="zh-CN" altLang="en-US" i="1">
                                  <a:solidFill>
                                    <a:schemeClr val="bg2">
                                      <a:lumMod val="95000"/>
                                      <a:lumOff val="5000"/>
                                    </a:schemeClr>
                                  </a:solidFill>
                                  <a:latin typeface="Cambria Math" panose="02040503050406030204" pitchFamily="18" charset="0"/>
                                </a:rPr>
                                <m:t>𝑝</m:t>
                              </m:r>
                              <m:r>
                                <a:rPr lang="zh-CN" altLang="en-US" i="1">
                                  <a:solidFill>
                                    <a:schemeClr val="bg2">
                                      <a:lumMod val="95000"/>
                                      <a:lumOff val="5000"/>
                                    </a:schemeClr>
                                  </a:solidFill>
                                  <a:latin typeface="Cambria Math" panose="02040503050406030204" pitchFamily="18" charset="0"/>
                                </a:rPr>
                                <m:t>)</m:t>
                              </m:r>
                            </m:num>
                            <m:den>
                              <m:r>
                                <a:rPr lang="zh-CN" altLang="en-US" i="1">
                                  <a:solidFill>
                                    <a:schemeClr val="bg2">
                                      <a:lumMod val="95000"/>
                                      <a:lumOff val="5000"/>
                                    </a:schemeClr>
                                  </a:solidFill>
                                  <a:latin typeface="Cambria Math" panose="02040503050406030204" pitchFamily="18" charset="0"/>
                                </a:rPr>
                                <m:t>𝑛</m:t>
                              </m:r>
                            </m:den>
                          </m:f>
                        </m:e>
                      </m:rad>
                      <m:r>
                        <a:rPr lang="zh-CN" altLang="en-US" i="1">
                          <a:solidFill>
                            <a:schemeClr val="bg2">
                              <a:lumMod val="95000"/>
                              <a:lumOff val="5000"/>
                            </a:schemeClr>
                          </a:solidFill>
                          <a:latin typeface="Cambria Math" panose="02040503050406030204" pitchFamily="18" charset="0"/>
                        </a:rPr>
                        <m:t> </m:t>
                      </m:r>
                    </m:oMath>
                  </m:oMathPara>
                </a14:m>
                <a:endParaRPr lang="zh-CN" altLang="en-US" dirty="0">
                  <a:solidFill>
                    <a:schemeClr val="bg2">
                      <a:lumMod val="95000"/>
                      <a:lumOff val="5000"/>
                    </a:schemeClr>
                  </a:solidFill>
                </a:endParaRPr>
              </a:p>
            </p:txBody>
          </p:sp>
        </mc:Choice>
        <mc:Fallback>
          <p:sp>
            <p:nvSpPr>
              <p:cNvPr id="756742" name="Object 6">
                <a:hlinkClick r:id="" action="ppaction://ole?verb=0"/>
              </p:cNvPr>
              <p:cNvSpPr txBox="1">
                <a:spLocks noRot="1" noChangeAspect="1" noMove="1" noResize="1" noEditPoints="1" noAdjustHandles="1" noChangeArrowheads="1" noChangeShapeType="1" noTextEdit="1"/>
              </p:cNvSpPr>
              <p:nvPr/>
            </p:nvSpPr>
            <p:spPr bwMode="auto">
              <a:xfrm>
                <a:off x="1076942" y="4585493"/>
                <a:ext cx="2720975" cy="989012"/>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1448BA5E-1D05-4D88-9A70-EA53E35DEBA3}"/>
              </a:ext>
            </a:extLst>
          </p:cNvPr>
          <p:cNvSpPr txBox="1"/>
          <p:nvPr/>
        </p:nvSpPr>
        <p:spPr>
          <a:xfrm>
            <a:off x="613123" y="5489996"/>
            <a:ext cx="6911205" cy="523220"/>
          </a:xfrm>
          <a:prstGeom prst="rect">
            <a:avLst/>
          </a:prstGeom>
          <a:noFill/>
        </p:spPr>
        <p:txBody>
          <a:bodyPr wrap="square" rtlCol="0">
            <a:spAutoFit/>
          </a:bodyPr>
          <a:lstStyle/>
          <a:p>
            <a:r>
              <a:rPr lang="en-US" altLang="zh-CN" dirty="0">
                <a:solidFill>
                  <a:schemeClr val="bg2">
                    <a:lumMod val="95000"/>
                    <a:lumOff val="5000"/>
                  </a:schemeClr>
                </a:solidFill>
                <a:effectLst>
                  <a:outerShdw blurRad="38100" dist="38100" dir="2700000" algn="tl">
                    <a:srgbClr val="000000">
                      <a:alpha val="43137"/>
                    </a:srgbClr>
                  </a:outerShdw>
                </a:effectLst>
                <a:latin typeface="+mn-ea"/>
                <a:ea typeface="+mn-ea"/>
              </a:rPr>
              <a:t>4.</a:t>
            </a:r>
            <a:r>
              <a:rPr lang="zh-CN" altLang="en-US" dirty="0">
                <a:solidFill>
                  <a:srgbClr val="FF0000"/>
                </a:solidFill>
                <a:effectLst>
                  <a:outerShdw blurRad="38100" dist="38100" dir="2700000" algn="tl">
                    <a:srgbClr val="000000">
                      <a:alpha val="43137"/>
                    </a:srgbClr>
                  </a:outerShdw>
                </a:effectLst>
                <a:latin typeface="+mn-ea"/>
                <a:ea typeface="+mn-ea"/>
              </a:rPr>
              <a:t>总体比例区间估计只适用于大样本。</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animEffect transition="in" filter="wipe(left)">
                                      <p:cBhvr>
                                        <p:cTn id="7" dur="500"/>
                                        <p:tgtEl>
                                          <p:spTgt spid="756739">
                                            <p:txEl>
                                              <p:pRg st="0" end="0"/>
                                            </p:txEl>
                                          </p:spTgt>
                                        </p:tgtEl>
                                      </p:cBhvr>
                                    </p:animEffect>
                                  </p:childTnLst>
                                  <p:subTnLst>
                                    <p:animClr clrSpc="rgb" dir="cw">
                                      <p:cBhvr override="childStyle">
                                        <p:cTn dur="1" fill="hold" display="0" masterRel="nextClick" afterEffect="1"/>
                                        <p:tgtEl>
                                          <p:spTgt spid="756739">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756739">
                                            <p:txEl>
                                              <p:pRg st="1" end="1"/>
                                            </p:txEl>
                                          </p:spTgt>
                                        </p:tgtEl>
                                        <p:attrNameLst>
                                          <p:attrName>style.visibility</p:attrName>
                                        </p:attrNameLst>
                                      </p:cBhvr>
                                      <p:to>
                                        <p:strVal val="visible"/>
                                      </p:to>
                                    </p:set>
                                    <p:animEffect transition="in" filter="wipe(left)">
                                      <p:cBhvr>
                                        <p:cTn id="10" dur="500"/>
                                        <p:tgtEl>
                                          <p:spTgt spid="756739">
                                            <p:txEl>
                                              <p:pRg st="1" end="1"/>
                                            </p:txEl>
                                          </p:spTgt>
                                        </p:tgtEl>
                                      </p:cBhvr>
                                    </p:animEffect>
                                  </p:childTnLst>
                                  <p:subTnLst>
                                    <p:animClr clrSpc="rgb" dir="cw">
                                      <p:cBhvr override="childStyle">
                                        <p:cTn dur="1" fill="hold" display="0" masterRel="nextClick" afterEffect="1"/>
                                        <p:tgtEl>
                                          <p:spTgt spid="756739">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756739">
                                            <p:txEl>
                                              <p:pRg st="2" end="2"/>
                                            </p:txEl>
                                          </p:spTgt>
                                        </p:tgtEl>
                                        <p:attrNameLst>
                                          <p:attrName>style.visibility</p:attrName>
                                        </p:attrNameLst>
                                      </p:cBhvr>
                                      <p:to>
                                        <p:strVal val="visible"/>
                                      </p:to>
                                    </p:set>
                                    <p:animEffect transition="in" filter="wipe(left)">
                                      <p:cBhvr>
                                        <p:cTn id="13" dur="500"/>
                                        <p:tgtEl>
                                          <p:spTgt spid="756739">
                                            <p:txEl>
                                              <p:pRg st="2" end="2"/>
                                            </p:txEl>
                                          </p:spTgt>
                                        </p:tgtEl>
                                      </p:cBhvr>
                                    </p:animEffect>
                                  </p:childTnLst>
                                  <p:subTnLst>
                                    <p:animClr clrSpc="rgb" dir="cw">
                                      <p:cBhvr override="childStyle">
                                        <p:cTn dur="1" fill="hold" display="0" masterRel="nextClick" afterEffect="1"/>
                                        <p:tgtEl>
                                          <p:spTgt spid="756739">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56739">
                                            <p:txEl>
                                              <p:pRg st="3" end="3"/>
                                            </p:txEl>
                                          </p:spTgt>
                                        </p:tgtEl>
                                        <p:attrNameLst>
                                          <p:attrName>style.visibility</p:attrName>
                                        </p:attrNameLst>
                                      </p:cBhvr>
                                      <p:to>
                                        <p:strVal val="visible"/>
                                      </p:to>
                                    </p:set>
                                    <p:animEffect transition="in" filter="wipe(left)">
                                      <p:cBhvr>
                                        <p:cTn id="18" dur="500"/>
                                        <p:tgtEl>
                                          <p:spTgt spid="756739">
                                            <p:txEl>
                                              <p:pRg st="3" end="3"/>
                                            </p:txEl>
                                          </p:spTgt>
                                        </p:tgtEl>
                                      </p:cBhvr>
                                    </p:animEffect>
                                  </p:childTnLst>
                                  <p:subTnLst>
                                    <p:animClr clrSpc="rgb" dir="cw">
                                      <p:cBhvr override="childStyle">
                                        <p:cTn dur="1" fill="hold" display="0" masterRel="nextClick" afterEffect="1"/>
                                        <p:tgtEl>
                                          <p:spTgt spid="756739">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56741">
                                            <p:txEl>
                                              <p:pRg st="0" end="0"/>
                                            </p:txEl>
                                          </p:spTgt>
                                        </p:tgtEl>
                                        <p:attrNameLst>
                                          <p:attrName>style.visibility</p:attrName>
                                        </p:attrNameLst>
                                      </p:cBhvr>
                                      <p:to>
                                        <p:strVal val="visible"/>
                                      </p:to>
                                    </p:set>
                                    <p:animEffect transition="in" filter="wipe(left)">
                                      <p:cBhvr>
                                        <p:cTn id="23" dur="500"/>
                                        <p:tgtEl>
                                          <p:spTgt spid="756741">
                                            <p:txEl>
                                              <p:pRg st="0" end="0"/>
                                            </p:txEl>
                                          </p:spTgt>
                                        </p:tgtEl>
                                      </p:cBhvr>
                                    </p:animEffect>
                                  </p:childTnLst>
                                  <p:subTnLst>
                                    <p:animClr clrSpc="rgb" dir="cw">
                                      <p:cBhvr override="childStyle">
                                        <p:cTn dur="1" fill="hold" display="0" masterRel="nextClick" afterEffect="1"/>
                                        <p:tgtEl>
                                          <p:spTgt spid="756741">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autoUpdateAnimBg="0"/>
      <p:bldP spid="756741"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1250" name="Rectangle 2"/>
          <p:cNvSpPr>
            <a:spLocks noGrp="1" noChangeArrowheads="1"/>
          </p:cNvSpPr>
          <p:nvPr>
            <p:ph type="title"/>
          </p:nvPr>
        </p:nvSpPr>
        <p:spPr/>
        <p:txBody>
          <a:bodyPr/>
          <a:lstStyle/>
          <a:p>
            <a:pPr>
              <a:defRPr/>
            </a:pPr>
            <a:r>
              <a:rPr lang="zh-CN" altLang="en-US">
                <a:solidFill>
                  <a:schemeClr val="bg2">
                    <a:lumMod val="95000"/>
                    <a:lumOff val="5000"/>
                  </a:schemeClr>
                </a:solidFill>
                <a:latin typeface="Arial" panose="020B0604020202020204" pitchFamily="34" charset="0"/>
              </a:rPr>
              <a:t>总体比例的区间估计</a:t>
            </a:r>
            <a:br>
              <a:rPr lang="zh-CN" altLang="en-US">
                <a:solidFill>
                  <a:schemeClr val="bg2">
                    <a:lumMod val="95000"/>
                    <a:lumOff val="5000"/>
                  </a:schemeClr>
                </a:solidFill>
                <a:latin typeface="Arial" panose="020B0604020202020204" pitchFamily="34" charset="0"/>
              </a:rPr>
            </a:br>
            <a:r>
              <a:rPr lang="en-US" altLang="zh-CN" sz="3600">
                <a:solidFill>
                  <a:schemeClr val="bg2">
                    <a:lumMod val="95000"/>
                    <a:lumOff val="5000"/>
                  </a:schemeClr>
                </a:solidFill>
                <a:latin typeface="Arial" panose="020B0604020202020204" pitchFamily="34" charset="0"/>
              </a:rPr>
              <a:t>(</a:t>
            </a:r>
            <a:r>
              <a:rPr lang="zh-CN" altLang="en-US" sz="3600">
                <a:solidFill>
                  <a:schemeClr val="bg2">
                    <a:lumMod val="95000"/>
                    <a:lumOff val="5000"/>
                  </a:schemeClr>
                </a:solidFill>
                <a:latin typeface="Arial" panose="020B0604020202020204" pitchFamily="34" charset="0"/>
              </a:rPr>
              <a:t>例题分析</a:t>
            </a:r>
            <a:r>
              <a:rPr lang="en-US" altLang="zh-CN" sz="3600">
                <a:solidFill>
                  <a:schemeClr val="bg2">
                    <a:lumMod val="95000"/>
                    <a:lumOff val="5000"/>
                  </a:schemeClr>
                </a:solidFill>
                <a:latin typeface="Arial" panose="020B0604020202020204" pitchFamily="34" charset="0"/>
              </a:rPr>
              <a:t>)</a:t>
            </a:r>
          </a:p>
        </p:txBody>
      </p:sp>
      <p:sp>
        <p:nvSpPr>
          <p:cNvPr id="821251"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a:solidFill>
                <a:schemeClr val="bg2">
                  <a:lumMod val="95000"/>
                  <a:lumOff val="5000"/>
                </a:schemeClr>
              </a:solidFill>
              <a:effectLst>
                <a:outerShdw blurRad="38100" dist="38100" dir="2700000" algn="tl">
                  <a:srgbClr val="000000"/>
                </a:outerShdw>
              </a:effectLst>
            </a:endParaRPr>
          </a:p>
        </p:txBody>
      </p:sp>
      <p:sp>
        <p:nvSpPr>
          <p:cNvPr id="821252" name="Rectangle 4"/>
          <p:cNvSpPr>
            <a:spLocks noChangeArrowheads="1"/>
          </p:cNvSpPr>
          <p:nvPr/>
        </p:nvSpPr>
        <p:spPr bwMode="auto">
          <a:xfrm>
            <a:off x="381000" y="1828800"/>
            <a:ext cx="2438400" cy="4121150"/>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400" dirty="0">
                <a:solidFill>
                  <a:schemeClr val="bg2">
                    <a:lumMod val="95000"/>
                    <a:lumOff val="5000"/>
                  </a:schemeClr>
                </a:solidFill>
                <a:effectLst>
                  <a:outerShdw blurRad="38100" dist="38100" dir="2700000" algn="tl">
                    <a:srgbClr val="000000"/>
                  </a:outerShdw>
                </a:effectLst>
              </a:rPr>
              <a:t>【</a:t>
            </a:r>
            <a:r>
              <a:rPr lang="zh-CN" altLang="en-US" sz="2400" dirty="0">
                <a:solidFill>
                  <a:schemeClr val="bg2">
                    <a:lumMod val="95000"/>
                    <a:lumOff val="5000"/>
                  </a:schemeClr>
                </a:solidFill>
                <a:effectLst>
                  <a:outerShdw blurRad="38100" dist="38100" dir="2700000" algn="tl">
                    <a:srgbClr val="000000"/>
                  </a:outerShdw>
                </a:effectLst>
              </a:rPr>
              <a:t>例</a:t>
            </a:r>
            <a:r>
              <a:rPr lang="en-US" altLang="zh-CN" sz="2400" dirty="0">
                <a:solidFill>
                  <a:schemeClr val="bg2">
                    <a:lumMod val="95000"/>
                    <a:lumOff val="5000"/>
                  </a:schemeClr>
                </a:solidFill>
                <a:effectLst>
                  <a:outerShdw blurRad="38100" dist="38100" dir="2700000" algn="tl">
                    <a:srgbClr val="000000"/>
                  </a:outerShdw>
                </a:effectLst>
              </a:rPr>
              <a:t>】</a:t>
            </a:r>
            <a:r>
              <a:rPr lang="zh-CN" altLang="en-US" sz="2400" b="0" dirty="0">
                <a:solidFill>
                  <a:schemeClr val="bg2">
                    <a:lumMod val="95000"/>
                    <a:lumOff val="5000"/>
                  </a:schemeClr>
                </a:solidFill>
                <a:effectLst>
                  <a:outerShdw blurRad="38100" dist="38100" dir="2700000" algn="tl">
                    <a:srgbClr val="000000"/>
                  </a:outerShdw>
                </a:effectLst>
                <a:sym typeface="Symbol" panose="05050102010706020507" pitchFamily="18" charset="2"/>
              </a:rPr>
              <a:t>某城市想要估计下岗职工中女性所占的比例，随机地抽取了</a:t>
            </a:r>
            <a:r>
              <a:rPr lang="en-US" altLang="zh-CN" sz="2400" b="0" dirty="0">
                <a:solidFill>
                  <a:schemeClr val="bg2">
                    <a:lumMod val="95000"/>
                    <a:lumOff val="5000"/>
                  </a:schemeClr>
                </a:solidFill>
                <a:effectLst>
                  <a:outerShdw blurRad="38100" dist="38100" dir="2700000" algn="tl">
                    <a:srgbClr val="000000"/>
                  </a:outerShdw>
                </a:effectLst>
                <a:sym typeface="Symbol" panose="05050102010706020507" pitchFamily="18" charset="2"/>
              </a:rPr>
              <a:t>100</a:t>
            </a:r>
            <a:r>
              <a:rPr lang="zh-CN" altLang="en-US" sz="2400" b="0" dirty="0">
                <a:solidFill>
                  <a:schemeClr val="bg2">
                    <a:lumMod val="95000"/>
                    <a:lumOff val="5000"/>
                  </a:schemeClr>
                </a:solidFill>
                <a:effectLst>
                  <a:outerShdw blurRad="38100" dist="38100" dir="2700000" algn="tl">
                    <a:srgbClr val="000000"/>
                  </a:outerShdw>
                </a:effectLst>
                <a:sym typeface="Symbol" panose="05050102010706020507" pitchFamily="18" charset="2"/>
              </a:rPr>
              <a:t>名下岗职工，其中</a:t>
            </a:r>
            <a:r>
              <a:rPr lang="en-US" altLang="zh-CN" sz="2400" b="0" dirty="0">
                <a:solidFill>
                  <a:schemeClr val="bg2">
                    <a:lumMod val="95000"/>
                    <a:lumOff val="5000"/>
                  </a:schemeClr>
                </a:solidFill>
                <a:effectLst>
                  <a:outerShdw blurRad="38100" dist="38100" dir="2700000" algn="tl">
                    <a:srgbClr val="000000"/>
                  </a:outerShdw>
                </a:effectLst>
                <a:sym typeface="Symbol" panose="05050102010706020507" pitchFamily="18" charset="2"/>
              </a:rPr>
              <a:t>65</a:t>
            </a:r>
            <a:r>
              <a:rPr lang="zh-CN" altLang="en-US" sz="2400" b="0" dirty="0">
                <a:solidFill>
                  <a:schemeClr val="bg2">
                    <a:lumMod val="95000"/>
                    <a:lumOff val="5000"/>
                  </a:schemeClr>
                </a:solidFill>
                <a:effectLst>
                  <a:outerShdw blurRad="38100" dist="38100" dir="2700000" algn="tl">
                    <a:srgbClr val="000000"/>
                  </a:outerShdw>
                </a:effectLst>
                <a:sym typeface="Symbol" panose="05050102010706020507" pitchFamily="18" charset="2"/>
              </a:rPr>
              <a:t>人为女性职工。试以</a:t>
            </a:r>
            <a:r>
              <a:rPr lang="en-US" altLang="zh-CN" sz="2400" b="0" dirty="0">
                <a:solidFill>
                  <a:schemeClr val="bg2">
                    <a:lumMod val="95000"/>
                    <a:lumOff val="5000"/>
                  </a:schemeClr>
                </a:solidFill>
                <a:effectLst>
                  <a:outerShdw blurRad="38100" dist="38100" dir="2700000" algn="tl">
                    <a:srgbClr val="000000"/>
                  </a:outerShdw>
                </a:effectLst>
                <a:sym typeface="Symbol" panose="05050102010706020507" pitchFamily="18" charset="2"/>
              </a:rPr>
              <a:t>95%</a:t>
            </a:r>
            <a:r>
              <a:rPr lang="zh-CN" altLang="en-US" sz="2400" b="0" dirty="0">
                <a:solidFill>
                  <a:schemeClr val="bg2">
                    <a:lumMod val="95000"/>
                    <a:lumOff val="5000"/>
                  </a:schemeClr>
                </a:solidFill>
                <a:effectLst>
                  <a:outerShdw blurRad="38100" dist="38100" dir="2700000" algn="tl">
                    <a:srgbClr val="000000"/>
                  </a:outerShdw>
                </a:effectLst>
                <a:sym typeface="Symbol" panose="05050102010706020507" pitchFamily="18" charset="2"/>
              </a:rPr>
              <a:t>的置信水平估计该城市下岗职工中女性比例的置信区间</a:t>
            </a:r>
          </a:p>
        </p:txBody>
      </p:sp>
      <p:sp>
        <p:nvSpPr>
          <p:cNvPr id="821253" name="Rectangle 5"/>
          <p:cNvSpPr>
            <a:spLocks noChangeArrowheads="1"/>
          </p:cNvSpPr>
          <p:nvPr/>
        </p:nvSpPr>
        <p:spPr bwMode="auto">
          <a:xfrm>
            <a:off x="3276600" y="1752600"/>
            <a:ext cx="5867400"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dirty="0">
                <a:solidFill>
                  <a:schemeClr val="bg2">
                    <a:lumMod val="95000"/>
                    <a:lumOff val="5000"/>
                  </a:schemeClr>
                </a:solidFill>
                <a:effectLst>
                  <a:outerShdw blurRad="38100" dist="38100" dir="2700000" algn="tl">
                    <a:srgbClr val="000000"/>
                  </a:outerShdw>
                </a:effectLst>
                <a:latin typeface="Arial" panose="020B0604020202020204" pitchFamily="34" charset="0"/>
              </a:rPr>
              <a:t>解：</a:t>
            </a:r>
            <a:r>
              <a:rPr lang="zh-CN" altLang="en-US" b="0" dirty="0">
                <a:solidFill>
                  <a:schemeClr val="bg2">
                    <a:lumMod val="95000"/>
                    <a:lumOff val="5000"/>
                  </a:schemeClr>
                </a:solidFill>
                <a:effectLst>
                  <a:outerShdw blurRad="38100" dist="38100" dir="2700000" algn="tl">
                    <a:srgbClr val="000000"/>
                  </a:outerShdw>
                </a:effectLst>
                <a:latin typeface="Arial" panose="020B0604020202020204" pitchFamily="34" charset="0"/>
              </a:rPr>
              <a:t>已知 </a:t>
            </a:r>
            <a:r>
              <a:rPr lang="en-US" altLang="zh-CN" b="0" i="1" dirty="0">
                <a:solidFill>
                  <a:schemeClr val="bg2">
                    <a:lumMod val="95000"/>
                    <a:lumOff val="5000"/>
                  </a:schemeClr>
                </a:solidFill>
                <a:effectLst>
                  <a:outerShdw blurRad="38100" dist="38100" dir="2700000" algn="tl">
                    <a:srgbClr val="000000"/>
                  </a:outerShdw>
                </a:effectLst>
              </a:rPr>
              <a:t>n</a:t>
            </a:r>
            <a:r>
              <a:rPr lang="en-US" altLang="zh-CN"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=100</a:t>
            </a:r>
            <a:r>
              <a:rPr lang="zh-CN" altLang="en-US"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b="0" i="1" dirty="0">
                <a:solidFill>
                  <a:schemeClr val="bg2">
                    <a:lumMod val="95000"/>
                    <a:lumOff val="5000"/>
                  </a:schemeClr>
                </a:solidFill>
                <a:effectLst>
                  <a:outerShdw blurRad="38100" dist="38100" dir="2700000" algn="tl">
                    <a:srgbClr val="000000"/>
                  </a:outerShdw>
                </a:effectLst>
              </a:rPr>
              <a:t>p</a:t>
            </a:r>
            <a:r>
              <a:rPr lang="zh-CN" altLang="en-US" b="0" dirty="0">
                <a:solidFill>
                  <a:schemeClr val="bg2">
                    <a:lumMod val="95000"/>
                    <a:lumOff val="5000"/>
                  </a:schemeClr>
                </a:solidFill>
                <a:effectLst>
                  <a:outerShdw blurRad="38100" dist="38100" dir="2700000" algn="tl">
                    <a:srgbClr val="000000"/>
                  </a:outerShdw>
                </a:effectLst>
                <a:latin typeface="Arial" panose="020B0604020202020204" pitchFamily="34" charset="0"/>
              </a:rPr>
              <a:t>＝</a:t>
            </a:r>
            <a:r>
              <a:rPr lang="en-US" altLang="zh-CN" b="0" dirty="0">
                <a:solidFill>
                  <a:schemeClr val="bg2">
                    <a:lumMod val="95000"/>
                    <a:lumOff val="5000"/>
                  </a:schemeClr>
                </a:solidFill>
                <a:effectLst>
                  <a:outerShdw blurRad="38100" dist="38100" dir="2700000" algn="tl">
                    <a:srgbClr val="000000"/>
                  </a:outerShdw>
                </a:effectLst>
                <a:latin typeface="Arial" panose="020B0604020202020204" pitchFamily="34" charset="0"/>
              </a:rPr>
              <a:t>65% </a:t>
            </a:r>
            <a:r>
              <a:rPr lang="en-US" altLang="zh-CN"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 1</a:t>
            </a:r>
            <a:r>
              <a:rPr lang="en-US" altLang="zh-CN" b="0" i="1"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 95%</a:t>
            </a:r>
            <a:r>
              <a:rPr lang="zh-CN" altLang="en-US"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b="0" i="1" dirty="0">
                <a:solidFill>
                  <a:schemeClr val="bg2">
                    <a:lumMod val="95000"/>
                    <a:lumOff val="5000"/>
                  </a:schemeClr>
                </a:solidFill>
                <a:effectLst>
                  <a:outerShdw blurRad="38100" dist="38100" dir="2700000" algn="tl">
                    <a:srgbClr val="000000"/>
                  </a:outerShdw>
                </a:effectLst>
                <a:sym typeface="Symbol" panose="05050102010706020507" pitchFamily="18" charset="2"/>
              </a:rPr>
              <a:t>z</a:t>
            </a:r>
            <a:r>
              <a:rPr lang="en-US" altLang="zh-CN" b="0" i="1" baseline="-2500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b="0" dirty="0">
                <a:solidFill>
                  <a:schemeClr val="bg2">
                    <a:lumMod val="95000"/>
                    <a:lumOff val="5000"/>
                  </a:schemeClr>
                </a:solidFill>
                <a:effectLst>
                  <a:outerShdw blurRad="38100" dist="38100" dir="2700000" algn="tl">
                    <a:srgbClr val="000000"/>
                  </a:outerShdw>
                </a:effectLst>
                <a:latin typeface="Arial" panose="020B0604020202020204" pitchFamily="34" charset="0"/>
                <a:sym typeface="Symbol" panose="05050102010706020507" pitchFamily="18" charset="2"/>
              </a:rPr>
              <a:t>=1.96</a:t>
            </a:r>
          </a:p>
        </p:txBody>
      </p:sp>
      <mc:AlternateContent xmlns:mc="http://schemas.openxmlformats.org/markup-compatibility/2006">
        <mc:Choice xmlns:a14="http://schemas.microsoft.com/office/drawing/2010/main" Requires="a14">
          <p:sp>
            <p:nvSpPr>
              <p:cNvPr id="64518" name="Object 6">
                <a:hlinkClick r:id="" action="ppaction://ole?verb=0"/>
              </p:cNvPr>
              <p:cNvSpPr txBox="1"/>
              <p:nvPr/>
            </p:nvSpPr>
            <p:spPr bwMode="auto">
              <a:xfrm>
                <a:off x="3886200" y="2514600"/>
                <a:ext cx="4648200" cy="2895600"/>
              </a:xfrm>
              <a:prstGeom prst="rect">
                <a:avLst/>
              </a:prstGeom>
              <a:noFill/>
              <a:ln>
                <a:noFill/>
              </a:ln>
              <a:effectLst>
                <a:outerShdw dist="17961" dir="2700000" algn="ctr" rotWithShape="0">
                  <a:schemeClr val="bg2"/>
                </a:outerShdw>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lumMod val="95000"/>
                              <a:lumOff val="5000"/>
                            </a:schemeClr>
                          </a:solidFill>
                          <a:latin typeface="Cambria Math" panose="02040503050406030204" pitchFamily="18" charset="0"/>
                        </a:rPr>
                        <m:t>𝑝</m:t>
                      </m:r>
                      <m:r>
                        <a:rPr lang="zh-CN" altLang="en-US" i="1" smtClean="0">
                          <a:solidFill>
                            <a:schemeClr val="bg2">
                              <a:lumMod val="95000"/>
                              <a:lumOff val="5000"/>
                            </a:schemeClr>
                          </a:solidFill>
                          <a:latin typeface="Cambria Math" panose="02040503050406030204" pitchFamily="18" charset="0"/>
                        </a:rPr>
                        <m:t>±</m:t>
                      </m:r>
                      <m:sSub>
                        <m:sSubPr>
                          <m:ctrlPr>
                            <a:rPr lang="zh-CN" altLang="en-US" i="1">
                              <a:solidFill>
                                <a:schemeClr val="bg2">
                                  <a:lumMod val="95000"/>
                                  <a:lumOff val="5000"/>
                                </a:schemeClr>
                              </a:solidFill>
                              <a:latin typeface="Cambria Math" panose="02040503050406030204" pitchFamily="18" charset="0"/>
                            </a:rPr>
                          </m:ctrlPr>
                        </m:sSubPr>
                        <m:e>
                          <m:r>
                            <a:rPr lang="zh-CN" altLang="en-US" i="1">
                              <a:solidFill>
                                <a:schemeClr val="bg2">
                                  <a:lumMod val="95000"/>
                                  <a:lumOff val="5000"/>
                                </a:schemeClr>
                              </a:solidFill>
                              <a:latin typeface="Cambria Math" panose="02040503050406030204" pitchFamily="18" charset="0"/>
                            </a:rPr>
                            <m:t>𝑧</m:t>
                          </m:r>
                        </m:e>
                        <m:sub>
                          <m:f>
                            <m:fPr>
                              <m:type m:val="lin"/>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𝛼</m:t>
                              </m:r>
                            </m:num>
                            <m:den>
                              <m:r>
                                <a:rPr lang="zh-CN" altLang="en-US" i="1">
                                  <a:solidFill>
                                    <a:schemeClr val="bg2">
                                      <a:lumMod val="95000"/>
                                      <a:lumOff val="5000"/>
                                    </a:schemeClr>
                                  </a:solidFill>
                                  <a:latin typeface="Cambria Math" panose="02040503050406030204" pitchFamily="18" charset="0"/>
                                </a:rPr>
                                <m:t>2</m:t>
                              </m:r>
                            </m:den>
                          </m:f>
                        </m:sub>
                      </m:sSub>
                      <m:rad>
                        <m:radPr>
                          <m:degHide m:val="on"/>
                          <m:ctrlPr>
                            <a:rPr lang="zh-CN" altLang="en-US" i="1">
                              <a:solidFill>
                                <a:schemeClr val="bg2">
                                  <a:lumMod val="95000"/>
                                  <a:lumOff val="5000"/>
                                </a:schemeClr>
                              </a:solidFill>
                              <a:latin typeface="Cambria Math" panose="02040503050406030204" pitchFamily="18" charset="0"/>
                            </a:rPr>
                          </m:ctrlPr>
                        </m:radPr>
                        <m:deg/>
                        <m:e>
                          <m:f>
                            <m:fPr>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𝑝</m:t>
                              </m:r>
                              <m:r>
                                <a:rPr lang="zh-CN" altLang="en-US" i="1">
                                  <a:solidFill>
                                    <a:schemeClr val="bg2">
                                      <a:lumMod val="95000"/>
                                      <a:lumOff val="5000"/>
                                    </a:schemeClr>
                                  </a:solidFill>
                                  <a:latin typeface="Cambria Math" panose="02040503050406030204" pitchFamily="18" charset="0"/>
                                </a:rPr>
                                <m:t>(1−</m:t>
                              </m:r>
                              <m:r>
                                <a:rPr lang="zh-CN" altLang="en-US" i="1">
                                  <a:solidFill>
                                    <a:schemeClr val="bg2">
                                      <a:lumMod val="95000"/>
                                      <a:lumOff val="5000"/>
                                    </a:schemeClr>
                                  </a:solidFill>
                                  <a:latin typeface="Cambria Math" panose="02040503050406030204" pitchFamily="18" charset="0"/>
                                </a:rPr>
                                <m:t>𝑝</m:t>
                              </m:r>
                              <m:r>
                                <a:rPr lang="zh-CN" altLang="en-US" i="1">
                                  <a:solidFill>
                                    <a:schemeClr val="bg2">
                                      <a:lumMod val="95000"/>
                                      <a:lumOff val="5000"/>
                                    </a:schemeClr>
                                  </a:solidFill>
                                  <a:latin typeface="Cambria Math" panose="02040503050406030204" pitchFamily="18" charset="0"/>
                                </a:rPr>
                                <m:t>)</m:t>
                              </m:r>
                            </m:num>
                            <m:den>
                              <m:r>
                                <a:rPr lang="zh-CN" altLang="en-US" i="1">
                                  <a:solidFill>
                                    <a:schemeClr val="bg2">
                                      <a:lumMod val="95000"/>
                                      <a:lumOff val="5000"/>
                                    </a:schemeClr>
                                  </a:solidFill>
                                  <a:latin typeface="Cambria Math" panose="02040503050406030204" pitchFamily="18" charset="0"/>
                                </a:rPr>
                                <m:t>𝑛</m:t>
                              </m:r>
                            </m:den>
                          </m:f>
                        </m:e>
                      </m:rad>
                    </m:oMath>
                    <m:oMath xmlns:m="http://schemas.openxmlformats.org/officeDocument/2006/math">
                      <m:r>
                        <a:rPr lang="zh-CN" altLang="en-US" i="1">
                          <a:solidFill>
                            <a:schemeClr val="bg2">
                              <a:lumMod val="95000"/>
                              <a:lumOff val="5000"/>
                            </a:schemeClr>
                          </a:solidFill>
                          <a:latin typeface="Cambria Math" panose="02040503050406030204" pitchFamily="18" charset="0"/>
                        </a:rPr>
                        <m:t>=65%±1.96×</m:t>
                      </m:r>
                      <m:rad>
                        <m:radPr>
                          <m:degHide m:val="on"/>
                          <m:ctrlPr>
                            <a:rPr lang="zh-CN" altLang="en-US" i="1">
                              <a:solidFill>
                                <a:schemeClr val="bg2">
                                  <a:lumMod val="95000"/>
                                  <a:lumOff val="5000"/>
                                </a:schemeClr>
                              </a:solidFill>
                              <a:latin typeface="Cambria Math" panose="02040503050406030204" pitchFamily="18" charset="0"/>
                            </a:rPr>
                          </m:ctrlPr>
                        </m:radPr>
                        <m:deg/>
                        <m:e>
                          <m:f>
                            <m:fPr>
                              <m:ctrlPr>
                                <a:rPr lang="zh-CN" altLang="en-US" i="1">
                                  <a:solidFill>
                                    <a:schemeClr val="bg2">
                                      <a:lumMod val="95000"/>
                                      <a:lumOff val="5000"/>
                                    </a:schemeClr>
                                  </a:solidFill>
                                  <a:latin typeface="Cambria Math" panose="02040503050406030204" pitchFamily="18" charset="0"/>
                                </a:rPr>
                              </m:ctrlPr>
                            </m:fPr>
                            <m:num>
                              <m:r>
                                <a:rPr lang="zh-CN" altLang="en-US" i="1">
                                  <a:solidFill>
                                    <a:schemeClr val="bg2">
                                      <a:lumMod val="95000"/>
                                      <a:lumOff val="5000"/>
                                    </a:schemeClr>
                                  </a:solidFill>
                                  <a:latin typeface="Cambria Math" panose="02040503050406030204" pitchFamily="18" charset="0"/>
                                </a:rPr>
                                <m:t>65%(1−65%)</m:t>
                              </m:r>
                            </m:num>
                            <m:den>
                              <m:r>
                                <a:rPr lang="zh-CN" altLang="en-US" i="1">
                                  <a:solidFill>
                                    <a:schemeClr val="bg2">
                                      <a:lumMod val="95000"/>
                                      <a:lumOff val="5000"/>
                                    </a:schemeClr>
                                  </a:solidFill>
                                  <a:latin typeface="Cambria Math" panose="02040503050406030204" pitchFamily="18" charset="0"/>
                                </a:rPr>
                                <m:t>100</m:t>
                              </m:r>
                            </m:den>
                          </m:f>
                        </m:e>
                      </m:rad>
                    </m:oMath>
                    <m:oMath xmlns:m="http://schemas.openxmlformats.org/officeDocument/2006/math">
                      <m:r>
                        <a:rPr lang="zh-CN" altLang="en-US" i="1">
                          <a:solidFill>
                            <a:schemeClr val="bg2">
                              <a:lumMod val="95000"/>
                              <a:lumOff val="5000"/>
                            </a:schemeClr>
                          </a:solidFill>
                          <a:latin typeface="Cambria Math" panose="02040503050406030204" pitchFamily="18" charset="0"/>
                        </a:rPr>
                        <m:t>=65%±9.35%</m:t>
                      </m:r>
                    </m:oMath>
                    <m:oMath xmlns:m="http://schemas.openxmlformats.org/officeDocument/2006/math">
                      <m:r>
                        <a:rPr lang="zh-CN" altLang="en-US" i="1">
                          <a:solidFill>
                            <a:schemeClr val="bg2">
                              <a:lumMod val="95000"/>
                              <a:lumOff val="5000"/>
                            </a:schemeClr>
                          </a:solidFill>
                          <a:latin typeface="Cambria Math" panose="02040503050406030204" pitchFamily="18" charset="0"/>
                        </a:rPr>
                        <m:t>=</m:t>
                      </m:r>
                      <m:d>
                        <m:dPr>
                          <m:ctrlPr>
                            <a:rPr lang="zh-CN" altLang="en-US" i="1">
                              <a:solidFill>
                                <a:schemeClr val="bg2">
                                  <a:lumMod val="95000"/>
                                  <a:lumOff val="5000"/>
                                </a:schemeClr>
                              </a:solidFill>
                              <a:latin typeface="Cambria Math" panose="02040503050406030204" pitchFamily="18" charset="0"/>
                            </a:rPr>
                          </m:ctrlPr>
                        </m:dPr>
                        <m:e>
                          <m:r>
                            <a:rPr lang="zh-CN" altLang="en-US" i="1">
                              <a:solidFill>
                                <a:schemeClr val="bg2">
                                  <a:lumMod val="95000"/>
                                  <a:lumOff val="5000"/>
                                </a:schemeClr>
                              </a:solidFill>
                              <a:latin typeface="Cambria Math" panose="02040503050406030204" pitchFamily="18" charset="0"/>
                            </a:rPr>
                            <m:t>55.65%,74.35%</m:t>
                          </m:r>
                        </m:e>
                      </m:d>
                    </m:oMath>
                  </m:oMathPara>
                </a14:m>
                <a:endParaRPr lang="zh-CN" altLang="en-US" dirty="0">
                  <a:solidFill>
                    <a:schemeClr val="bg2">
                      <a:lumMod val="95000"/>
                      <a:lumOff val="5000"/>
                    </a:schemeClr>
                  </a:solidFill>
                </a:endParaRPr>
              </a:p>
            </p:txBody>
          </p:sp>
        </mc:Choice>
        <mc:Fallback>
          <p:sp>
            <p:nvSpPr>
              <p:cNvPr id="64518" name="Object 6">
                <a:hlinkClick r:id="" action="ppaction://ole?verb=0"/>
              </p:cNvPr>
              <p:cNvSpPr txBox="1">
                <a:spLocks noRot="1" noChangeAspect="1" noMove="1" noResize="1" noEditPoints="1" noAdjustHandles="1" noChangeArrowheads="1" noChangeShapeType="1" noTextEdit="1"/>
              </p:cNvSpPr>
              <p:nvPr/>
            </p:nvSpPr>
            <p:spPr bwMode="auto">
              <a:xfrm>
                <a:off x="3886200" y="2514600"/>
                <a:ext cx="4648200" cy="2895600"/>
              </a:xfrm>
              <a:prstGeom prst="rect">
                <a:avLst/>
              </a:prstGeom>
              <a:blipFill>
                <a:blip r:embed="rId2"/>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821255" name="Rectangle 7"/>
          <p:cNvSpPr>
            <a:spLocks noChangeArrowheads="1"/>
          </p:cNvSpPr>
          <p:nvPr/>
        </p:nvSpPr>
        <p:spPr bwMode="auto">
          <a:xfrm>
            <a:off x="3886200" y="5334000"/>
            <a:ext cx="4876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defRPr/>
            </a:pPr>
            <a:r>
              <a:rPr lang="zh-CN" altLang="en-US" sz="2400" b="0" dirty="0">
                <a:solidFill>
                  <a:schemeClr val="bg2">
                    <a:lumMod val="95000"/>
                    <a:lumOff val="5000"/>
                  </a:schemeClr>
                </a:solidFill>
                <a:effectLst>
                  <a:outerShdw blurRad="38100" dist="38100" dir="2700000" algn="tl">
                    <a:srgbClr val="000000"/>
                  </a:outerShdw>
                </a:effectLst>
              </a:rPr>
              <a:t>该城市下岗职工中女性比例的置信区间为</a:t>
            </a:r>
            <a:r>
              <a:rPr lang="en-US" altLang="zh-CN" sz="2400" b="0" dirty="0">
                <a:solidFill>
                  <a:schemeClr val="bg2">
                    <a:lumMod val="95000"/>
                    <a:lumOff val="5000"/>
                  </a:schemeClr>
                </a:solidFill>
                <a:effectLst>
                  <a:outerShdw blurRad="38100" dist="38100" dir="2700000" algn="tl">
                    <a:srgbClr val="000000"/>
                  </a:outerShdw>
                </a:effectLst>
                <a:cs typeface="Times New Roman" panose="02020603050405020304" pitchFamily="18" charset="0"/>
              </a:rPr>
              <a:t>55.65%~74.35%</a:t>
            </a:r>
            <a:r>
              <a:rPr lang="en-US" altLang="zh-CN" sz="2400" b="0" dirty="0">
                <a:solidFill>
                  <a:schemeClr val="bg2">
                    <a:lumMod val="95000"/>
                    <a:lumOff val="5000"/>
                  </a:schemeClr>
                </a:solidFill>
                <a:effectLst>
                  <a:outerShdw blurRad="38100" dist="38100" dir="2700000" algn="tl">
                    <a:srgbClr val="000000"/>
                  </a:outerShdw>
                </a:effectLst>
              </a:rPr>
              <a:t> </a:t>
            </a:r>
          </a:p>
        </p:txBody>
      </p:sp>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083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dirty="0">
                <a:solidFill>
                  <a:schemeClr val="bg2">
                    <a:lumMod val="95000"/>
                    <a:lumOff val="5000"/>
                  </a:schemeClr>
                </a:solidFill>
              </a:rPr>
              <a:t>总体方差的区间估计</a:t>
            </a:r>
            <a:endParaRPr lang="zh-CN" altLang="en-US" sz="4000" dirty="0">
              <a:solidFill>
                <a:schemeClr val="bg2">
                  <a:lumMod val="95000"/>
                  <a:lumOff val="5000"/>
                </a:schemeClr>
              </a:solidFill>
            </a:endParaRP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a:xfrm>
            <a:off x="1547664" y="476672"/>
            <a:ext cx="6248400" cy="1143000"/>
          </a:xfrm>
        </p:spPr>
        <p:txBody>
          <a:bodyPr/>
          <a:lstStyle/>
          <a:p>
            <a:pPr>
              <a:defRPr/>
            </a:pPr>
            <a:r>
              <a:rPr lang="zh-CN" altLang="en-US" dirty="0">
                <a:solidFill>
                  <a:schemeClr val="bg2"/>
                </a:solidFill>
              </a:rPr>
              <a:t>总体方差的区间估计</a:t>
            </a:r>
          </a:p>
        </p:txBody>
      </p:sp>
      <p:sp>
        <p:nvSpPr>
          <p:cNvPr id="762883" name="Rectangle 3"/>
          <p:cNvSpPr>
            <a:spLocks noGrp="1" noChangeArrowheads="1"/>
          </p:cNvSpPr>
          <p:nvPr>
            <p:ph type="body" idx="1"/>
          </p:nvPr>
        </p:nvSpPr>
        <p:spPr>
          <a:xfrm>
            <a:off x="609600" y="1752600"/>
            <a:ext cx="7848600" cy="1828800"/>
          </a:xfrm>
        </p:spPr>
        <p:txBody>
          <a:bodyPr/>
          <a:lstStyle/>
          <a:p>
            <a:pPr marL="609600" indent="-609600">
              <a:defRPr/>
            </a:pPr>
            <a:r>
              <a:rPr lang="en-US" altLang="zh-CN" sz="3000" dirty="0">
                <a:solidFill>
                  <a:schemeClr val="bg2"/>
                </a:solidFill>
              </a:rPr>
              <a:t>1.	</a:t>
            </a:r>
            <a:r>
              <a:rPr lang="zh-CN" altLang="en-US" sz="3000" dirty="0">
                <a:solidFill>
                  <a:schemeClr val="bg2"/>
                </a:solidFill>
              </a:rPr>
              <a:t>估计一个总体的方差或标准差</a:t>
            </a:r>
          </a:p>
          <a:p>
            <a:pPr marL="609600" indent="-609600">
              <a:defRPr/>
            </a:pPr>
            <a:r>
              <a:rPr lang="en-US" altLang="zh-CN" sz="3000" dirty="0">
                <a:solidFill>
                  <a:schemeClr val="bg2"/>
                </a:solidFill>
              </a:rPr>
              <a:t>2.	</a:t>
            </a:r>
            <a:r>
              <a:rPr lang="zh-CN" altLang="en-US" sz="3000" dirty="0">
                <a:solidFill>
                  <a:schemeClr val="bg2"/>
                </a:solidFill>
              </a:rPr>
              <a:t>假设</a:t>
            </a:r>
            <a:r>
              <a:rPr lang="zh-CN" altLang="en-US" sz="3000" dirty="0">
                <a:solidFill>
                  <a:srgbClr val="FF0000"/>
                </a:solidFill>
              </a:rPr>
              <a:t>总体服从正态分布</a:t>
            </a:r>
          </a:p>
          <a:p>
            <a:pPr marL="609600" indent="-609600">
              <a:buFontTx/>
              <a:buAutoNum type="arabicPeriod" startAt="3"/>
              <a:defRPr/>
            </a:pPr>
            <a:r>
              <a:rPr lang="zh-CN" altLang="en-US" sz="3000" dirty="0">
                <a:solidFill>
                  <a:schemeClr val="bg2"/>
                </a:solidFill>
              </a:rPr>
              <a:t>总体方差 </a:t>
            </a:r>
            <a:r>
              <a:rPr lang="zh-CN" altLang="en-US" sz="3000" i="1" dirty="0">
                <a:solidFill>
                  <a:schemeClr val="bg2"/>
                </a:solidFill>
                <a:latin typeface="Symbol" panose="05050102010706020507" pitchFamily="18" charset="2"/>
              </a:rPr>
              <a:t> </a:t>
            </a:r>
            <a:r>
              <a:rPr lang="en-US" altLang="zh-CN" sz="2600" baseline="30000" dirty="0">
                <a:solidFill>
                  <a:schemeClr val="bg2"/>
                </a:solidFill>
              </a:rPr>
              <a:t>2</a:t>
            </a:r>
            <a:r>
              <a:rPr lang="en-US" altLang="zh-CN" sz="3000" dirty="0">
                <a:solidFill>
                  <a:schemeClr val="bg2"/>
                </a:solidFill>
              </a:rPr>
              <a:t> </a:t>
            </a:r>
            <a:r>
              <a:rPr lang="zh-CN" altLang="en-US" sz="3000" dirty="0">
                <a:solidFill>
                  <a:schemeClr val="bg2"/>
                </a:solidFill>
              </a:rPr>
              <a:t>的点估计量为</a:t>
            </a:r>
            <a:r>
              <a:rPr lang="en-US" altLang="zh-CN" sz="3000" i="1" dirty="0">
                <a:solidFill>
                  <a:schemeClr val="bg2"/>
                </a:solidFill>
                <a:latin typeface="Times New Roman" panose="02020603050405020304" pitchFamily="18" charset="0"/>
              </a:rPr>
              <a:t>s</a:t>
            </a:r>
            <a:r>
              <a:rPr lang="en-US" altLang="zh-CN" sz="2600" baseline="30000" dirty="0">
                <a:solidFill>
                  <a:schemeClr val="bg2"/>
                </a:solidFill>
              </a:rPr>
              <a:t>2</a:t>
            </a:r>
            <a:r>
              <a:rPr lang="en-US" altLang="zh-CN" sz="3000" dirty="0">
                <a:solidFill>
                  <a:schemeClr val="bg2"/>
                </a:solidFill>
              </a:rPr>
              <a:t>,</a:t>
            </a:r>
            <a:r>
              <a:rPr lang="zh-CN" altLang="en-US" sz="3000" dirty="0">
                <a:solidFill>
                  <a:schemeClr val="bg2"/>
                </a:solidFill>
              </a:rPr>
              <a:t>且</a:t>
            </a:r>
          </a:p>
        </p:txBody>
      </p:sp>
      <p:sp>
        <p:nvSpPr>
          <p:cNvPr id="762884" name="Text Box 4"/>
          <p:cNvSpPr txBox="1">
            <a:spLocks noChangeArrowheads="1"/>
          </p:cNvSpPr>
          <p:nvPr/>
        </p:nvSpPr>
        <p:spPr bwMode="auto">
          <a:xfrm>
            <a:off x="609600" y="4403725"/>
            <a:ext cx="77724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3000" b="0" dirty="0">
                <a:solidFill>
                  <a:schemeClr val="bg2"/>
                </a:solidFill>
                <a:effectLst>
                  <a:outerShdw blurRad="38100" dist="38100" dir="2700000" algn="tl">
                    <a:srgbClr val="000000"/>
                  </a:outerShdw>
                </a:effectLst>
              </a:rPr>
              <a:t>4.  </a:t>
            </a:r>
            <a:r>
              <a:rPr lang="zh-CN" altLang="en-US" sz="3000" b="0" dirty="0">
                <a:solidFill>
                  <a:schemeClr val="bg2"/>
                </a:solidFill>
                <a:effectLst>
                  <a:outerShdw blurRad="38100" dist="38100" dir="2700000" algn="tl">
                    <a:srgbClr val="000000"/>
                  </a:outerShdw>
                </a:effectLst>
              </a:rPr>
              <a:t>总体方差在</a:t>
            </a:r>
            <a:r>
              <a:rPr lang="en-US" altLang="zh-CN" sz="3000" b="0" dirty="0">
                <a:solidFill>
                  <a:schemeClr val="bg2"/>
                </a:solidFill>
                <a:effectLst>
                  <a:outerShdw blurRad="38100" dist="38100" dir="2700000" algn="tl">
                    <a:srgbClr val="000000"/>
                  </a:outerShdw>
                </a:effectLst>
              </a:rPr>
              <a:t>1-</a:t>
            </a:r>
            <a:r>
              <a:rPr lang="en-US" altLang="zh-CN" sz="3000" b="0" i="1" dirty="0">
                <a:solidFill>
                  <a:schemeClr val="bg2"/>
                </a:solidFill>
                <a:effectLst>
                  <a:outerShdw blurRad="38100" dist="38100" dir="2700000" algn="tl">
                    <a:srgbClr val="000000"/>
                  </a:outerShdw>
                </a:effectLst>
                <a:sym typeface="Symbol" panose="05050102010706020507" pitchFamily="18" charset="2"/>
              </a:rPr>
              <a:t> </a:t>
            </a:r>
            <a:r>
              <a:rPr lang="zh-CN" altLang="en-US" sz="3000" b="0" dirty="0">
                <a:solidFill>
                  <a:schemeClr val="bg2"/>
                </a:solidFill>
                <a:effectLst>
                  <a:outerShdw blurRad="38100" dist="38100" dir="2700000" algn="tl">
                    <a:srgbClr val="000000"/>
                  </a:outerShdw>
                </a:effectLst>
                <a:sym typeface="Symbol" panose="05050102010706020507" pitchFamily="18" charset="2"/>
              </a:rPr>
              <a:t>置信水平下的置信区间为</a:t>
            </a:r>
            <a:endParaRPr lang="zh-CN" altLang="en-US" sz="2400" b="0" i="1" dirty="0">
              <a:solidFill>
                <a:schemeClr val="bg2"/>
              </a:solidFill>
            </a:endParaRPr>
          </a:p>
        </p:txBody>
      </p:sp>
      <mc:AlternateContent xmlns:mc="http://schemas.openxmlformats.org/markup-compatibility/2006">
        <mc:Choice xmlns:a14="http://schemas.microsoft.com/office/drawing/2010/main" Requires="a14">
          <p:sp>
            <p:nvSpPr>
              <p:cNvPr id="762885" name="Object 5">
                <a:hlinkClick r:id="" action="ppaction://ole?verb=0"/>
              </p:cNvPr>
              <p:cNvSpPr txBox="1"/>
              <p:nvPr/>
            </p:nvSpPr>
            <p:spPr bwMode="auto">
              <a:xfrm>
                <a:off x="2362200" y="3446463"/>
                <a:ext cx="3367088" cy="973137"/>
              </a:xfrm>
              <a:prstGeom prst="rect">
                <a:avLst/>
              </a:prstGeom>
              <a:noFill/>
              <a:ln>
                <a:noFill/>
              </a:ln>
              <a:effectLst>
                <a:outerShdw dist="17961" dir="27000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f>
                        <m:fPr>
                          <m:ctrlPr>
                            <a:rPr lang="zh-CN" altLang="en-US" i="1" smtClean="0">
                              <a:solidFill>
                                <a:schemeClr val="bg2"/>
                              </a:solidFill>
                              <a:latin typeface="Cambria Math" panose="02040503050406030204" pitchFamily="18" charset="0"/>
                            </a:rPr>
                          </m:ctrlPr>
                        </m:fPr>
                        <m:num>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𝑛</m:t>
                              </m:r>
                              <m:r>
                                <a:rPr lang="zh-CN" altLang="en-US" i="1">
                                  <a:solidFill>
                                    <a:schemeClr val="bg2"/>
                                  </a:solidFill>
                                  <a:latin typeface="Cambria Math" panose="02040503050406030204" pitchFamily="18" charset="0"/>
                                </a:rPr>
                                <m:t>−1</m:t>
                              </m:r>
                            </m:e>
                          </m:d>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𝑠</m:t>
                              </m:r>
                            </m:e>
                            <m:sup>
                              <m:r>
                                <a:rPr lang="zh-CN" altLang="en-US" i="1">
                                  <a:solidFill>
                                    <a:schemeClr val="bg2"/>
                                  </a:solidFill>
                                  <a:latin typeface="Cambria Math" panose="02040503050406030204" pitchFamily="18" charset="0"/>
                                </a:rPr>
                                <m:t>2</m:t>
                              </m:r>
                            </m:sup>
                          </m:sSup>
                        </m:num>
                        <m:den>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𝜎</m:t>
                              </m:r>
                            </m:e>
                            <m:sup>
                              <m:r>
                                <a:rPr lang="zh-CN" altLang="en-US" i="1">
                                  <a:solidFill>
                                    <a:schemeClr val="bg2"/>
                                  </a:solidFill>
                                  <a:latin typeface="Cambria Math" panose="02040503050406030204" pitchFamily="18" charset="0"/>
                                </a:rPr>
                                <m:t>2</m:t>
                              </m:r>
                            </m:sup>
                          </m:sSup>
                        </m:den>
                      </m:f>
                      <m:r>
                        <a:rPr lang="zh-CN" altLang="en-US" i="1">
                          <a:solidFill>
                            <a:schemeClr val="bg2"/>
                          </a:solidFill>
                          <a:latin typeface="Cambria Math" panose="02040503050406030204" pitchFamily="18" charset="0"/>
                        </a:rPr>
                        <m:t>~</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𝜒</m:t>
                          </m:r>
                        </m:e>
                        <m:sup>
                          <m:r>
                            <a:rPr lang="zh-CN" altLang="en-US" i="1">
                              <a:solidFill>
                                <a:schemeClr val="bg2"/>
                              </a:solidFill>
                              <a:latin typeface="Cambria Math" panose="02040503050406030204" pitchFamily="18" charset="0"/>
                            </a:rPr>
                            <m:t>2</m:t>
                          </m:r>
                        </m:sup>
                      </m:sSup>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𝑛</m:t>
                          </m:r>
                          <m:r>
                            <a:rPr lang="zh-CN" altLang="en-US" i="1">
                              <a:solidFill>
                                <a:schemeClr val="bg2"/>
                              </a:solidFill>
                              <a:latin typeface="Cambria Math" panose="02040503050406030204" pitchFamily="18" charset="0"/>
                            </a:rPr>
                            <m:t>−1</m:t>
                          </m:r>
                        </m:e>
                      </m:d>
                    </m:oMath>
                  </m:oMathPara>
                </a14:m>
                <a:endParaRPr lang="zh-CN" altLang="en-US" dirty="0">
                  <a:solidFill>
                    <a:schemeClr val="bg2"/>
                  </a:solidFill>
                </a:endParaRPr>
              </a:p>
            </p:txBody>
          </p:sp>
        </mc:Choice>
        <mc:Fallback>
          <p:sp>
            <p:nvSpPr>
              <p:cNvPr id="762885" name="Object 5">
                <a:hlinkClick r:id="" action="ppaction://ole?verb=0"/>
              </p:cNvPr>
              <p:cNvSpPr txBox="1">
                <a:spLocks noRot="1" noChangeAspect="1" noMove="1" noResize="1" noEditPoints="1" noAdjustHandles="1" noChangeArrowheads="1" noChangeShapeType="1" noTextEdit="1"/>
              </p:cNvSpPr>
              <p:nvPr/>
            </p:nvSpPr>
            <p:spPr bwMode="auto">
              <a:xfrm>
                <a:off x="2362200" y="3446463"/>
                <a:ext cx="3367088" cy="973137"/>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2886" name="Object 6">
                <a:hlinkClick r:id="" action="ppaction://ole?verb=0"/>
              </p:cNvPr>
              <p:cNvSpPr txBox="1"/>
              <p:nvPr/>
            </p:nvSpPr>
            <p:spPr bwMode="auto">
              <a:xfrm>
                <a:off x="2136626" y="5013176"/>
                <a:ext cx="5070475" cy="1189037"/>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f>
                        <m:fPr>
                          <m:ctrlPr>
                            <a:rPr lang="zh-CN" altLang="en-US" i="1" smtClean="0">
                              <a:solidFill>
                                <a:schemeClr val="bg2"/>
                              </a:solidFill>
                              <a:latin typeface="Cambria Math" panose="02040503050406030204" pitchFamily="18" charset="0"/>
                            </a:rPr>
                          </m:ctrlPr>
                        </m:fPr>
                        <m:num>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𝑛</m:t>
                              </m:r>
                              <m:r>
                                <a:rPr lang="zh-CN" altLang="en-US" i="1">
                                  <a:solidFill>
                                    <a:schemeClr val="bg2"/>
                                  </a:solidFill>
                                  <a:latin typeface="Cambria Math" panose="02040503050406030204" pitchFamily="18" charset="0"/>
                                </a:rPr>
                                <m:t>−1</m:t>
                              </m:r>
                            </m:e>
                          </m:d>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𝑠</m:t>
                              </m:r>
                            </m:e>
                            <m:sup>
                              <m:r>
                                <a:rPr lang="zh-CN" altLang="en-US" i="1">
                                  <a:solidFill>
                                    <a:schemeClr val="bg2"/>
                                  </a:solidFill>
                                  <a:latin typeface="Cambria Math" panose="02040503050406030204" pitchFamily="18" charset="0"/>
                                </a:rPr>
                                <m:t>2</m:t>
                              </m:r>
                            </m:sup>
                          </m:sSup>
                        </m:num>
                        <m:den>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𝜒</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up>
                              <m:r>
                                <a:rPr lang="zh-CN" altLang="en-US" i="1">
                                  <a:solidFill>
                                    <a:schemeClr val="bg2"/>
                                  </a:solidFill>
                                  <a:latin typeface="Cambria Math" panose="02040503050406030204" pitchFamily="18" charset="0"/>
                                </a:rPr>
                                <m:t>2</m:t>
                              </m:r>
                            </m:sup>
                          </m:sSubSup>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𝑛</m:t>
                              </m:r>
                              <m:r>
                                <a:rPr lang="zh-CN" altLang="en-US" i="1">
                                  <a:solidFill>
                                    <a:schemeClr val="bg2"/>
                                  </a:solidFill>
                                  <a:latin typeface="Cambria Math" panose="02040503050406030204" pitchFamily="18" charset="0"/>
                                </a:rPr>
                                <m:t>−1</m:t>
                              </m:r>
                            </m:e>
                          </m:d>
                        </m:den>
                      </m:f>
                      <m:r>
                        <a:rPr lang="zh-CN" altLang="en-US" i="1">
                          <a:solidFill>
                            <a:schemeClr val="bg2"/>
                          </a:solidFill>
                          <a:latin typeface="Cambria Math" panose="02040503050406030204" pitchFamily="18" charset="0"/>
                        </a:rPr>
                        <m:t>≤</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𝜎</m:t>
                          </m:r>
                        </m:e>
                        <m:sup>
                          <m:r>
                            <a:rPr lang="zh-CN" altLang="en-US" i="1">
                              <a:solidFill>
                                <a:schemeClr val="bg2"/>
                              </a:solidFill>
                              <a:latin typeface="Cambria Math" panose="02040503050406030204" pitchFamily="18" charset="0"/>
                            </a:rPr>
                            <m:t>2</m:t>
                          </m:r>
                        </m:sup>
                      </m:sSup>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𝑛</m:t>
                              </m:r>
                              <m:r>
                                <a:rPr lang="zh-CN" altLang="en-US" i="1">
                                  <a:solidFill>
                                    <a:schemeClr val="bg2"/>
                                  </a:solidFill>
                                  <a:latin typeface="Cambria Math" panose="02040503050406030204" pitchFamily="18" charset="0"/>
                                </a:rPr>
                                <m:t>−1</m:t>
                              </m:r>
                            </m:e>
                          </m:d>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𝑠</m:t>
                              </m:r>
                            </m:e>
                            <m:sup>
                              <m:r>
                                <a:rPr lang="zh-CN" altLang="en-US" i="1">
                                  <a:solidFill>
                                    <a:schemeClr val="bg2"/>
                                  </a:solidFill>
                                  <a:latin typeface="Cambria Math" panose="02040503050406030204" pitchFamily="18" charset="0"/>
                                </a:rPr>
                                <m:t>2</m:t>
                              </m:r>
                            </m:sup>
                          </m:sSup>
                        </m:num>
                        <m:den>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𝜒</m:t>
                              </m:r>
                            </m:e>
                            <m:sub>
                              <m:r>
                                <a:rPr lang="zh-CN" altLang="en-US" i="1">
                                  <a:solidFill>
                                    <a:schemeClr val="bg2"/>
                                  </a:solidFill>
                                  <a:latin typeface="Cambria Math" panose="02040503050406030204" pitchFamily="18" charset="0"/>
                                </a:rPr>
                                <m:t>1−</m:t>
                              </m:r>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up>
                              <m:r>
                                <a:rPr lang="zh-CN" altLang="en-US" i="1">
                                  <a:solidFill>
                                    <a:schemeClr val="bg2"/>
                                  </a:solidFill>
                                  <a:latin typeface="Cambria Math" panose="02040503050406030204" pitchFamily="18" charset="0"/>
                                </a:rPr>
                                <m:t>2</m:t>
                              </m:r>
                            </m:sup>
                          </m:sSubSup>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𝑛</m:t>
                              </m:r>
                              <m:r>
                                <a:rPr lang="zh-CN" altLang="en-US" i="1">
                                  <a:solidFill>
                                    <a:schemeClr val="bg2"/>
                                  </a:solidFill>
                                  <a:latin typeface="Cambria Math" panose="02040503050406030204" pitchFamily="18" charset="0"/>
                                </a:rPr>
                                <m:t>−1</m:t>
                              </m:r>
                            </m:e>
                          </m:d>
                        </m:den>
                      </m:f>
                    </m:oMath>
                  </m:oMathPara>
                </a14:m>
                <a:endParaRPr lang="zh-CN" altLang="en-US" dirty="0">
                  <a:solidFill>
                    <a:schemeClr val="bg2"/>
                  </a:solidFill>
                </a:endParaRPr>
              </a:p>
            </p:txBody>
          </p:sp>
        </mc:Choice>
        <mc:Fallback>
          <p:sp>
            <p:nvSpPr>
              <p:cNvPr id="762886" name="Object 6">
                <a:hlinkClick r:id="" action="ppaction://ole?verb=0"/>
              </p:cNvPr>
              <p:cNvSpPr txBox="1">
                <a:spLocks noRot="1" noChangeAspect="1" noMove="1" noResize="1" noEditPoints="1" noAdjustHandles="1" noChangeArrowheads="1" noChangeShapeType="1" noTextEdit="1"/>
              </p:cNvSpPr>
              <p:nvPr/>
            </p:nvSpPr>
            <p:spPr bwMode="auto">
              <a:xfrm>
                <a:off x="2136626" y="5013176"/>
                <a:ext cx="5070475" cy="1189037"/>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2883">
                                            <p:txEl>
                                              <p:pRg st="0" end="0"/>
                                            </p:txEl>
                                          </p:spTgt>
                                        </p:tgtEl>
                                        <p:attrNameLst>
                                          <p:attrName>style.visibility</p:attrName>
                                        </p:attrNameLst>
                                      </p:cBhvr>
                                      <p:to>
                                        <p:strVal val="visible"/>
                                      </p:to>
                                    </p:set>
                                    <p:animEffect transition="in" filter="wipe(left)">
                                      <p:cBhvr>
                                        <p:cTn id="7" dur="500"/>
                                        <p:tgtEl>
                                          <p:spTgt spid="762883">
                                            <p:txEl>
                                              <p:pRg st="0" end="0"/>
                                            </p:txEl>
                                          </p:spTgt>
                                        </p:tgtEl>
                                      </p:cBhvr>
                                    </p:animEffect>
                                  </p:childTnLst>
                                  <p:subTnLst>
                                    <p:animClr clrSpc="rgb" dir="cw">
                                      <p:cBhvr override="childStyle">
                                        <p:cTn dur="1" fill="hold" display="0" masterRel="nextClick" afterEffect="1"/>
                                        <p:tgtEl>
                                          <p:spTgt spid="76288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2883">
                                            <p:txEl>
                                              <p:pRg st="1" end="1"/>
                                            </p:txEl>
                                          </p:spTgt>
                                        </p:tgtEl>
                                        <p:attrNameLst>
                                          <p:attrName>style.visibility</p:attrName>
                                        </p:attrNameLst>
                                      </p:cBhvr>
                                      <p:to>
                                        <p:strVal val="visible"/>
                                      </p:to>
                                    </p:set>
                                    <p:animEffect transition="in" filter="wipe(left)">
                                      <p:cBhvr>
                                        <p:cTn id="12" dur="500"/>
                                        <p:tgtEl>
                                          <p:spTgt spid="762883">
                                            <p:txEl>
                                              <p:pRg st="1" end="1"/>
                                            </p:txEl>
                                          </p:spTgt>
                                        </p:tgtEl>
                                      </p:cBhvr>
                                    </p:animEffect>
                                  </p:childTnLst>
                                  <p:subTnLst>
                                    <p:animClr clrSpc="rgb" dir="cw">
                                      <p:cBhvr override="childStyle">
                                        <p:cTn dur="1" fill="hold" display="0" masterRel="nextClick" afterEffect="1"/>
                                        <p:tgtEl>
                                          <p:spTgt spid="76288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62883">
                                            <p:txEl>
                                              <p:pRg st="2" end="2"/>
                                            </p:txEl>
                                          </p:spTgt>
                                        </p:tgtEl>
                                        <p:attrNameLst>
                                          <p:attrName>style.visibility</p:attrName>
                                        </p:attrNameLst>
                                      </p:cBhvr>
                                      <p:to>
                                        <p:strVal val="visible"/>
                                      </p:to>
                                    </p:set>
                                    <p:animEffect transition="in" filter="wipe(left)">
                                      <p:cBhvr>
                                        <p:cTn id="17" dur="500"/>
                                        <p:tgtEl>
                                          <p:spTgt spid="762883">
                                            <p:txEl>
                                              <p:pRg st="2" end="2"/>
                                            </p:txEl>
                                          </p:spTgt>
                                        </p:tgtEl>
                                      </p:cBhvr>
                                    </p:animEffect>
                                  </p:childTnLst>
                                  <p:subTnLst>
                                    <p:animClr clrSpc="rgb" dir="cw">
                                      <p:cBhvr override="childStyle">
                                        <p:cTn dur="1" fill="hold" display="0" masterRel="nextClick" afterEffect="1"/>
                                        <p:tgtEl>
                                          <p:spTgt spid="762883">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62884">
                                            <p:txEl>
                                              <p:pRg st="0" end="0"/>
                                            </p:txEl>
                                          </p:spTgt>
                                        </p:tgtEl>
                                        <p:attrNameLst>
                                          <p:attrName>style.visibility</p:attrName>
                                        </p:attrNameLst>
                                      </p:cBhvr>
                                      <p:to>
                                        <p:strVal val="visible"/>
                                      </p:to>
                                    </p:set>
                                    <p:animEffect transition="in" filter="wipe(left)">
                                      <p:cBhvr>
                                        <p:cTn id="22" dur="500"/>
                                        <p:tgtEl>
                                          <p:spTgt spid="762884">
                                            <p:txEl>
                                              <p:pRg st="0" end="0"/>
                                            </p:txEl>
                                          </p:spTgt>
                                        </p:tgtEl>
                                      </p:cBhvr>
                                    </p:animEffect>
                                  </p:childTnLst>
                                  <p:subTnLst>
                                    <p:animClr clrSpc="rgb" dir="cw">
                                      <p:cBhvr override="childStyle">
                                        <p:cTn dur="1" fill="hold" display="0" masterRel="nextClick" afterEffect="1"/>
                                        <p:tgtEl>
                                          <p:spTgt spid="762884">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3" grpId="0" build="p" autoUpdateAnimBg="0"/>
      <p:bldP spid="762884"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8647" name="Rectangle 231"/>
          <p:cNvSpPr>
            <a:spLocks noChangeArrowheads="1"/>
          </p:cNvSpPr>
          <p:nvPr/>
        </p:nvSpPr>
        <p:spPr bwMode="auto">
          <a:xfrm>
            <a:off x="0" y="1600200"/>
            <a:ext cx="9144000" cy="5257800"/>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a:defRPr/>
            </a:pPr>
            <a:endParaRPr lang="zh-CN" altLang="zh-CN">
              <a:effectLst>
                <a:outerShdw blurRad="38100" dist="38100" dir="2700000" algn="tl">
                  <a:srgbClr val="000000"/>
                </a:outerShdw>
              </a:effectLst>
            </a:endParaRPr>
          </a:p>
        </p:txBody>
      </p:sp>
      <p:sp>
        <p:nvSpPr>
          <p:cNvPr id="828418" name="Rectangle 2"/>
          <p:cNvSpPr>
            <a:spLocks noGrp="1" noChangeArrowheads="1"/>
          </p:cNvSpPr>
          <p:nvPr>
            <p:ph type="title"/>
          </p:nvPr>
        </p:nvSpPr>
        <p:spPr>
          <a:xfrm>
            <a:off x="611560" y="228599"/>
            <a:ext cx="8265740" cy="1150855"/>
          </a:xfrm>
        </p:spPr>
        <p:txBody>
          <a:bodyPr/>
          <a:lstStyle/>
          <a:p>
            <a:pPr>
              <a:defRPr/>
            </a:pPr>
            <a:r>
              <a:rPr lang="zh-CN" altLang="en-US" dirty="0">
                <a:solidFill>
                  <a:schemeClr val="bg2"/>
                </a:solidFill>
              </a:rPr>
              <a:t>总体方差的区间估计</a:t>
            </a:r>
            <a:br>
              <a:rPr lang="zh-CN" altLang="en-US" dirty="0">
                <a:solidFill>
                  <a:schemeClr val="bg2"/>
                </a:solidFill>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图示</a:t>
            </a:r>
            <a:r>
              <a:rPr lang="en-US" altLang="zh-CN" sz="3600" dirty="0">
                <a:solidFill>
                  <a:schemeClr val="bg2"/>
                </a:solidFill>
                <a:latin typeface="Arial" panose="020B0604020202020204" pitchFamily="34" charset="0"/>
              </a:rPr>
              <a:t>)</a:t>
            </a:r>
          </a:p>
        </p:txBody>
      </p:sp>
      <p:grpSp>
        <p:nvGrpSpPr>
          <p:cNvPr id="69636" name="Group 230"/>
          <p:cNvGrpSpPr>
            <a:grpSpLocks/>
          </p:cNvGrpSpPr>
          <p:nvPr/>
        </p:nvGrpSpPr>
        <p:grpSpPr bwMode="auto">
          <a:xfrm>
            <a:off x="1382713" y="2098675"/>
            <a:ext cx="6861175" cy="4283075"/>
            <a:chOff x="826" y="1104"/>
            <a:chExt cx="4322" cy="2794"/>
          </a:xfrm>
        </p:grpSpPr>
        <p:sp>
          <p:nvSpPr>
            <p:cNvPr id="828530" name="Freeform 114" descr="60%"/>
            <p:cNvSpPr>
              <a:spLocks/>
            </p:cNvSpPr>
            <p:nvPr/>
          </p:nvSpPr>
          <p:spPr bwMode="auto">
            <a:xfrm>
              <a:off x="970" y="2480"/>
              <a:ext cx="528" cy="672"/>
            </a:xfrm>
            <a:custGeom>
              <a:avLst/>
              <a:gdLst>
                <a:gd name="T0" fmla="*/ 0 w 208"/>
                <a:gd name="T1" fmla="*/ 378 h 387"/>
                <a:gd name="T2" fmla="*/ 69 w 208"/>
                <a:gd name="T3" fmla="*/ 325 h 387"/>
                <a:gd name="T4" fmla="*/ 113 w 208"/>
                <a:gd name="T5" fmla="*/ 261 h 387"/>
                <a:gd name="T6" fmla="*/ 148 w 208"/>
                <a:gd name="T7" fmla="*/ 181 h 387"/>
                <a:gd name="T8" fmla="*/ 182 w 208"/>
                <a:gd name="T9" fmla="*/ 71 h 387"/>
                <a:gd name="T10" fmla="*/ 207 w 208"/>
                <a:gd name="T11" fmla="*/ 0 h 387"/>
                <a:gd name="T12" fmla="*/ 207 w 208"/>
                <a:gd name="T13" fmla="*/ 386 h 387"/>
                <a:gd name="T14" fmla="*/ 0 w 208"/>
                <a:gd name="T15" fmla="*/ 386 h 387"/>
                <a:gd name="T16" fmla="*/ 0 w 208"/>
                <a:gd name="T17" fmla="*/ 37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387">
                  <a:moveTo>
                    <a:pt x="0" y="378"/>
                  </a:moveTo>
                  <a:lnTo>
                    <a:pt x="69" y="325"/>
                  </a:lnTo>
                  <a:lnTo>
                    <a:pt x="113" y="261"/>
                  </a:lnTo>
                  <a:lnTo>
                    <a:pt x="148" y="181"/>
                  </a:lnTo>
                  <a:lnTo>
                    <a:pt x="182" y="71"/>
                  </a:lnTo>
                  <a:lnTo>
                    <a:pt x="207" y="0"/>
                  </a:lnTo>
                  <a:lnTo>
                    <a:pt x="207" y="386"/>
                  </a:lnTo>
                  <a:lnTo>
                    <a:pt x="0" y="386"/>
                  </a:lnTo>
                  <a:lnTo>
                    <a:pt x="0" y="378"/>
                  </a:lnTo>
                </a:path>
              </a:pathLst>
            </a:custGeom>
            <a:pattFill prst="pct60">
              <a:fgClr>
                <a:schemeClr val="hlink"/>
              </a:fgClr>
              <a:bgClr>
                <a:srgbClr val="FFFFFF"/>
              </a:bgClr>
            </a:patt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pPr>
                <a:defRPr/>
              </a:pPr>
              <a:endParaRPr lang="zh-CN" altLang="en-US">
                <a:effectLst>
                  <a:outerShdw blurRad="38100" dist="38100" dir="2700000" algn="tl">
                    <a:srgbClr val="000000">
                      <a:alpha val="43137"/>
                    </a:srgbClr>
                  </a:outerShdw>
                </a:effectLst>
              </a:endParaRPr>
            </a:p>
          </p:txBody>
        </p:sp>
        <p:sp>
          <p:nvSpPr>
            <p:cNvPr id="828531" name="Freeform 115" descr="60%"/>
            <p:cNvSpPr>
              <a:spLocks/>
            </p:cNvSpPr>
            <p:nvPr/>
          </p:nvSpPr>
          <p:spPr bwMode="auto">
            <a:xfrm>
              <a:off x="3610" y="2816"/>
              <a:ext cx="1149" cy="334"/>
            </a:xfrm>
            <a:custGeom>
              <a:avLst/>
              <a:gdLst>
                <a:gd name="T0" fmla="*/ 1101 w 1101"/>
                <a:gd name="T1" fmla="*/ 279 h 298"/>
                <a:gd name="T2" fmla="*/ 936 w 1101"/>
                <a:gd name="T3" fmla="*/ 240 h 298"/>
                <a:gd name="T4" fmla="*/ 852 w 1101"/>
                <a:gd name="T5" fmla="*/ 216 h 298"/>
                <a:gd name="T6" fmla="*/ 744 w 1101"/>
                <a:gd name="T7" fmla="*/ 192 h 298"/>
                <a:gd name="T8" fmla="*/ 588 w 1101"/>
                <a:gd name="T9" fmla="*/ 192 h 298"/>
                <a:gd name="T10" fmla="*/ 684 w 1101"/>
                <a:gd name="T11" fmla="*/ 192 h 298"/>
                <a:gd name="T12" fmla="*/ 420 w 1101"/>
                <a:gd name="T13" fmla="*/ 132 h 298"/>
                <a:gd name="T14" fmla="*/ 252 w 1101"/>
                <a:gd name="T15" fmla="*/ 96 h 298"/>
                <a:gd name="T16" fmla="*/ 156 w 1101"/>
                <a:gd name="T17" fmla="*/ 72 h 298"/>
                <a:gd name="T18" fmla="*/ 12 w 1101"/>
                <a:gd name="T19" fmla="*/ 0 h 298"/>
                <a:gd name="T20" fmla="*/ 0 w 1101"/>
                <a:gd name="T21" fmla="*/ 298 h 298"/>
                <a:gd name="T22" fmla="*/ 1101 w 1101"/>
                <a:gd name="T23" fmla="*/ 288 h 298"/>
                <a:gd name="T24" fmla="*/ 1101 w 1101"/>
                <a:gd name="T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1" h="298">
                  <a:moveTo>
                    <a:pt x="1101" y="279"/>
                  </a:moveTo>
                  <a:lnTo>
                    <a:pt x="936" y="240"/>
                  </a:lnTo>
                  <a:lnTo>
                    <a:pt x="852" y="216"/>
                  </a:lnTo>
                  <a:lnTo>
                    <a:pt x="744" y="192"/>
                  </a:lnTo>
                  <a:lnTo>
                    <a:pt x="588" y="192"/>
                  </a:lnTo>
                  <a:lnTo>
                    <a:pt x="684" y="192"/>
                  </a:lnTo>
                  <a:lnTo>
                    <a:pt x="420" y="132"/>
                  </a:lnTo>
                  <a:lnTo>
                    <a:pt x="252" y="96"/>
                  </a:lnTo>
                  <a:lnTo>
                    <a:pt x="156" y="72"/>
                  </a:lnTo>
                  <a:lnTo>
                    <a:pt x="12" y="0"/>
                  </a:lnTo>
                  <a:lnTo>
                    <a:pt x="0" y="298"/>
                  </a:lnTo>
                  <a:lnTo>
                    <a:pt x="1101" y="288"/>
                  </a:lnTo>
                  <a:lnTo>
                    <a:pt x="1101" y="279"/>
                  </a:lnTo>
                </a:path>
              </a:pathLst>
            </a:custGeom>
            <a:pattFill prst="pct60">
              <a:fgClr>
                <a:schemeClr val="hlink"/>
              </a:fgClr>
              <a:bgClr>
                <a:srgbClr val="FFFFFF"/>
              </a:bgClr>
            </a:patt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pPr>
                <a:defRPr/>
              </a:pPr>
              <a:endParaRPr lang="zh-CN" altLang="en-US">
                <a:effectLst>
                  <a:outerShdw blurRad="38100" dist="38100" dir="2700000" algn="tl">
                    <a:srgbClr val="000000">
                      <a:alpha val="43137"/>
                    </a:srgbClr>
                  </a:outerShdw>
                </a:effectLst>
              </a:endParaRPr>
            </a:p>
          </p:txBody>
        </p:sp>
        <p:sp>
          <p:nvSpPr>
            <p:cNvPr id="828556" name="Rectangle 140"/>
            <p:cNvSpPr>
              <a:spLocks noChangeArrowheads="1"/>
            </p:cNvSpPr>
            <p:nvPr/>
          </p:nvSpPr>
          <p:spPr bwMode="auto">
            <a:xfrm>
              <a:off x="4762" y="3168"/>
              <a:ext cx="386" cy="3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effectLst>
                    <a:outerShdw blurRad="38100" dist="38100" dir="2700000" algn="tl">
                      <a:srgbClr val="000000"/>
                    </a:outerShdw>
                  </a:effectLst>
                  <a:latin typeface="Symbol" panose="05050102010706020507" pitchFamily="18" charset="2"/>
                </a:rPr>
                <a:t> </a:t>
              </a:r>
              <a:r>
                <a:rPr lang="en-US" altLang="zh-CN" sz="3000" baseline="30000">
                  <a:effectLst>
                    <a:outerShdw blurRad="38100" dist="38100" dir="2700000" algn="tl">
                      <a:srgbClr val="000000"/>
                    </a:outerShdw>
                  </a:effectLst>
                  <a:latin typeface="Symbol" panose="05050102010706020507" pitchFamily="18" charset="2"/>
                </a:rPr>
                <a:t>2</a:t>
              </a:r>
              <a:endParaRPr lang="en-US" altLang="zh-CN" sz="3000">
                <a:effectLst>
                  <a:outerShdw blurRad="38100" dist="38100" dir="2700000" algn="tl">
                    <a:srgbClr val="000000"/>
                  </a:outerShdw>
                </a:effectLst>
                <a:latin typeface="Symbol" panose="05050102010706020507" pitchFamily="18" charset="2"/>
              </a:endParaRPr>
            </a:p>
          </p:txBody>
        </p:sp>
        <p:sp>
          <p:nvSpPr>
            <p:cNvPr id="828565" name="Rectangle 149"/>
            <p:cNvSpPr>
              <a:spLocks noChangeArrowheads="1"/>
            </p:cNvSpPr>
            <p:nvPr/>
          </p:nvSpPr>
          <p:spPr bwMode="auto">
            <a:xfrm>
              <a:off x="1066" y="3200"/>
              <a:ext cx="820" cy="3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effectLst>
                    <a:outerShdw blurRad="38100" dist="38100" dir="2700000" algn="tl">
                      <a:srgbClr val="000000"/>
                    </a:outerShdw>
                  </a:effectLst>
                  <a:latin typeface="Symbol" panose="05050102010706020507" pitchFamily="18" charset="2"/>
                </a:rPr>
                <a:t> </a:t>
              </a:r>
              <a:r>
                <a:rPr lang="en-US" altLang="zh-CN" sz="3000" baseline="30000">
                  <a:effectLst>
                    <a:outerShdw blurRad="38100" dist="38100" dir="2700000" algn="tl">
                      <a:srgbClr val="000000"/>
                    </a:outerShdw>
                  </a:effectLst>
                  <a:latin typeface="Symbol" panose="05050102010706020507" pitchFamily="18" charset="2"/>
                </a:rPr>
                <a:t>2</a:t>
              </a:r>
              <a:r>
                <a:rPr lang="en-US" altLang="zh-CN" sz="3000" baseline="-25000">
                  <a:effectLst>
                    <a:outerShdw blurRad="38100" dist="38100" dir="2700000" algn="tl">
                      <a:srgbClr val="000000"/>
                    </a:outerShdw>
                  </a:effectLst>
                  <a:latin typeface="Symbol" panose="05050102010706020507" pitchFamily="18" charset="2"/>
                </a:rPr>
                <a:t>1-</a:t>
              </a:r>
              <a:r>
                <a:rPr lang="en-US" altLang="zh-CN" sz="3000" i="1" baseline="-25000">
                  <a:effectLst>
                    <a:outerShdw blurRad="38100" dist="38100" dir="2700000" algn="tl">
                      <a:srgbClr val="000000"/>
                    </a:outerShdw>
                  </a:effectLst>
                  <a:latin typeface="Symbol" panose="05050102010706020507" pitchFamily="18" charset="2"/>
                  <a:sym typeface="Symbol" panose="05050102010706020507" pitchFamily="18" charset="2"/>
                </a:rPr>
                <a:t> </a:t>
              </a:r>
              <a:r>
                <a:rPr lang="en-US" altLang="zh-CN" sz="3000" baseline="-25000">
                  <a:effectLst>
                    <a:outerShdw blurRad="38100" dist="38100" dir="2700000" algn="tl">
                      <a:srgbClr val="000000"/>
                    </a:outerShdw>
                  </a:effectLst>
                  <a:latin typeface="Symbol" panose="05050102010706020507" pitchFamily="18" charset="2"/>
                  <a:sym typeface="Symbol" panose="05050102010706020507" pitchFamily="18" charset="2"/>
                </a:rPr>
                <a:t></a:t>
              </a:r>
              <a:endParaRPr lang="en-US" altLang="zh-CN" sz="3000">
                <a:effectLst>
                  <a:outerShdw blurRad="38100" dist="38100" dir="2700000" algn="tl">
                    <a:srgbClr val="000000"/>
                  </a:outerShdw>
                </a:effectLst>
                <a:latin typeface="Symbol" panose="05050102010706020507" pitchFamily="18" charset="2"/>
              </a:endParaRPr>
            </a:p>
          </p:txBody>
        </p:sp>
        <p:sp>
          <p:nvSpPr>
            <p:cNvPr id="828566" name="Rectangle 150"/>
            <p:cNvSpPr>
              <a:spLocks noChangeArrowheads="1"/>
            </p:cNvSpPr>
            <p:nvPr/>
          </p:nvSpPr>
          <p:spPr bwMode="auto">
            <a:xfrm>
              <a:off x="3370" y="3200"/>
              <a:ext cx="652" cy="35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effectLst>
                    <a:outerShdw blurRad="38100" dist="38100" dir="2700000" algn="tl">
                      <a:srgbClr val="000000"/>
                    </a:outerShdw>
                  </a:effectLst>
                  <a:latin typeface="Symbol" panose="05050102010706020507" pitchFamily="18" charset="2"/>
                </a:rPr>
                <a:t> </a:t>
              </a:r>
              <a:r>
                <a:rPr lang="en-US" altLang="zh-CN" sz="3000" baseline="30000">
                  <a:effectLst>
                    <a:outerShdw blurRad="38100" dist="38100" dir="2700000" algn="tl">
                      <a:srgbClr val="000000"/>
                    </a:outerShdw>
                  </a:effectLst>
                  <a:latin typeface="Symbol" panose="05050102010706020507" pitchFamily="18" charset="2"/>
                </a:rPr>
                <a:t>2</a:t>
              </a:r>
              <a:r>
                <a:rPr lang="en-US" altLang="zh-CN" sz="3000" i="1" baseline="-25000">
                  <a:effectLst>
                    <a:outerShdw blurRad="38100" dist="38100" dir="2700000" algn="tl">
                      <a:srgbClr val="000000"/>
                    </a:outerShdw>
                  </a:effectLst>
                  <a:latin typeface="Symbol" panose="05050102010706020507" pitchFamily="18" charset="2"/>
                  <a:sym typeface="Symbol" panose="05050102010706020507" pitchFamily="18" charset="2"/>
                </a:rPr>
                <a:t> </a:t>
              </a:r>
              <a:r>
                <a:rPr lang="en-US" altLang="zh-CN" sz="3000" baseline="-25000">
                  <a:effectLst>
                    <a:outerShdw blurRad="38100" dist="38100" dir="2700000" algn="tl">
                      <a:srgbClr val="000000"/>
                    </a:outerShdw>
                  </a:effectLst>
                  <a:latin typeface="Symbol" panose="05050102010706020507" pitchFamily="18" charset="2"/>
                  <a:sym typeface="Symbol" panose="05050102010706020507" pitchFamily="18" charset="2"/>
                </a:rPr>
                <a:t></a:t>
              </a:r>
              <a:endParaRPr lang="en-US" altLang="zh-CN" sz="3000">
                <a:effectLst>
                  <a:outerShdw blurRad="38100" dist="38100" dir="2700000" algn="tl">
                    <a:srgbClr val="000000"/>
                  </a:outerShdw>
                </a:effectLst>
                <a:latin typeface="Symbol" panose="05050102010706020507" pitchFamily="18" charset="2"/>
              </a:endParaRPr>
            </a:p>
          </p:txBody>
        </p:sp>
        <p:grpSp>
          <p:nvGrpSpPr>
            <p:cNvPr id="69642" name="Group 151"/>
            <p:cNvGrpSpPr>
              <a:grpSpLocks/>
            </p:cNvGrpSpPr>
            <p:nvPr/>
          </p:nvGrpSpPr>
          <p:grpSpPr bwMode="auto">
            <a:xfrm>
              <a:off x="826" y="1104"/>
              <a:ext cx="4098" cy="2048"/>
              <a:chOff x="816" y="720"/>
              <a:chExt cx="4098" cy="2288"/>
            </a:xfrm>
          </p:grpSpPr>
          <p:grpSp>
            <p:nvGrpSpPr>
              <p:cNvPr id="69650" name="Group 152"/>
              <p:cNvGrpSpPr>
                <a:grpSpLocks/>
              </p:cNvGrpSpPr>
              <p:nvPr/>
            </p:nvGrpSpPr>
            <p:grpSpPr bwMode="auto">
              <a:xfrm>
                <a:off x="1651" y="2950"/>
                <a:ext cx="3132" cy="31"/>
                <a:chOff x="3992" y="3637"/>
                <a:chExt cx="1471" cy="18"/>
              </a:xfrm>
            </p:grpSpPr>
            <p:sp>
              <p:nvSpPr>
                <p:cNvPr id="828569" name="Line 153"/>
                <p:cNvSpPr>
                  <a:spLocks noChangeShapeType="1"/>
                </p:cNvSpPr>
                <p:nvPr/>
              </p:nvSpPr>
              <p:spPr bwMode="auto">
                <a:xfrm>
                  <a:off x="546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0" name="Line 154"/>
                <p:cNvSpPr>
                  <a:spLocks noChangeShapeType="1"/>
                </p:cNvSpPr>
                <p:nvPr/>
              </p:nvSpPr>
              <p:spPr bwMode="auto">
                <a:xfrm>
                  <a:off x="527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1" name="Line 155"/>
                <p:cNvSpPr>
                  <a:spLocks noChangeShapeType="1"/>
                </p:cNvSpPr>
                <p:nvPr/>
              </p:nvSpPr>
              <p:spPr bwMode="auto">
                <a:xfrm>
                  <a:off x="509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2" name="Line 156"/>
                <p:cNvSpPr>
                  <a:spLocks noChangeShapeType="1"/>
                </p:cNvSpPr>
                <p:nvPr/>
              </p:nvSpPr>
              <p:spPr bwMode="auto">
                <a:xfrm>
                  <a:off x="4910"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3" name="Line 157"/>
                <p:cNvSpPr>
                  <a:spLocks noChangeShapeType="1"/>
                </p:cNvSpPr>
                <p:nvPr/>
              </p:nvSpPr>
              <p:spPr bwMode="auto">
                <a:xfrm>
                  <a:off x="472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4" name="Line 158"/>
                <p:cNvSpPr>
                  <a:spLocks noChangeShapeType="1"/>
                </p:cNvSpPr>
                <p:nvPr/>
              </p:nvSpPr>
              <p:spPr bwMode="auto">
                <a:xfrm>
                  <a:off x="4544"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5" name="Line 159"/>
                <p:cNvSpPr>
                  <a:spLocks noChangeShapeType="1"/>
                </p:cNvSpPr>
                <p:nvPr/>
              </p:nvSpPr>
              <p:spPr bwMode="auto">
                <a:xfrm>
                  <a:off x="435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6" name="Line 160"/>
                <p:cNvSpPr>
                  <a:spLocks noChangeShapeType="1"/>
                </p:cNvSpPr>
                <p:nvPr/>
              </p:nvSpPr>
              <p:spPr bwMode="auto">
                <a:xfrm>
                  <a:off x="417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77" name="Line 161"/>
                <p:cNvSpPr>
                  <a:spLocks noChangeShapeType="1"/>
                </p:cNvSpPr>
                <p:nvPr/>
              </p:nvSpPr>
              <p:spPr bwMode="auto">
                <a:xfrm>
                  <a:off x="399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9651" name="Group 162"/>
              <p:cNvGrpSpPr>
                <a:grpSpLocks/>
              </p:cNvGrpSpPr>
              <p:nvPr/>
            </p:nvGrpSpPr>
            <p:grpSpPr bwMode="auto">
              <a:xfrm>
                <a:off x="816" y="720"/>
                <a:ext cx="4098" cy="2288"/>
                <a:chOff x="816" y="720"/>
                <a:chExt cx="4098" cy="2288"/>
              </a:xfrm>
            </p:grpSpPr>
            <p:sp>
              <p:nvSpPr>
                <p:cNvPr id="828579" name="Freeform 163"/>
                <p:cNvSpPr>
                  <a:spLocks/>
                </p:cNvSpPr>
                <p:nvPr/>
              </p:nvSpPr>
              <p:spPr bwMode="auto">
                <a:xfrm>
                  <a:off x="875" y="720"/>
                  <a:ext cx="4039" cy="2288"/>
                </a:xfrm>
                <a:custGeom>
                  <a:avLst/>
                  <a:gdLst>
                    <a:gd name="T0" fmla="*/ 0 w 1708"/>
                    <a:gd name="T1" fmla="*/ 0 h 696"/>
                    <a:gd name="T2" fmla="*/ 0 w 1708"/>
                    <a:gd name="T3" fmla="*/ 696 h 696"/>
                    <a:gd name="T4" fmla="*/ 1708 w 1708"/>
                    <a:gd name="T5" fmla="*/ 696 h 696"/>
                  </a:gdLst>
                  <a:ahLst/>
                  <a:cxnLst>
                    <a:cxn ang="0">
                      <a:pos x="T0" y="T1"/>
                    </a:cxn>
                    <a:cxn ang="0">
                      <a:pos x="T2" y="T3"/>
                    </a:cxn>
                    <a:cxn ang="0">
                      <a:pos x="T4" y="T5"/>
                    </a:cxn>
                  </a:cxnLst>
                  <a:rect l="0" t="0" r="r" b="b"/>
                  <a:pathLst>
                    <a:path w="1708" h="696">
                      <a:moveTo>
                        <a:pt x="0" y="0"/>
                      </a:moveTo>
                      <a:lnTo>
                        <a:pt x="0" y="696"/>
                      </a:lnTo>
                      <a:lnTo>
                        <a:pt x="1708" y="696"/>
                      </a:lnTo>
                    </a:path>
                  </a:pathLst>
                </a:custGeom>
                <a:noFill/>
                <a:ln w="39688">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69653" name="Group 164"/>
                <p:cNvGrpSpPr>
                  <a:grpSpLocks/>
                </p:cNvGrpSpPr>
                <p:nvPr/>
              </p:nvGrpSpPr>
              <p:grpSpPr bwMode="auto">
                <a:xfrm>
                  <a:off x="816" y="826"/>
                  <a:ext cx="442" cy="2155"/>
                  <a:chOff x="3600" y="2400"/>
                  <a:chExt cx="208" cy="1255"/>
                </a:xfrm>
              </p:grpSpPr>
              <p:sp>
                <p:nvSpPr>
                  <p:cNvPr id="828581" name="Line 165"/>
                  <p:cNvSpPr>
                    <a:spLocks noChangeShapeType="1"/>
                  </p:cNvSpPr>
                  <p:nvPr/>
                </p:nvSpPr>
                <p:spPr bwMode="auto">
                  <a:xfrm>
                    <a:off x="3600" y="2400"/>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2" name="Line 166"/>
                  <p:cNvSpPr>
                    <a:spLocks noChangeShapeType="1"/>
                  </p:cNvSpPr>
                  <p:nvPr/>
                </p:nvSpPr>
                <p:spPr bwMode="auto">
                  <a:xfrm>
                    <a:off x="3600" y="2524"/>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3" name="Line 167"/>
                  <p:cNvSpPr>
                    <a:spLocks noChangeShapeType="1"/>
                  </p:cNvSpPr>
                  <p:nvPr/>
                </p:nvSpPr>
                <p:spPr bwMode="auto">
                  <a:xfrm>
                    <a:off x="3600" y="2648"/>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4" name="Line 168"/>
                  <p:cNvSpPr>
                    <a:spLocks noChangeShapeType="1"/>
                  </p:cNvSpPr>
                  <p:nvPr/>
                </p:nvSpPr>
                <p:spPr bwMode="auto">
                  <a:xfrm>
                    <a:off x="3600" y="2772"/>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5" name="Line 169"/>
                  <p:cNvSpPr>
                    <a:spLocks noChangeShapeType="1"/>
                  </p:cNvSpPr>
                  <p:nvPr/>
                </p:nvSpPr>
                <p:spPr bwMode="auto">
                  <a:xfrm>
                    <a:off x="3600" y="2896"/>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6" name="Line 170"/>
                  <p:cNvSpPr>
                    <a:spLocks noChangeShapeType="1"/>
                  </p:cNvSpPr>
                  <p:nvPr/>
                </p:nvSpPr>
                <p:spPr bwMode="auto">
                  <a:xfrm>
                    <a:off x="3600" y="3019"/>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7" name="Line 171"/>
                  <p:cNvSpPr>
                    <a:spLocks noChangeShapeType="1"/>
                  </p:cNvSpPr>
                  <p:nvPr/>
                </p:nvSpPr>
                <p:spPr bwMode="auto">
                  <a:xfrm>
                    <a:off x="3600" y="3143"/>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8" name="Line 172"/>
                  <p:cNvSpPr>
                    <a:spLocks noChangeShapeType="1"/>
                  </p:cNvSpPr>
                  <p:nvPr/>
                </p:nvSpPr>
                <p:spPr bwMode="auto">
                  <a:xfrm>
                    <a:off x="3600" y="3269"/>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89" name="Line 173"/>
                  <p:cNvSpPr>
                    <a:spLocks noChangeShapeType="1"/>
                  </p:cNvSpPr>
                  <p:nvPr/>
                </p:nvSpPr>
                <p:spPr bwMode="auto">
                  <a:xfrm>
                    <a:off x="3600" y="3391"/>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90" name="Line 174"/>
                  <p:cNvSpPr>
                    <a:spLocks noChangeShapeType="1"/>
                  </p:cNvSpPr>
                  <p:nvPr/>
                </p:nvSpPr>
                <p:spPr bwMode="auto">
                  <a:xfrm>
                    <a:off x="3600" y="3515"/>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91" name="Line 175"/>
                  <p:cNvSpPr>
                    <a:spLocks noChangeShapeType="1"/>
                  </p:cNvSpPr>
                  <p:nvPr/>
                </p:nvSpPr>
                <p:spPr bwMode="auto">
                  <a:xfrm>
                    <a:off x="380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grpSp>
        </p:grpSp>
        <p:sp>
          <p:nvSpPr>
            <p:cNvPr id="828594" name="Line 178"/>
            <p:cNvSpPr>
              <a:spLocks noChangeShapeType="1"/>
            </p:cNvSpPr>
            <p:nvPr/>
          </p:nvSpPr>
          <p:spPr bwMode="auto">
            <a:xfrm>
              <a:off x="1498" y="2432"/>
              <a:ext cx="0" cy="721"/>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595" name="Line 179"/>
            <p:cNvSpPr>
              <a:spLocks noChangeShapeType="1"/>
            </p:cNvSpPr>
            <p:nvPr/>
          </p:nvSpPr>
          <p:spPr bwMode="auto">
            <a:xfrm>
              <a:off x="3610" y="2768"/>
              <a:ext cx="0" cy="384"/>
            </a:xfrm>
            <a:prstGeom prst="line">
              <a:avLst/>
            </a:prstGeom>
            <a:noFill/>
            <a:ln w="412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effectLst>
                  <a:outerShdw blurRad="38100" dist="38100" dir="2700000" algn="tl">
                    <a:srgbClr val="000000">
                      <a:alpha val="43137"/>
                    </a:srgbClr>
                  </a:outerShdw>
                </a:effectLst>
              </a:endParaRPr>
            </a:p>
          </p:txBody>
        </p:sp>
        <p:grpSp>
          <p:nvGrpSpPr>
            <p:cNvPr id="69645" name="Group 226"/>
            <p:cNvGrpSpPr>
              <a:grpSpLocks/>
            </p:cNvGrpSpPr>
            <p:nvPr/>
          </p:nvGrpSpPr>
          <p:grpSpPr bwMode="auto">
            <a:xfrm>
              <a:off x="970" y="1328"/>
              <a:ext cx="3744" cy="1782"/>
              <a:chOff x="912" y="1440"/>
              <a:chExt cx="3744" cy="1782"/>
            </a:xfrm>
          </p:grpSpPr>
          <p:sp>
            <p:nvSpPr>
              <p:cNvPr id="828602" name="Freeform 186"/>
              <p:cNvSpPr>
                <a:spLocks/>
              </p:cNvSpPr>
              <p:nvPr/>
            </p:nvSpPr>
            <p:spPr bwMode="auto">
              <a:xfrm>
                <a:off x="1824" y="1440"/>
                <a:ext cx="2832" cy="1728"/>
              </a:xfrm>
              <a:custGeom>
                <a:avLst/>
                <a:gdLst>
                  <a:gd name="T0" fmla="*/ 1393 w 1393"/>
                  <a:gd name="T1" fmla="*/ 366 h 366"/>
                  <a:gd name="T2" fmla="*/ 1247 w 1393"/>
                  <a:gd name="T3" fmla="*/ 362 h 366"/>
                  <a:gd name="T4" fmla="*/ 1174 w 1393"/>
                  <a:gd name="T5" fmla="*/ 358 h 366"/>
                  <a:gd name="T6" fmla="*/ 1100 w 1393"/>
                  <a:gd name="T7" fmla="*/ 352 h 366"/>
                  <a:gd name="T8" fmla="*/ 1027 w 1393"/>
                  <a:gd name="T9" fmla="*/ 344 h 366"/>
                  <a:gd name="T10" fmla="*/ 953 w 1393"/>
                  <a:gd name="T11" fmla="*/ 333 h 366"/>
                  <a:gd name="T12" fmla="*/ 881 w 1393"/>
                  <a:gd name="T13" fmla="*/ 317 h 366"/>
                  <a:gd name="T14" fmla="*/ 734 w 1393"/>
                  <a:gd name="T15" fmla="*/ 274 h 366"/>
                  <a:gd name="T16" fmla="*/ 587 w 1393"/>
                  <a:gd name="T17" fmla="*/ 215 h 366"/>
                  <a:gd name="T18" fmla="*/ 440 w 1393"/>
                  <a:gd name="T19" fmla="*/ 143 h 366"/>
                  <a:gd name="T20" fmla="*/ 366 w 1393"/>
                  <a:gd name="T21" fmla="*/ 106 h 366"/>
                  <a:gd name="T22" fmla="*/ 294 w 1393"/>
                  <a:gd name="T23" fmla="*/ 73 h 366"/>
                  <a:gd name="T24" fmla="*/ 219 w 1393"/>
                  <a:gd name="T25" fmla="*/ 43 h 366"/>
                  <a:gd name="T26" fmla="*/ 147 w 1393"/>
                  <a:gd name="T27" fmla="*/ 20 h 366"/>
                  <a:gd name="T28" fmla="*/ 73 w 1393"/>
                  <a:gd name="T29" fmla="*/ 4 h 366"/>
                  <a:gd name="T30" fmla="*/ 0 w 13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366">
                    <a:moveTo>
                      <a:pt x="1393" y="366"/>
                    </a:moveTo>
                    <a:lnTo>
                      <a:pt x="1247" y="362"/>
                    </a:lnTo>
                    <a:lnTo>
                      <a:pt x="1174" y="358"/>
                    </a:lnTo>
                    <a:lnTo>
                      <a:pt x="1100" y="352"/>
                    </a:lnTo>
                    <a:lnTo>
                      <a:pt x="1027" y="344"/>
                    </a:lnTo>
                    <a:lnTo>
                      <a:pt x="953" y="333"/>
                    </a:lnTo>
                    <a:lnTo>
                      <a:pt x="881" y="317"/>
                    </a:lnTo>
                    <a:lnTo>
                      <a:pt x="734" y="274"/>
                    </a:lnTo>
                    <a:lnTo>
                      <a:pt x="587" y="215"/>
                    </a:lnTo>
                    <a:lnTo>
                      <a:pt x="440" y="143"/>
                    </a:lnTo>
                    <a:lnTo>
                      <a:pt x="366" y="106"/>
                    </a:lnTo>
                    <a:lnTo>
                      <a:pt x="294" y="73"/>
                    </a:lnTo>
                    <a:lnTo>
                      <a:pt x="219" y="43"/>
                    </a:lnTo>
                    <a:lnTo>
                      <a:pt x="147" y="20"/>
                    </a:lnTo>
                    <a:lnTo>
                      <a:pt x="73" y="4"/>
                    </a:lnTo>
                    <a:lnTo>
                      <a:pt x="0" y="0"/>
                    </a:lnTo>
                  </a:path>
                </a:pathLst>
              </a:custGeom>
              <a:noFill/>
              <a:ln w="57150" cmpd="sng">
                <a:solidFill>
                  <a:srgbClr val="FF99CC"/>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sp>
            <p:nvSpPr>
              <p:cNvPr id="828631" name="Freeform 215"/>
              <p:cNvSpPr>
                <a:spLocks/>
              </p:cNvSpPr>
              <p:nvPr/>
            </p:nvSpPr>
            <p:spPr bwMode="auto">
              <a:xfrm>
                <a:off x="912" y="1440"/>
                <a:ext cx="912" cy="1782"/>
              </a:xfrm>
              <a:custGeom>
                <a:avLst/>
                <a:gdLst>
                  <a:gd name="T0" fmla="*/ 0 w 293"/>
                  <a:gd name="T1" fmla="*/ 366 h 366"/>
                  <a:gd name="T2" fmla="*/ 31 w 293"/>
                  <a:gd name="T3" fmla="*/ 362 h 366"/>
                  <a:gd name="T4" fmla="*/ 47 w 293"/>
                  <a:gd name="T5" fmla="*/ 358 h 366"/>
                  <a:gd name="T6" fmla="*/ 60 w 293"/>
                  <a:gd name="T7" fmla="*/ 352 h 366"/>
                  <a:gd name="T8" fmla="*/ 76 w 293"/>
                  <a:gd name="T9" fmla="*/ 344 h 366"/>
                  <a:gd name="T10" fmla="*/ 92 w 293"/>
                  <a:gd name="T11" fmla="*/ 333 h 366"/>
                  <a:gd name="T12" fmla="*/ 107 w 293"/>
                  <a:gd name="T13" fmla="*/ 317 h 366"/>
                  <a:gd name="T14" fmla="*/ 139 w 293"/>
                  <a:gd name="T15" fmla="*/ 274 h 366"/>
                  <a:gd name="T16" fmla="*/ 170 w 293"/>
                  <a:gd name="T17" fmla="*/ 215 h 366"/>
                  <a:gd name="T18" fmla="*/ 201 w 293"/>
                  <a:gd name="T19" fmla="*/ 143 h 366"/>
                  <a:gd name="T20" fmla="*/ 215 w 293"/>
                  <a:gd name="T21" fmla="*/ 106 h 366"/>
                  <a:gd name="T22" fmla="*/ 231 w 293"/>
                  <a:gd name="T23" fmla="*/ 73 h 366"/>
                  <a:gd name="T24" fmla="*/ 246 w 293"/>
                  <a:gd name="T25" fmla="*/ 43 h 366"/>
                  <a:gd name="T26" fmla="*/ 262 w 293"/>
                  <a:gd name="T27" fmla="*/ 20 h 366"/>
                  <a:gd name="T28" fmla="*/ 278 w 293"/>
                  <a:gd name="T29" fmla="*/ 4 h 366"/>
                  <a:gd name="T30" fmla="*/ 293 w 2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 h="366">
                    <a:moveTo>
                      <a:pt x="0" y="366"/>
                    </a:moveTo>
                    <a:lnTo>
                      <a:pt x="31" y="362"/>
                    </a:lnTo>
                    <a:lnTo>
                      <a:pt x="47" y="358"/>
                    </a:lnTo>
                    <a:lnTo>
                      <a:pt x="60" y="352"/>
                    </a:lnTo>
                    <a:lnTo>
                      <a:pt x="76" y="344"/>
                    </a:lnTo>
                    <a:lnTo>
                      <a:pt x="92" y="333"/>
                    </a:lnTo>
                    <a:lnTo>
                      <a:pt x="107" y="317"/>
                    </a:lnTo>
                    <a:lnTo>
                      <a:pt x="139" y="274"/>
                    </a:lnTo>
                    <a:lnTo>
                      <a:pt x="170" y="215"/>
                    </a:lnTo>
                    <a:lnTo>
                      <a:pt x="201" y="143"/>
                    </a:lnTo>
                    <a:lnTo>
                      <a:pt x="215" y="106"/>
                    </a:lnTo>
                    <a:lnTo>
                      <a:pt x="231" y="73"/>
                    </a:lnTo>
                    <a:lnTo>
                      <a:pt x="246" y="43"/>
                    </a:lnTo>
                    <a:lnTo>
                      <a:pt x="262" y="20"/>
                    </a:lnTo>
                    <a:lnTo>
                      <a:pt x="278" y="4"/>
                    </a:lnTo>
                    <a:lnTo>
                      <a:pt x="293" y="0"/>
                    </a:lnTo>
                  </a:path>
                </a:pathLst>
              </a:custGeom>
              <a:noFill/>
              <a:ln w="57150" cmpd="sng">
                <a:solidFill>
                  <a:srgbClr val="FF99CC"/>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effectLst>
                    <a:outerShdw blurRad="38100" dist="38100" dir="2700000" algn="tl">
                      <a:srgbClr val="000000">
                        <a:alpha val="43137"/>
                      </a:srgbClr>
                    </a:outerShdw>
                  </a:effectLst>
                </a:endParaRPr>
              </a:p>
            </p:txBody>
          </p:sp>
        </p:grpSp>
        <p:sp>
          <p:nvSpPr>
            <p:cNvPr id="828639" name="Rectangle 223"/>
            <p:cNvSpPr>
              <a:spLocks noChangeArrowheads="1"/>
            </p:cNvSpPr>
            <p:nvPr/>
          </p:nvSpPr>
          <p:spPr bwMode="auto">
            <a:xfrm>
              <a:off x="1690" y="2432"/>
              <a:ext cx="1536" cy="53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defRPr/>
              </a:pPr>
              <a:r>
                <a:rPr lang="zh-CN" altLang="en-US" sz="2400" b="0">
                  <a:effectLst>
                    <a:outerShdw blurRad="38100" dist="38100" dir="2700000" algn="tl">
                      <a:srgbClr val="000000"/>
                    </a:outerShdw>
                  </a:effectLst>
                  <a:latin typeface="Symbol" panose="05050102010706020507" pitchFamily="18" charset="2"/>
                </a:rPr>
                <a:t>总体方差的</a:t>
              </a:r>
            </a:p>
            <a:p>
              <a:pPr algn="ctr">
                <a:defRPr/>
              </a:pPr>
              <a:r>
                <a:rPr lang="en-US" altLang="zh-CN" sz="2400" b="0">
                  <a:effectLst>
                    <a:outerShdw blurRad="38100" dist="38100" dir="2700000" algn="tl">
                      <a:srgbClr val="000000"/>
                    </a:outerShdw>
                  </a:effectLst>
                  <a:latin typeface="Symbol" panose="05050102010706020507" pitchFamily="18" charset="2"/>
                </a:rPr>
                <a:t>1-</a:t>
              </a:r>
              <a:r>
                <a:rPr lang="en-US" altLang="zh-CN" sz="2400" b="0" i="1">
                  <a:effectLst>
                    <a:outerShdw blurRad="38100" dist="38100" dir="2700000" algn="tl">
                      <a:srgbClr val="000000"/>
                    </a:outerShdw>
                  </a:effectLst>
                  <a:latin typeface="Symbol" panose="05050102010706020507" pitchFamily="18" charset="2"/>
                  <a:sym typeface="Symbol" panose="05050102010706020507" pitchFamily="18" charset="2"/>
                </a:rPr>
                <a:t> </a:t>
              </a:r>
              <a:r>
                <a:rPr lang="zh-CN" altLang="en-US" sz="2400" b="0">
                  <a:effectLst>
                    <a:outerShdw blurRad="38100" dist="38100" dir="2700000" algn="tl">
                      <a:srgbClr val="000000"/>
                    </a:outerShdw>
                  </a:effectLst>
                  <a:latin typeface="Symbol" panose="05050102010706020507" pitchFamily="18" charset="2"/>
                  <a:sym typeface="Symbol" panose="05050102010706020507" pitchFamily="18" charset="2"/>
                </a:rPr>
                <a:t>的置信区间</a:t>
              </a:r>
              <a:endParaRPr lang="zh-CN" altLang="en-US" sz="2400" b="0">
                <a:effectLst>
                  <a:outerShdw blurRad="38100" dist="38100" dir="2700000" algn="tl">
                    <a:srgbClr val="000000"/>
                  </a:outerShdw>
                </a:effectLst>
                <a:latin typeface="Symbol" panose="05050102010706020507" pitchFamily="18" charset="2"/>
              </a:endParaRPr>
            </a:p>
          </p:txBody>
        </p:sp>
        <p:sp>
          <p:nvSpPr>
            <p:cNvPr id="828644" name="Rectangle 228"/>
            <p:cNvSpPr>
              <a:spLocks noChangeArrowheads="1"/>
            </p:cNvSpPr>
            <p:nvPr/>
          </p:nvSpPr>
          <p:spPr bwMode="auto">
            <a:xfrm>
              <a:off x="1776" y="3600"/>
              <a:ext cx="1728"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a:effectLst>
                    <a:outerShdw blurRad="38100" dist="38100" dir="2700000" algn="tl">
                      <a:srgbClr val="000000"/>
                    </a:outerShdw>
                  </a:effectLst>
                </a:rPr>
                <a:t>自由度为</a:t>
              </a:r>
              <a:r>
                <a:rPr lang="en-US" altLang="zh-CN" sz="2400" i="1">
                  <a:effectLst>
                    <a:outerShdw blurRad="38100" dist="38100" dir="2700000" algn="tl">
                      <a:srgbClr val="000000"/>
                    </a:outerShdw>
                  </a:effectLst>
                </a:rPr>
                <a:t>n</a:t>
              </a:r>
              <a:r>
                <a:rPr lang="en-US" altLang="zh-CN" sz="2400">
                  <a:effectLst>
                    <a:outerShdw blurRad="38100" dist="38100" dir="2700000" algn="tl">
                      <a:srgbClr val="000000"/>
                    </a:outerShdw>
                  </a:effectLst>
                </a:rPr>
                <a:t>-1</a:t>
              </a:r>
              <a:r>
                <a:rPr lang="zh-CN" altLang="en-US" sz="2400">
                  <a:effectLst>
                    <a:outerShdw blurRad="38100" dist="38100" dir="2700000" algn="tl">
                      <a:srgbClr val="000000"/>
                    </a:outerShdw>
                  </a:effectLst>
                </a:rPr>
                <a:t>的</a:t>
              </a:r>
              <a:r>
                <a:rPr lang="zh-CN" altLang="en-US" sz="2400" i="1">
                  <a:effectLst>
                    <a:outerShdw blurRad="38100" dist="38100" dir="2700000" algn="tl">
                      <a:srgbClr val="000000"/>
                    </a:outerShdw>
                  </a:effectLst>
                  <a:latin typeface="Symbol" panose="05050102010706020507" pitchFamily="18" charset="2"/>
                </a:rPr>
                <a:t></a:t>
              </a:r>
              <a:r>
                <a:rPr lang="en-US" altLang="zh-CN" sz="2400" baseline="30000">
                  <a:effectLst>
                    <a:outerShdw blurRad="38100" dist="38100" dir="2700000" algn="tl">
                      <a:srgbClr val="000000"/>
                    </a:outerShdw>
                  </a:effectLst>
                  <a:latin typeface="Symbol" panose="05050102010706020507" pitchFamily="18" charset="2"/>
                </a:rPr>
                <a:t>2</a:t>
              </a:r>
              <a:endParaRPr lang="en-US" altLang="zh-CN" sz="2400">
                <a:effectLst>
                  <a:outerShdw blurRad="38100" dist="38100" dir="2700000" algn="tl">
                    <a:srgbClr val="000000"/>
                  </a:outerShdw>
                </a:effectLst>
              </a:endParaRPr>
            </a:p>
          </p:txBody>
        </p:sp>
      </p:grpSp>
    </p:spTree>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19A03902-F3B9-4C22-ADF9-E7826647E539}"/>
              </a:ext>
            </a:extLst>
          </p:cNvPr>
          <p:cNvPicPr>
            <a:picLocks noGrp="1" noChangeAspect="1"/>
          </p:cNvPicPr>
          <p:nvPr>
            <p:ph idx="1"/>
          </p:nvPr>
        </p:nvPicPr>
        <p:blipFill>
          <a:blip r:embed="rId2"/>
          <a:stretch>
            <a:fillRect/>
          </a:stretch>
        </p:blipFill>
        <p:spPr>
          <a:xfrm>
            <a:off x="11225" y="692696"/>
            <a:ext cx="9152893" cy="6021288"/>
          </a:xfrm>
          <a:prstGeom prst="rect">
            <a:avLst/>
          </a:prstGeom>
        </p:spPr>
      </p:pic>
    </p:spTree>
    <p:extLst>
      <p:ext uri="{BB962C8B-B14F-4D97-AF65-F5344CB8AC3E}">
        <p14:creationId xmlns:p14="http://schemas.microsoft.com/office/powerpoint/2010/main" val="4205431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683568" y="228600"/>
            <a:ext cx="7927032" cy="1256184"/>
          </a:xfrm>
        </p:spPr>
        <p:txBody>
          <a:bodyPr/>
          <a:lstStyle/>
          <a:p>
            <a:pPr>
              <a:defRPr/>
            </a:pPr>
            <a:r>
              <a:rPr lang="zh-CN" altLang="en-US" dirty="0">
                <a:solidFill>
                  <a:schemeClr val="bg2"/>
                </a:solidFill>
                <a:latin typeface="Arial" panose="020B0604020202020204" pitchFamily="34" charset="0"/>
              </a:rPr>
              <a:t>总体方差的区间估计</a:t>
            </a: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例题分析</a:t>
            </a:r>
            <a:r>
              <a:rPr lang="en-US" altLang="zh-CN" sz="3600" dirty="0">
                <a:solidFill>
                  <a:schemeClr val="bg2"/>
                </a:solidFill>
                <a:latin typeface="Arial" panose="020B0604020202020204" pitchFamily="34" charset="0"/>
              </a:rPr>
              <a:t>)</a:t>
            </a:r>
          </a:p>
        </p:txBody>
      </p:sp>
      <p:sp>
        <p:nvSpPr>
          <p:cNvPr id="769027"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a:solidFill>
                <a:schemeClr val="bg2"/>
              </a:solidFill>
              <a:effectLst>
                <a:outerShdw blurRad="38100" dist="38100" dir="2700000" algn="tl">
                  <a:srgbClr val="000000"/>
                </a:outerShdw>
              </a:effectLst>
            </a:endParaRPr>
          </a:p>
        </p:txBody>
      </p:sp>
      <p:sp>
        <p:nvSpPr>
          <p:cNvPr id="769028" name="Rectangle 4"/>
          <p:cNvSpPr>
            <a:spLocks noChangeArrowheads="1"/>
          </p:cNvSpPr>
          <p:nvPr/>
        </p:nvSpPr>
        <p:spPr bwMode="auto">
          <a:xfrm>
            <a:off x="381000" y="1676400"/>
            <a:ext cx="8305800" cy="16922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600" dirty="0">
                <a:solidFill>
                  <a:schemeClr val="bg2"/>
                </a:solidFill>
                <a:effectLst>
                  <a:outerShdw blurRad="38100" dist="38100" dir="2700000" algn="tl">
                    <a:srgbClr val="000000"/>
                  </a:outerShdw>
                </a:effectLst>
              </a:rPr>
              <a:t>【</a:t>
            </a:r>
            <a:r>
              <a:rPr lang="zh-CN" altLang="en-US" sz="2600" dirty="0">
                <a:solidFill>
                  <a:schemeClr val="bg2"/>
                </a:solidFill>
                <a:effectLst>
                  <a:outerShdw blurRad="38100" dist="38100" dir="2700000" algn="tl">
                    <a:srgbClr val="000000"/>
                  </a:outerShdw>
                </a:effectLst>
              </a:rPr>
              <a:t>例</a:t>
            </a:r>
            <a:r>
              <a:rPr lang="en-US" altLang="zh-CN" sz="2600" dirty="0">
                <a:solidFill>
                  <a:schemeClr val="bg2"/>
                </a:solidFill>
                <a:effectLst>
                  <a:outerShdw blurRad="38100" dist="38100" dir="2700000" algn="tl">
                    <a:srgbClr val="000000"/>
                  </a:outerShdw>
                </a:effectLst>
              </a:rPr>
              <a:t>】</a:t>
            </a:r>
            <a:r>
              <a:rPr lang="zh-CN" altLang="en-US" sz="2600" b="0" dirty="0">
                <a:solidFill>
                  <a:schemeClr val="bg2"/>
                </a:solidFill>
                <a:effectLst>
                  <a:outerShdw blurRad="38100" dist="38100" dir="2700000" algn="tl">
                    <a:srgbClr val="000000"/>
                  </a:outerShdw>
                </a:effectLst>
                <a:sym typeface="Symbol" panose="05050102010706020507" pitchFamily="18" charset="2"/>
              </a:rPr>
              <a:t>一家食品生产企业以生产袋装食品为主，现从某天生产的一批食品中随机抽取了</a:t>
            </a:r>
            <a:r>
              <a:rPr lang="en-US" altLang="zh-CN" sz="2600" b="0" dirty="0">
                <a:solidFill>
                  <a:schemeClr val="bg2"/>
                </a:solidFill>
                <a:effectLst>
                  <a:outerShdw blurRad="38100" dist="38100" dir="2700000" algn="tl">
                    <a:srgbClr val="000000"/>
                  </a:outerShdw>
                </a:effectLst>
                <a:sym typeface="Symbol" panose="05050102010706020507" pitchFamily="18" charset="2"/>
              </a:rPr>
              <a:t>25</a:t>
            </a:r>
            <a:r>
              <a:rPr lang="zh-CN" altLang="en-US" sz="2600" b="0" dirty="0">
                <a:solidFill>
                  <a:schemeClr val="bg2"/>
                </a:solidFill>
                <a:effectLst>
                  <a:outerShdw blurRad="38100" dist="38100" dir="2700000" algn="tl">
                    <a:srgbClr val="000000"/>
                  </a:outerShdw>
                </a:effectLst>
                <a:sym typeface="Symbol" panose="05050102010706020507" pitchFamily="18" charset="2"/>
              </a:rPr>
              <a:t>袋，测得每袋重量如下表所示。已知产品重量的分布服从正态分布。以</a:t>
            </a:r>
            <a:r>
              <a:rPr lang="en-US" altLang="zh-CN" sz="2600"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sz="2600" b="0" dirty="0">
                <a:solidFill>
                  <a:schemeClr val="bg2"/>
                </a:solidFill>
                <a:effectLst>
                  <a:outerShdw blurRad="38100" dist="38100" dir="2700000" algn="tl">
                    <a:srgbClr val="000000"/>
                  </a:outerShdw>
                </a:effectLst>
                <a:sym typeface="Symbol" panose="05050102010706020507" pitchFamily="18" charset="2"/>
              </a:rPr>
              <a:t>的置信水平建立该种食品重量方差的置信区间 </a:t>
            </a:r>
          </a:p>
        </p:txBody>
      </p:sp>
      <p:graphicFrame>
        <p:nvGraphicFramePr>
          <p:cNvPr id="769029" name="Group 5"/>
          <p:cNvGraphicFramePr>
            <a:graphicFrameLocks noGrp="1"/>
          </p:cNvGraphicFramePr>
          <p:nvPr>
            <p:extLst>
              <p:ext uri="{D42A27DB-BD31-4B8C-83A1-F6EECF244321}">
                <p14:modId xmlns:p14="http://schemas.microsoft.com/office/powerpoint/2010/main" val="2736685923"/>
              </p:ext>
            </p:extLst>
          </p:nvPr>
        </p:nvGraphicFramePr>
        <p:xfrm>
          <a:off x="381000" y="3352800"/>
          <a:ext cx="8305800" cy="2743200"/>
        </p:xfrm>
        <a:graphic>
          <a:graphicData uri="http://schemas.openxmlformats.org/drawingml/2006/table">
            <a:tbl>
              <a:tblPr/>
              <a:tblGrid>
                <a:gridCol w="1752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457200">
                <a:tc gridSpan="5">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25</a:t>
                      </a:r>
                      <a:r>
                        <a:rPr kumimoji="1" lang="zh-CN" altLang="en-US" sz="20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袋食品的重量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112.5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101.0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103.0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100.5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1"/>
                  </a:ext>
                </a:extLst>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102.6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107.5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108.8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115.6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2"/>
                  </a:ext>
                </a:extLst>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100.0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123.5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101.6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102.2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116.6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  95.4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97.8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108.6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105.0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r h="4572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136.8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102.8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101.5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98.4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  93.3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5"/>
                  </a:ext>
                </a:extLst>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769027">
                                            <p:txEl>
                                              <p:pRg st="0" end="0"/>
                                            </p:txEl>
                                          </p:spTgt>
                                        </p:tgtEl>
                                        <p:attrNameLst>
                                          <p:attrName>style.visibility</p:attrName>
                                        </p:attrNameLst>
                                      </p:cBhvr>
                                      <p:to>
                                        <p:strVal val="visible"/>
                                      </p:to>
                                    </p:set>
                                    <p:animEffect transition="in" filter="wipe(left)">
                                      <p:cBhvr>
                                        <p:cTn id="7" dur="500"/>
                                        <p:tgtEl>
                                          <p:spTgt spid="769027">
                                            <p:txEl>
                                              <p:pRg st="0" end="0"/>
                                            </p:txEl>
                                          </p:spTgt>
                                        </p:tgtEl>
                                      </p:cBhvr>
                                    </p:animEffect>
                                  </p:childTnLst>
                                  <p:subTnLst>
                                    <p:animClr clrSpc="rgb" dir="cw">
                                      <p:cBhvr override="childStyle">
                                        <p:cTn dur="1" fill="hold" display="0" masterRel="nextClick" afterEffect="1"/>
                                        <p:tgtEl>
                                          <p:spTgt spid="769027">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250" name="Rectangle 2"/>
          <p:cNvSpPr>
            <a:spLocks noChangeArrowheads="1"/>
          </p:cNvSpPr>
          <p:nvPr/>
        </p:nvSpPr>
        <p:spPr bwMode="auto">
          <a:xfrm>
            <a:off x="19050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a:solidFill>
                  <a:schemeClr val="bg2"/>
                </a:solidFill>
                <a:latin typeface="Arial" panose="020B0604020202020204" pitchFamily="34" charset="0"/>
                <a:cs typeface="Arial" panose="020B0604020202020204" pitchFamily="34" charset="0"/>
              </a:rPr>
              <a:t>7.1  </a:t>
            </a:r>
            <a:r>
              <a:rPr lang="zh-CN" altLang="en-US">
                <a:solidFill>
                  <a:schemeClr val="bg2"/>
                </a:solidFill>
                <a:latin typeface="Arial" panose="020B0604020202020204" pitchFamily="34" charset="0"/>
              </a:rPr>
              <a:t>参数估计的一般问题</a:t>
            </a:r>
          </a:p>
        </p:txBody>
      </p:sp>
      <p:sp>
        <p:nvSpPr>
          <p:cNvPr id="181251"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a:solidFill>
                  <a:schemeClr val="bg2"/>
                </a:solidFill>
              </a:rPr>
              <a:t>7.1.1  </a:t>
            </a:r>
            <a:r>
              <a:rPr lang="zh-CN" altLang="en-US">
                <a:solidFill>
                  <a:schemeClr val="bg2"/>
                </a:solidFill>
              </a:rPr>
              <a:t>估计量与估计值</a:t>
            </a:r>
          </a:p>
          <a:p>
            <a:pPr algn="l">
              <a:defRPr/>
            </a:pPr>
            <a:r>
              <a:rPr lang="en-US" altLang="zh-CN">
                <a:solidFill>
                  <a:schemeClr val="bg2"/>
                </a:solidFill>
              </a:rPr>
              <a:t>7.1.2  </a:t>
            </a:r>
            <a:r>
              <a:rPr lang="zh-CN" altLang="en-US">
                <a:solidFill>
                  <a:schemeClr val="bg2"/>
                </a:solidFill>
              </a:rPr>
              <a:t>点估计与区间估计</a:t>
            </a:r>
          </a:p>
          <a:p>
            <a:pPr algn="l">
              <a:defRPr/>
            </a:pPr>
            <a:r>
              <a:rPr lang="en-US" altLang="zh-CN">
                <a:solidFill>
                  <a:schemeClr val="bg2"/>
                </a:solidFill>
              </a:rPr>
              <a:t>7.1.3  </a:t>
            </a:r>
            <a:r>
              <a:rPr lang="zh-CN" altLang="en-US">
                <a:solidFill>
                  <a:schemeClr val="bg2"/>
                </a:solidFill>
              </a:rPr>
              <a:t>评价估计量的标准</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a:xfrm>
            <a:off x="1043608" y="228600"/>
            <a:ext cx="7566992" cy="1295400"/>
          </a:xfrm>
        </p:spPr>
        <p:txBody>
          <a:bodyPr/>
          <a:lstStyle/>
          <a:p>
            <a:pPr>
              <a:defRPr/>
            </a:pPr>
            <a:r>
              <a:rPr lang="zh-CN" altLang="en-US" dirty="0">
                <a:solidFill>
                  <a:schemeClr val="bg2"/>
                </a:solidFill>
                <a:latin typeface="Arial" panose="020B0604020202020204" pitchFamily="34" charset="0"/>
              </a:rPr>
              <a:t>总体方差的区间估计</a:t>
            </a:r>
            <a:br>
              <a:rPr lang="zh-CN" altLang="en-US" dirty="0">
                <a:solidFill>
                  <a:schemeClr val="bg2"/>
                </a:solidFill>
                <a:latin typeface="Arial" panose="020B0604020202020204" pitchFamily="34" charset="0"/>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例题分析</a:t>
            </a:r>
            <a:r>
              <a:rPr lang="en-US" altLang="zh-CN" sz="3600" dirty="0">
                <a:solidFill>
                  <a:schemeClr val="bg2"/>
                </a:solidFill>
                <a:latin typeface="Arial" panose="020B0604020202020204" pitchFamily="34" charset="0"/>
              </a:rPr>
              <a:t>)</a:t>
            </a:r>
          </a:p>
        </p:txBody>
      </p:sp>
      <p:sp>
        <p:nvSpPr>
          <p:cNvPr id="766979" name="Rectangle 3"/>
          <p:cNvSpPr>
            <a:spLocks noChangeArrowheads="1"/>
          </p:cNvSpPr>
          <p:nvPr/>
        </p:nvSpPr>
        <p:spPr bwMode="auto">
          <a:xfrm>
            <a:off x="457200" y="1600200"/>
            <a:ext cx="83058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dirty="0">
                <a:solidFill>
                  <a:schemeClr val="bg2"/>
                </a:solidFill>
                <a:effectLst>
                  <a:outerShdw blurRad="38100" dist="38100" dir="2700000" algn="tl">
                    <a:srgbClr val="000000"/>
                  </a:outerShdw>
                </a:effectLst>
                <a:latin typeface="Arial" panose="020B0604020202020204" pitchFamily="34" charset="0"/>
              </a:rPr>
              <a:t>解</a:t>
            </a:r>
            <a:r>
              <a:rPr lang="en-US" altLang="zh-CN" sz="2600" dirty="0">
                <a:solidFill>
                  <a:schemeClr val="bg2"/>
                </a:solidFill>
                <a:effectLst>
                  <a:outerShdw blurRad="38100" dist="38100" dir="2700000" algn="tl">
                    <a:srgbClr val="000000"/>
                  </a:outerShdw>
                </a:effectLst>
                <a:latin typeface="Arial" panose="020B0604020202020204" pitchFamily="34" charset="0"/>
              </a:rPr>
              <a:t>:</a:t>
            </a:r>
            <a:r>
              <a:rPr lang="zh-CN" altLang="en-US" sz="2600" b="0" dirty="0">
                <a:solidFill>
                  <a:schemeClr val="bg2"/>
                </a:solidFill>
                <a:effectLst>
                  <a:outerShdw blurRad="38100" dist="38100" dir="2700000" algn="tl">
                    <a:srgbClr val="000000"/>
                  </a:outerShdw>
                </a:effectLst>
                <a:latin typeface="Arial" panose="020B0604020202020204" pitchFamily="34" charset="0"/>
              </a:rPr>
              <a:t>已知</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n</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25</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95% ,</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a:t>
            </a:r>
          </a:p>
          <a:p>
            <a:pPr algn="just">
              <a:spcBef>
                <a:spcPct val="20000"/>
              </a:spcBef>
              <a:defRPr/>
            </a:pP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i="1" dirty="0">
                <a:solidFill>
                  <a:schemeClr val="bg2"/>
                </a:solidFill>
                <a:effectLst>
                  <a:outerShdw blurRad="38100" dist="38100" dir="2700000" algn="tl">
                    <a:srgbClr val="000000"/>
                  </a:outerShdw>
                </a:effectLst>
                <a:sym typeface="Symbol" panose="05050102010706020507" pitchFamily="18" charset="2"/>
              </a:rPr>
              <a:t>s</a:t>
            </a:r>
            <a:r>
              <a:rPr lang="en-US" altLang="zh-CN" sz="2600" b="0" baseline="30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 </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=93.21</a:t>
            </a:r>
          </a:p>
          <a:p>
            <a:pPr algn="just">
              <a:spcBef>
                <a:spcPct val="20000"/>
              </a:spcBef>
              <a:defRPr/>
            </a:pP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p>
          <a:p>
            <a:pPr algn="just">
              <a:spcBef>
                <a:spcPct val="20000"/>
              </a:spcBef>
              <a:defRPr/>
            </a:pPr>
            <a:r>
              <a:rPr lang="en-US" altLang="zh-CN" sz="26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aseline="30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置信度为</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95%</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的置信区间为      </a:t>
            </a:r>
          </a:p>
        </p:txBody>
      </p:sp>
      <mc:AlternateContent xmlns:mc="http://schemas.openxmlformats.org/markup-compatibility/2006">
        <mc:Choice xmlns:a14="http://schemas.microsoft.com/office/drawing/2010/main" Requires="a14">
          <p:sp>
            <p:nvSpPr>
              <p:cNvPr id="72708" name="Object 5"/>
              <p:cNvSpPr txBox="1"/>
              <p:nvPr/>
            </p:nvSpPr>
            <p:spPr bwMode="auto">
              <a:xfrm>
                <a:off x="5003800" y="2590800"/>
                <a:ext cx="3744913" cy="477838"/>
              </a:xfrm>
              <a:prstGeom prst="rect">
                <a:avLst/>
              </a:prstGeom>
              <a:noFill/>
              <a:ln>
                <a:noFill/>
              </a:ln>
              <a:effectLst/>
            </p:spPr>
            <p:txBody>
              <a:bodyPr>
                <a:normAutofit fontScale="55000" lnSpcReduction="20000"/>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𝜒</m:t>
                          </m:r>
                        </m:e>
                        <m:sub>
                          <m:r>
                            <a:rPr lang="zh-CN" altLang="en-US" i="1">
                              <a:solidFill>
                                <a:schemeClr val="bg2"/>
                              </a:solidFill>
                              <a:latin typeface="Cambria Math" panose="02040503050406030204" pitchFamily="18" charset="0"/>
                            </a:rPr>
                            <m:t>1</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m:t>
                      </m:r>
                      <m:r>
                        <a:rPr lang="zh-CN" altLang="en-US" i="1" smtClean="0">
                          <a:solidFill>
                            <a:srgbClr val="FF0000"/>
                          </a:solidFill>
                          <a:latin typeface="Cambria Math" panose="02040503050406030204" pitchFamily="18" charset="0"/>
                        </a:rPr>
                        <m:t>𝑛</m:t>
                      </m:r>
                      <m:r>
                        <a:rPr lang="zh-CN" altLang="en-US" i="1" smtClean="0">
                          <a:solidFill>
                            <a:srgbClr val="FF0000"/>
                          </a:solidFill>
                          <a:latin typeface="Cambria Math" panose="02040503050406030204" pitchFamily="18" charset="0"/>
                        </a:rPr>
                        <m:t>−1)=</m:t>
                      </m:r>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𝜒</m:t>
                          </m:r>
                        </m:e>
                        <m:sub>
                          <m:r>
                            <a:rPr lang="zh-CN" altLang="en-US" i="1">
                              <a:solidFill>
                                <a:schemeClr val="bg2"/>
                              </a:solidFill>
                              <a:latin typeface="Cambria Math" panose="02040503050406030204" pitchFamily="18" charset="0"/>
                            </a:rPr>
                            <m:t>0.975</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(24)=12.4011</m:t>
                      </m:r>
                    </m:oMath>
                  </m:oMathPara>
                </a14:m>
                <a:endParaRPr lang="zh-CN" altLang="en-US" dirty="0">
                  <a:solidFill>
                    <a:schemeClr val="bg2"/>
                  </a:solidFill>
                </a:endParaRPr>
              </a:p>
            </p:txBody>
          </p:sp>
        </mc:Choice>
        <mc:Fallback>
          <p:sp>
            <p:nvSpPr>
              <p:cNvPr id="72708" name="Object 5"/>
              <p:cNvSpPr txBox="1">
                <a:spLocks noRot="1" noChangeAspect="1" noMove="1" noResize="1" noEditPoints="1" noAdjustHandles="1" noChangeArrowheads="1" noChangeShapeType="1" noTextEdit="1"/>
              </p:cNvSpPr>
              <p:nvPr/>
            </p:nvSpPr>
            <p:spPr bwMode="auto">
              <a:xfrm>
                <a:off x="5003800" y="2590800"/>
                <a:ext cx="3744913" cy="477838"/>
              </a:xfrm>
              <a:prstGeom prst="rect">
                <a:avLst/>
              </a:prstGeom>
              <a:blipFill>
                <a:blip r:embed="rId3"/>
                <a:stretch>
                  <a:fillRect t="-7692" b="-46154"/>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709" name="Object 6"/>
              <p:cNvSpPr txBox="1"/>
              <p:nvPr/>
            </p:nvSpPr>
            <p:spPr bwMode="auto">
              <a:xfrm>
                <a:off x="1116013" y="2590800"/>
                <a:ext cx="3743325" cy="477838"/>
              </a:xfrm>
              <a:prstGeom prst="rect">
                <a:avLst/>
              </a:prstGeom>
              <a:noFill/>
              <a:ln>
                <a:noFill/>
              </a:ln>
              <a:effectLst/>
            </p:spPr>
            <p:txBody>
              <a:bodyPr>
                <a:normAutofit fontScale="55000" lnSpcReduction="20000"/>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𝜒</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m:t>
                      </m:r>
                      <m:r>
                        <a:rPr lang="zh-CN" altLang="en-US" i="1" smtClean="0">
                          <a:solidFill>
                            <a:srgbClr val="FF0000"/>
                          </a:solidFill>
                          <a:latin typeface="Cambria Math" panose="02040503050406030204" pitchFamily="18" charset="0"/>
                        </a:rPr>
                        <m:t>𝑛</m:t>
                      </m:r>
                      <m:r>
                        <a:rPr lang="zh-CN" altLang="en-US" i="1" smtClean="0">
                          <a:solidFill>
                            <a:srgbClr val="FF0000"/>
                          </a:solidFill>
                          <a:latin typeface="Cambria Math" panose="02040503050406030204" pitchFamily="18" charset="0"/>
                        </a:rPr>
                        <m:t>−1)=</m:t>
                      </m:r>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𝜒</m:t>
                          </m:r>
                        </m:e>
                        <m:sub>
                          <m:r>
                            <a:rPr lang="zh-CN" altLang="en-US" i="1">
                              <a:solidFill>
                                <a:schemeClr val="bg2"/>
                              </a:solidFill>
                              <a:latin typeface="Cambria Math" panose="02040503050406030204" pitchFamily="18" charset="0"/>
                            </a:rPr>
                            <m:t>0.025</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(24)=39.3641</m:t>
                      </m:r>
                    </m:oMath>
                  </m:oMathPara>
                </a14:m>
                <a:endParaRPr lang="zh-CN" altLang="en-US" dirty="0">
                  <a:solidFill>
                    <a:schemeClr val="bg2"/>
                  </a:solidFill>
                </a:endParaRPr>
              </a:p>
            </p:txBody>
          </p:sp>
        </mc:Choice>
        <mc:Fallback>
          <p:sp>
            <p:nvSpPr>
              <p:cNvPr id="72709" name="Object 6"/>
              <p:cNvSpPr txBox="1">
                <a:spLocks noRot="1" noChangeAspect="1" noMove="1" noResize="1" noEditPoints="1" noAdjustHandles="1" noChangeArrowheads="1" noChangeShapeType="1" noTextEdit="1"/>
              </p:cNvSpPr>
              <p:nvPr/>
            </p:nvSpPr>
            <p:spPr bwMode="auto">
              <a:xfrm>
                <a:off x="1116013" y="2590800"/>
                <a:ext cx="3743325" cy="477838"/>
              </a:xfrm>
              <a:prstGeom prst="rect">
                <a:avLst/>
              </a:prstGeom>
              <a:blipFill>
                <a:blip r:embed="rId4"/>
                <a:stretch>
                  <a:fillRect t="-24359" b="-56410"/>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710" name="Object 9">
                <a:hlinkClick r:id="" action="ppaction://ole?verb=0"/>
              </p:cNvPr>
              <p:cNvSpPr txBox="1"/>
              <p:nvPr/>
            </p:nvSpPr>
            <p:spPr bwMode="auto">
              <a:xfrm>
                <a:off x="1373188" y="3657600"/>
                <a:ext cx="5667375" cy="1295400"/>
              </a:xfrm>
              <a:prstGeom prst="rect">
                <a:avLst/>
              </a:prstGeom>
              <a:noFill/>
              <a:ln>
                <a:noFill/>
              </a:ln>
              <a:effectLst>
                <a:outerShdw dist="17961" dir="2700000" algn="ctr" rotWithShape="0">
                  <a:schemeClr val="bg2"/>
                </a:outerShdw>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f>
                        <m:fPr>
                          <m:ctrlPr>
                            <a:rPr lang="zh-CN" altLang="en-US" i="1" smtClean="0">
                              <a:solidFill>
                                <a:schemeClr val="bg2"/>
                              </a:solidFill>
                              <a:latin typeface="Cambria Math" panose="02040503050406030204" pitchFamily="18" charset="0"/>
                            </a:rPr>
                          </m:ctrlPr>
                        </m:fPr>
                        <m:num>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25−1</m:t>
                              </m:r>
                            </m:e>
                          </m:d>
                          <m:r>
                            <a:rPr lang="zh-CN" altLang="en-US" i="1">
                              <a:solidFill>
                                <a:schemeClr val="bg2"/>
                              </a:solidFill>
                              <a:latin typeface="Cambria Math" panose="02040503050406030204" pitchFamily="18" charset="0"/>
                            </a:rPr>
                            <m:t>×93.21</m:t>
                          </m:r>
                        </m:num>
                        <m:den>
                          <m:r>
                            <a:rPr lang="zh-CN" altLang="en-US" i="1">
                              <a:solidFill>
                                <a:schemeClr val="bg2"/>
                              </a:solidFill>
                              <a:latin typeface="Cambria Math" panose="02040503050406030204" pitchFamily="18" charset="0"/>
                            </a:rPr>
                            <m:t>39.3641</m:t>
                          </m:r>
                        </m:den>
                      </m:f>
                      <m:r>
                        <a:rPr lang="zh-CN" altLang="en-US" i="1">
                          <a:solidFill>
                            <a:schemeClr val="bg2"/>
                          </a:solidFill>
                          <a:latin typeface="Cambria Math" panose="02040503050406030204" pitchFamily="18" charset="0"/>
                        </a:rPr>
                        <m:t>≤</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𝜎</m:t>
                          </m:r>
                        </m:e>
                        <m:sup>
                          <m:r>
                            <a:rPr lang="zh-CN" altLang="en-US" i="1">
                              <a:solidFill>
                                <a:schemeClr val="bg2"/>
                              </a:solidFill>
                              <a:latin typeface="Cambria Math" panose="02040503050406030204" pitchFamily="18" charset="0"/>
                            </a:rPr>
                            <m:t>2</m:t>
                          </m:r>
                        </m:sup>
                      </m:sSup>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25−1</m:t>
                              </m:r>
                            </m:e>
                          </m:d>
                          <m:r>
                            <a:rPr lang="zh-CN" altLang="en-US" i="1">
                              <a:solidFill>
                                <a:schemeClr val="bg2"/>
                              </a:solidFill>
                              <a:latin typeface="Cambria Math" panose="02040503050406030204" pitchFamily="18" charset="0"/>
                            </a:rPr>
                            <m:t>×93.21</m:t>
                          </m:r>
                        </m:num>
                        <m:den>
                          <m:r>
                            <a:rPr lang="zh-CN" altLang="en-US" i="1">
                              <a:solidFill>
                                <a:schemeClr val="bg2"/>
                              </a:solidFill>
                              <a:latin typeface="Cambria Math" panose="02040503050406030204" pitchFamily="18" charset="0"/>
                            </a:rPr>
                            <m:t>12.4011</m:t>
                          </m:r>
                        </m:den>
                      </m:f>
                    </m:oMath>
                    <m:oMath xmlns:m="http://schemas.openxmlformats.org/officeDocument/2006/math">
                      <m:r>
                        <a:rPr lang="zh-CN" altLang="en-US" i="1">
                          <a:solidFill>
                            <a:schemeClr val="bg2"/>
                          </a:solidFill>
                          <a:latin typeface="Cambria Math" panose="02040503050406030204" pitchFamily="18" charset="0"/>
                        </a:rPr>
                        <m:t>56.83≤</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𝜎</m:t>
                          </m:r>
                        </m:e>
                        <m:sup>
                          <m:r>
                            <a:rPr lang="zh-CN" altLang="en-US" i="1">
                              <a:solidFill>
                                <a:schemeClr val="bg2"/>
                              </a:solidFill>
                              <a:latin typeface="Cambria Math" panose="02040503050406030204" pitchFamily="18" charset="0"/>
                            </a:rPr>
                            <m:t>2</m:t>
                          </m:r>
                        </m:sup>
                      </m:sSup>
                      <m:r>
                        <a:rPr lang="zh-CN" altLang="en-US" i="1">
                          <a:solidFill>
                            <a:schemeClr val="bg2"/>
                          </a:solidFill>
                          <a:latin typeface="Cambria Math" panose="02040503050406030204" pitchFamily="18" charset="0"/>
                        </a:rPr>
                        <m:t>≤180.39</m:t>
                      </m:r>
                    </m:oMath>
                  </m:oMathPara>
                </a14:m>
                <a:endParaRPr lang="zh-CN" altLang="en-US" dirty="0">
                  <a:solidFill>
                    <a:schemeClr val="bg2"/>
                  </a:solidFill>
                </a:endParaRPr>
              </a:p>
            </p:txBody>
          </p:sp>
        </mc:Choice>
        <mc:Fallback>
          <p:sp>
            <p:nvSpPr>
              <p:cNvPr id="72710" name="Object 9">
                <a:hlinkClick r:id="" action="ppaction://ole?verb=0"/>
              </p:cNvPr>
              <p:cNvSpPr txBox="1">
                <a:spLocks noRot="1" noChangeAspect="1" noMove="1" noResize="1" noEditPoints="1" noAdjustHandles="1" noChangeArrowheads="1" noChangeShapeType="1" noTextEdit="1"/>
              </p:cNvSpPr>
              <p:nvPr/>
            </p:nvSpPr>
            <p:spPr bwMode="auto">
              <a:xfrm>
                <a:off x="1373188" y="3657600"/>
                <a:ext cx="5667375" cy="1295400"/>
              </a:xfrm>
              <a:prstGeom prst="rect">
                <a:avLst/>
              </a:prstGeom>
              <a:blipFill>
                <a:blip r:embed="rId5"/>
                <a:stretch>
                  <a:fillRect l="-107"/>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766986" name="Rectangle 10"/>
          <p:cNvSpPr>
            <a:spLocks noChangeArrowheads="1"/>
          </p:cNvSpPr>
          <p:nvPr/>
        </p:nvSpPr>
        <p:spPr bwMode="auto">
          <a:xfrm>
            <a:off x="1143000" y="5029200"/>
            <a:ext cx="7010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b="0" dirty="0">
                <a:solidFill>
                  <a:schemeClr val="bg2"/>
                </a:solidFill>
                <a:effectLst>
                  <a:outerShdw blurRad="38100" dist="38100" dir="2700000" algn="tl">
                    <a:srgbClr val="000000"/>
                  </a:outerShdw>
                </a:effectLst>
                <a:latin typeface="Arial" panose="020B0604020202020204" pitchFamily="34" charset="0"/>
              </a:rPr>
              <a:t>该企业生产的食品总体重量标准差的的置信区</a:t>
            </a:r>
          </a:p>
          <a:p>
            <a:pPr algn="just">
              <a:spcBef>
                <a:spcPct val="20000"/>
              </a:spcBef>
              <a:defRPr/>
            </a:pPr>
            <a:r>
              <a:rPr lang="zh-CN" altLang="en-US" sz="2600" b="0" dirty="0">
                <a:solidFill>
                  <a:schemeClr val="bg2"/>
                </a:solidFill>
                <a:effectLst>
                  <a:outerShdw blurRad="38100" dist="38100" dir="2700000" algn="tl">
                    <a:srgbClr val="000000"/>
                  </a:outerShdw>
                </a:effectLst>
                <a:latin typeface="Arial" panose="020B0604020202020204" pitchFamily="34" charset="0"/>
              </a:rPr>
              <a:t>间为</a:t>
            </a:r>
            <a:r>
              <a:rPr lang="en-US" altLang="zh-CN" sz="2600" b="0" dirty="0">
                <a:solidFill>
                  <a:schemeClr val="bg2"/>
                </a:solidFill>
                <a:effectLst>
                  <a:outerShdw blurRad="38100" dist="38100" dir="2700000" algn="tl">
                    <a:srgbClr val="000000"/>
                  </a:outerShdw>
                </a:effectLst>
                <a:latin typeface="Arial" panose="020B0604020202020204" pitchFamily="34" charset="0"/>
                <a:cs typeface="Times New Roman" panose="02020603050405020304" pitchFamily="18" charset="0"/>
              </a:rPr>
              <a:t>7.54g~13.43g</a:t>
            </a:r>
            <a:endParaRPr lang="en-US" altLang="zh-CN" sz="2600" b="0" dirty="0">
              <a:solidFill>
                <a:schemeClr val="bg2"/>
              </a:solidFill>
              <a:effectLst>
                <a:outerShdw blurRad="38100" dist="38100" dir="2700000" algn="tl">
                  <a:srgbClr val="000000"/>
                </a:outerShdw>
              </a:effectLst>
              <a:latin typeface="Arial" panose="020B0604020202020204" pitchFamily="34" charset="0"/>
            </a:endParaRPr>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77" name="Rectangle 77"/>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a:defRPr/>
            </a:pPr>
            <a:endParaRPr lang="zh-CN" altLang="zh-CN">
              <a:effectLst>
                <a:outerShdw blurRad="38100" dist="38100" dir="2700000" algn="tl">
                  <a:srgbClr val="000000"/>
                </a:outerShdw>
              </a:effectLst>
            </a:endParaRPr>
          </a:p>
        </p:txBody>
      </p:sp>
      <p:sp>
        <p:nvSpPr>
          <p:cNvPr id="921602" name="Rectangle 2"/>
          <p:cNvSpPr>
            <a:spLocks noGrp="1" noChangeArrowheads="1"/>
          </p:cNvSpPr>
          <p:nvPr>
            <p:ph type="title"/>
          </p:nvPr>
        </p:nvSpPr>
        <p:spPr>
          <a:xfrm>
            <a:off x="755576" y="228600"/>
            <a:ext cx="7855024" cy="1256184"/>
          </a:xfrm>
        </p:spPr>
        <p:txBody>
          <a:bodyPr/>
          <a:lstStyle/>
          <a:p>
            <a:pPr>
              <a:defRPr/>
            </a:pPr>
            <a:r>
              <a:rPr lang="zh-CN" altLang="en-US" dirty="0">
                <a:solidFill>
                  <a:schemeClr val="bg2"/>
                </a:solidFill>
              </a:rPr>
              <a:t>一个总体参数的区间估计</a:t>
            </a:r>
            <a:br>
              <a:rPr lang="zh-CN" altLang="en-US" dirty="0">
                <a:solidFill>
                  <a:schemeClr val="bg2"/>
                </a:solidFill>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小结</a:t>
            </a:r>
            <a:r>
              <a:rPr lang="en-US" altLang="zh-CN" sz="3600" dirty="0">
                <a:solidFill>
                  <a:schemeClr val="bg2"/>
                </a:solidFill>
                <a:latin typeface="Arial" panose="020B0604020202020204" pitchFamily="34" charset="0"/>
              </a:rPr>
              <a:t>)</a:t>
            </a:r>
          </a:p>
        </p:txBody>
      </p:sp>
      <p:graphicFrame>
        <p:nvGraphicFramePr>
          <p:cNvPr id="2" name="图示 1"/>
          <p:cNvGraphicFramePr/>
          <p:nvPr>
            <p:extLst>
              <p:ext uri="{D42A27DB-BD31-4B8C-83A1-F6EECF244321}">
                <p14:modId xmlns:p14="http://schemas.microsoft.com/office/powerpoint/2010/main" val="4240110423"/>
              </p:ext>
            </p:extLst>
          </p:nvPr>
        </p:nvGraphicFramePr>
        <p:xfrm>
          <a:off x="539750" y="1700213"/>
          <a:ext cx="8208963" cy="4824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0050" name="Rectangle 2"/>
          <p:cNvSpPr>
            <a:spLocks noChangeArrowheads="1"/>
          </p:cNvSpPr>
          <p:nvPr/>
        </p:nvSpPr>
        <p:spPr bwMode="auto">
          <a:xfrm>
            <a:off x="1028700" y="562000"/>
            <a:ext cx="7086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dirty="0">
                <a:solidFill>
                  <a:schemeClr val="bg2"/>
                </a:solidFill>
                <a:latin typeface="Arial" panose="020B0604020202020204" pitchFamily="34" charset="0"/>
                <a:cs typeface="Arial" panose="020B0604020202020204" pitchFamily="34" charset="0"/>
              </a:rPr>
              <a:t>7.3  </a:t>
            </a:r>
            <a:r>
              <a:rPr lang="zh-CN" altLang="en-US" dirty="0">
                <a:solidFill>
                  <a:schemeClr val="bg2"/>
                </a:solidFill>
                <a:latin typeface="Arial" panose="020B0604020202020204" pitchFamily="34" charset="0"/>
              </a:rPr>
              <a:t>两个总体参数的区间估计</a:t>
            </a:r>
          </a:p>
        </p:txBody>
      </p:sp>
      <p:sp>
        <p:nvSpPr>
          <p:cNvPr id="770051" name="Rectangle 3"/>
          <p:cNvSpPr>
            <a:spLocks noChangeArrowheads="1"/>
          </p:cNvSpPr>
          <p:nvPr/>
        </p:nvSpPr>
        <p:spPr bwMode="auto">
          <a:xfrm>
            <a:off x="609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dirty="0">
                <a:solidFill>
                  <a:schemeClr val="bg2"/>
                </a:solidFill>
              </a:rPr>
              <a:t>7.3.1  </a:t>
            </a:r>
            <a:r>
              <a:rPr lang="zh-CN" altLang="en-US" dirty="0">
                <a:solidFill>
                  <a:schemeClr val="bg2"/>
                </a:solidFill>
              </a:rPr>
              <a:t>两个总体均值之差的区间估计</a:t>
            </a:r>
          </a:p>
          <a:p>
            <a:pPr algn="l">
              <a:defRPr/>
            </a:pPr>
            <a:r>
              <a:rPr lang="en-US" altLang="zh-CN" dirty="0">
                <a:solidFill>
                  <a:schemeClr val="bg2"/>
                </a:solidFill>
              </a:rPr>
              <a:t>7.3.2  </a:t>
            </a:r>
            <a:r>
              <a:rPr lang="zh-CN" altLang="en-US" dirty="0">
                <a:solidFill>
                  <a:schemeClr val="bg2"/>
                </a:solidFill>
              </a:rPr>
              <a:t>两个总体比例之差的区间估计</a:t>
            </a:r>
          </a:p>
          <a:p>
            <a:pPr algn="l">
              <a:defRPr/>
            </a:pPr>
            <a:r>
              <a:rPr lang="en-US" altLang="zh-CN" dirty="0">
                <a:solidFill>
                  <a:schemeClr val="bg2"/>
                </a:solidFill>
              </a:rPr>
              <a:t>7.3.3  </a:t>
            </a:r>
            <a:r>
              <a:rPr lang="zh-CN" altLang="en-US" dirty="0">
                <a:solidFill>
                  <a:schemeClr val="bg2"/>
                </a:solidFill>
              </a:rPr>
              <a:t>两个总体方差比的区间估计</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a:xfrm>
            <a:off x="1255713" y="384176"/>
            <a:ext cx="6781800" cy="1143000"/>
          </a:xfrm>
        </p:spPr>
        <p:txBody>
          <a:bodyPr/>
          <a:lstStyle/>
          <a:p>
            <a:pPr>
              <a:defRPr/>
            </a:pPr>
            <a:r>
              <a:rPr lang="zh-CN" altLang="en-US" dirty="0">
                <a:solidFill>
                  <a:schemeClr val="bg2"/>
                </a:solidFill>
              </a:rPr>
              <a:t>两个总体参数的区间估计</a:t>
            </a:r>
          </a:p>
        </p:txBody>
      </p:sp>
      <p:graphicFrame>
        <p:nvGraphicFramePr>
          <p:cNvPr id="772130" name="Group 34"/>
          <p:cNvGraphicFramePr>
            <a:graphicFrameLocks noGrp="1"/>
          </p:cNvGraphicFramePr>
          <p:nvPr>
            <p:extLst>
              <p:ext uri="{D42A27DB-BD31-4B8C-83A1-F6EECF244321}">
                <p14:modId xmlns:p14="http://schemas.microsoft.com/office/powerpoint/2010/main" val="1114761490"/>
              </p:ext>
            </p:extLst>
          </p:nvPr>
        </p:nvGraphicFramePr>
        <p:xfrm>
          <a:off x="684213" y="2130425"/>
          <a:ext cx="7924800" cy="3316288"/>
        </p:xfrm>
        <a:graphic>
          <a:graphicData uri="http://schemas.openxmlformats.org/drawingml/2006/table">
            <a:tbl>
              <a:tblPr/>
              <a:tblGrid>
                <a:gridCol w="24384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tblGrid>
              <a:tr h="54874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1" i="0" u="none" strike="noStrike" cap="none" normalizeH="0" baseline="0">
                          <a:ln>
                            <a:noFill/>
                          </a:ln>
                          <a:solidFill>
                            <a:schemeClr val="tx1"/>
                          </a:solidFill>
                          <a:effectLst>
                            <a:outerShdw blurRad="38100" dist="38100" dir="2700000" algn="tl">
                              <a:srgbClr val="000000"/>
                            </a:outerShdw>
                          </a:effectLst>
                          <a:latin typeface="宋体" panose="02010600030101010101" pitchFamily="2" charset="-122"/>
                          <a:ea typeface="宋体" panose="02010600030101010101" pitchFamily="2" charset="-122"/>
                        </a:rPr>
                        <a:t>总体参数</a:t>
                      </a: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87188A"/>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符号表示</a:t>
                      </a:r>
                    </a:p>
                  </a:txBody>
                  <a:tcPr marT="45729" marB="45729" anchor="ctr" horzOverflow="overflow">
                    <a:lnL w="12700" cap="flat" cmpd="sng" algn="ctr">
                      <a:solidFill>
                        <a:srgbClr val="87188A"/>
                      </a:solidFill>
                      <a:prstDash val="solid"/>
                      <a:round/>
                      <a:headEnd type="none" w="med" len="med"/>
                      <a:tailEnd type="none" w="med" len="med"/>
                    </a:lnL>
                    <a:lnR w="12700" cap="flat" cmpd="sng" algn="ctr">
                      <a:solidFill>
                        <a:srgbClr val="87188A"/>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样本统计量</a:t>
                      </a:r>
                    </a:p>
                  </a:txBody>
                  <a:tcPr marT="45729" marB="45729" anchor="ctr" horzOverflow="overflow">
                    <a:lnL w="12700" cap="flat" cmpd="sng" algn="ctr">
                      <a:solidFill>
                        <a:srgbClr val="87188A"/>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C06EB2"/>
                      </a:solidFill>
                      <a:prstDash val="solid"/>
                      <a:round/>
                      <a:headEnd type="none" w="med" len="med"/>
                      <a:tailEnd type="none" w="med" len="med"/>
                    </a:lnT>
                    <a:lnB w="12700" cap="flat" cmpd="sng" algn="ctr">
                      <a:solidFill>
                        <a:srgbClr val="87188A"/>
                      </a:solidFill>
                      <a:prstDash val="solid"/>
                      <a:round/>
                      <a:headEnd type="none" w="med" len="med"/>
                      <a:tailEnd type="none" w="med" len="med"/>
                    </a:lnB>
                    <a:lnTlToBr>
                      <a:noFill/>
                    </a:lnTlToBr>
                    <a:lnBlToTr>
                      <a:noFill/>
                    </a:lnBlToTr>
                    <a:solidFill>
                      <a:srgbClr val="C06EB2"/>
                    </a:solidFill>
                  </a:tcPr>
                </a:tc>
                <a:extLst>
                  <a:ext uri="{0D108BD9-81ED-4DB2-BD59-A6C34878D82A}">
                    <a16:rowId xmlns:a16="http://schemas.microsoft.com/office/drawing/2014/main" val="10000"/>
                  </a:ext>
                </a:extLst>
              </a:tr>
              <a:tr h="100825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0" i="0" u="none" strike="noStrike" cap="none" normalizeH="0" baseline="0" dirty="0">
                          <a:ln>
                            <a:noFill/>
                          </a:ln>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均值差</a:t>
                      </a: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0" u="none" strike="noStrike" cap="none" normalizeH="0" baseline="3000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w="12700" cap="flat" cmpd="sng" algn="ctr">
                      <a:solidFill>
                        <a:srgbClr val="87188A"/>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643061">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0" i="0" u="none" strike="noStrike" cap="none" normalizeH="0" baseline="0" dirty="0">
                          <a:ln>
                            <a:noFill/>
                          </a:ln>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比例差</a:t>
                      </a: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0" u="none" strike="noStrike" cap="none" normalizeH="0" baseline="3000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1"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2"/>
                  </a:ext>
                </a:extLst>
              </a:tr>
              <a:tr h="1116226">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000" b="0" i="0" u="none" strike="noStrike" cap="none" normalizeH="0" baseline="0" dirty="0">
                          <a:ln>
                            <a:noFill/>
                          </a:ln>
                          <a:solidFill>
                            <a:schemeClr val="bg2"/>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方差比</a:t>
                      </a: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0" u="none" strike="noStrike" cap="none" normalizeH="0" baseline="30000">
                        <a:ln>
                          <a:noFill/>
                        </a:ln>
                        <a:solidFill>
                          <a:schemeClr val="tx1"/>
                        </a:solidFill>
                        <a:effectLst>
                          <a:outerShdw blurRad="38100" dist="38100" dir="2700000" algn="tl">
                            <a:srgbClr val="000000"/>
                          </a:outerShdw>
                        </a:effectLst>
                        <a:latin typeface="Symbol" panose="05050102010706020507" pitchFamily="18" charset="2"/>
                        <a:ea typeface="宋体" panose="02010600030101010101" pitchFamily="2" charset="-122"/>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3000" b="1" i="1" u="none" strike="noStrike" cap="none" normalizeH="0" baseline="0" dirty="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T="45729" marB="45729" anchor="ctr" horzOverflow="overflow">
                    <a:lnL w="12700" cap="flat" cmpd="sng" algn="ctr">
                      <a:solidFill>
                        <a:srgbClr val="C06EB2"/>
                      </a:solidFill>
                      <a:prstDash val="solid"/>
                      <a:round/>
                      <a:headEnd type="none" w="med" len="med"/>
                      <a:tailEnd type="none" w="med" len="med"/>
                    </a:lnL>
                    <a:lnR w="12700" cap="flat" cmpd="sng" algn="ctr">
                      <a:solidFill>
                        <a:srgbClr val="C06EB2"/>
                      </a:solidFill>
                      <a:prstDash val="solid"/>
                      <a:round/>
                      <a:headEnd type="none" w="med" len="med"/>
                      <a:tailEnd type="none" w="med" len="med"/>
                    </a:lnR>
                    <a:lnT cap="flat">
                      <a:noFill/>
                    </a:lnT>
                    <a:lnB w="12700" cap="flat" cmpd="sng" algn="ctr">
                      <a:solidFill>
                        <a:srgbClr val="C06EB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mc:AlternateContent xmlns:mc="http://schemas.openxmlformats.org/markup-compatibility/2006">
        <mc:Choice xmlns:a14="http://schemas.microsoft.com/office/drawing/2010/main" Requires="a14">
          <p:sp>
            <p:nvSpPr>
              <p:cNvPr id="77850" name="Object 28"/>
              <p:cNvSpPr txBox="1"/>
              <p:nvPr/>
            </p:nvSpPr>
            <p:spPr bwMode="auto">
              <a:xfrm>
                <a:off x="3962400" y="2755900"/>
                <a:ext cx="1295400" cy="595313"/>
              </a:xfrm>
              <a:prstGeom prst="rect">
                <a:avLst/>
              </a:prstGeom>
              <a:noFill/>
              <a:ln>
                <a:noFill/>
              </a:ln>
              <a:effectLst>
                <a:outerShdw dist="127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𝜇</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𝜇</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p:sp>
            <p:nvSpPr>
              <p:cNvPr id="77850" name="Object 28"/>
              <p:cNvSpPr txBox="1">
                <a:spLocks noRot="1" noChangeAspect="1" noMove="1" noResize="1" noEditPoints="1" noAdjustHandles="1" noChangeArrowheads="1" noChangeShapeType="1" noTextEdit="1"/>
              </p:cNvSpPr>
              <p:nvPr/>
            </p:nvSpPr>
            <p:spPr bwMode="auto">
              <a:xfrm>
                <a:off x="3962400" y="2755900"/>
                <a:ext cx="1295400" cy="595313"/>
              </a:xfrm>
              <a:prstGeom prst="rect">
                <a:avLst/>
              </a:prstGeom>
              <a:blipFill>
                <a:blip r:embed="rId3"/>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851" name="Object 29"/>
              <p:cNvSpPr txBox="1"/>
              <p:nvPr/>
            </p:nvSpPr>
            <p:spPr bwMode="auto">
              <a:xfrm>
                <a:off x="3948113" y="3581400"/>
                <a:ext cx="1309687" cy="585788"/>
              </a:xfrm>
              <a:prstGeom prst="rect">
                <a:avLst/>
              </a:prstGeom>
              <a:noFill/>
              <a:ln>
                <a:noFill/>
              </a:ln>
              <a:effectLst>
                <a:outerShdw dist="127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𝜋</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𝜋</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p:sp>
            <p:nvSpPr>
              <p:cNvPr id="77851" name="Object 29"/>
              <p:cNvSpPr txBox="1">
                <a:spLocks noRot="1" noChangeAspect="1" noMove="1" noResize="1" noEditPoints="1" noAdjustHandles="1" noChangeArrowheads="1" noChangeShapeType="1" noTextEdit="1"/>
              </p:cNvSpPr>
              <p:nvPr/>
            </p:nvSpPr>
            <p:spPr bwMode="auto">
              <a:xfrm>
                <a:off x="3948113" y="3581400"/>
                <a:ext cx="1309687" cy="585788"/>
              </a:xfrm>
              <a:prstGeom prst="rect">
                <a:avLst/>
              </a:prstGeom>
              <a:blipFill>
                <a:blip r:embed="rId4"/>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852" name="Object 30"/>
              <p:cNvSpPr txBox="1"/>
              <p:nvPr/>
            </p:nvSpPr>
            <p:spPr bwMode="auto">
              <a:xfrm>
                <a:off x="3989388" y="4495800"/>
                <a:ext cx="1192212" cy="579438"/>
              </a:xfrm>
              <a:prstGeom prst="rect">
                <a:avLst/>
              </a:prstGeom>
              <a:noFill/>
              <a:ln>
                <a:noFill/>
              </a:ln>
              <a:effectLst>
                <a:outerShdw dist="127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f>
                        <m:fPr>
                          <m:type m:val="lin"/>
                          <m:ctrlPr>
                            <a:rPr lang="zh-CN" altLang="en-US" i="1">
                              <a:solidFill>
                                <a:srgbClr val="000000"/>
                              </a:solidFill>
                              <a:latin typeface="Cambria Math" panose="02040503050406030204" pitchFamily="18" charset="0"/>
                            </a:rPr>
                          </m:ctrlPr>
                        </m:fPr>
                        <m:num>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num>
                        <m:den>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𝜎</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den>
                      </m:f>
                    </m:oMath>
                  </m:oMathPara>
                </a14:m>
                <a:endParaRPr lang="zh-CN" altLang="en-US"/>
              </a:p>
            </p:txBody>
          </p:sp>
        </mc:Choice>
        <mc:Fallback>
          <p:sp>
            <p:nvSpPr>
              <p:cNvPr id="77852" name="Object 30"/>
              <p:cNvSpPr txBox="1">
                <a:spLocks noRot="1" noChangeAspect="1" noMove="1" noResize="1" noEditPoints="1" noAdjustHandles="1" noChangeArrowheads="1" noChangeShapeType="1" noTextEdit="1"/>
              </p:cNvSpPr>
              <p:nvPr/>
            </p:nvSpPr>
            <p:spPr bwMode="auto">
              <a:xfrm>
                <a:off x="3989388" y="4495800"/>
                <a:ext cx="1192212" cy="579438"/>
              </a:xfrm>
              <a:prstGeom prst="rect">
                <a:avLst/>
              </a:prstGeom>
              <a:blipFill>
                <a:blip r:embed="rId5"/>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853" name="Object 31"/>
              <p:cNvSpPr txBox="1"/>
              <p:nvPr/>
            </p:nvSpPr>
            <p:spPr bwMode="auto">
              <a:xfrm>
                <a:off x="6686550" y="2824163"/>
                <a:ext cx="1055688" cy="512762"/>
              </a:xfrm>
              <a:prstGeom prst="rect">
                <a:avLst/>
              </a:prstGeom>
              <a:noFill/>
              <a:ln>
                <a:noFill/>
              </a:ln>
              <a:effectLst>
                <a:outerShdw dist="127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oMath>
                  </m:oMathPara>
                </a14:m>
                <a:endParaRPr lang="zh-CN" altLang="en-US"/>
              </a:p>
            </p:txBody>
          </p:sp>
        </mc:Choice>
        <mc:Fallback>
          <p:sp>
            <p:nvSpPr>
              <p:cNvPr id="77853" name="Object 31"/>
              <p:cNvSpPr txBox="1">
                <a:spLocks noRot="1" noChangeAspect="1" noMove="1" noResize="1" noEditPoints="1" noAdjustHandles="1" noChangeArrowheads="1" noChangeShapeType="1" noTextEdit="1"/>
              </p:cNvSpPr>
              <p:nvPr/>
            </p:nvSpPr>
            <p:spPr bwMode="auto">
              <a:xfrm>
                <a:off x="6686550" y="2824163"/>
                <a:ext cx="1055688" cy="512762"/>
              </a:xfrm>
              <a:prstGeom prst="rect">
                <a:avLst/>
              </a:prstGeom>
              <a:blipFill>
                <a:blip r:embed="rId6"/>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854" name="Object 32"/>
              <p:cNvSpPr txBox="1"/>
              <p:nvPr/>
            </p:nvSpPr>
            <p:spPr bwMode="auto">
              <a:xfrm>
                <a:off x="6596063" y="3678238"/>
                <a:ext cx="1176337" cy="512762"/>
              </a:xfrm>
              <a:prstGeom prst="rect">
                <a:avLst/>
              </a:prstGeom>
              <a:noFill/>
              <a:ln>
                <a:noFill/>
              </a:ln>
              <a:effectLst>
                <a:outerShdw dist="127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p:sp>
            <p:nvSpPr>
              <p:cNvPr id="77854" name="Object 32"/>
              <p:cNvSpPr txBox="1">
                <a:spLocks noRot="1" noChangeAspect="1" noMove="1" noResize="1" noEditPoints="1" noAdjustHandles="1" noChangeArrowheads="1" noChangeShapeType="1" noTextEdit="1"/>
              </p:cNvSpPr>
              <p:nvPr/>
            </p:nvSpPr>
            <p:spPr bwMode="auto">
              <a:xfrm>
                <a:off x="6596063" y="3678238"/>
                <a:ext cx="1176337" cy="512762"/>
              </a:xfrm>
              <a:prstGeom prst="rect">
                <a:avLst/>
              </a:prstGeom>
              <a:blipFill>
                <a:blip r:embed="rId7"/>
                <a:stretch>
                  <a:fillRect l="-1015"/>
                </a:stretch>
              </a:blipFill>
              <a:ln>
                <a:noFill/>
              </a:ln>
              <a:effectLst>
                <a:outerShdw dist="127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855" name="Object 33"/>
              <p:cNvSpPr txBox="1"/>
              <p:nvPr/>
            </p:nvSpPr>
            <p:spPr bwMode="auto">
              <a:xfrm>
                <a:off x="6627813" y="4572000"/>
                <a:ext cx="965200" cy="542925"/>
              </a:xfrm>
              <a:prstGeom prst="rect">
                <a:avLst/>
              </a:prstGeom>
              <a:noFill/>
              <a:ln>
                <a:noFill/>
              </a:ln>
              <a:effectLst>
                <a:outerShdw dist="127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f>
                        <m:fPr>
                          <m:type m:val="lin"/>
                          <m:ctrlPr>
                            <a:rPr lang="zh-CN" altLang="en-US" i="1">
                              <a:solidFill>
                                <a:srgbClr val="000000"/>
                              </a:solidFill>
                              <a:latin typeface="Cambria Math" panose="02040503050406030204" pitchFamily="18" charset="0"/>
                            </a:rPr>
                          </m:ctrlPr>
                        </m:fPr>
                        <m:num>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num>
                        <m:den>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den>
                      </m:f>
                    </m:oMath>
                  </m:oMathPara>
                </a14:m>
                <a:endParaRPr lang="zh-CN" altLang="en-US"/>
              </a:p>
            </p:txBody>
          </p:sp>
        </mc:Choice>
        <mc:Fallback>
          <p:sp>
            <p:nvSpPr>
              <p:cNvPr id="77855" name="Object 33"/>
              <p:cNvSpPr txBox="1">
                <a:spLocks noRot="1" noChangeAspect="1" noMove="1" noResize="1" noEditPoints="1" noAdjustHandles="1" noChangeArrowheads="1" noChangeShapeType="1" noTextEdit="1"/>
              </p:cNvSpPr>
              <p:nvPr/>
            </p:nvSpPr>
            <p:spPr bwMode="auto">
              <a:xfrm>
                <a:off x="6627813" y="4572000"/>
                <a:ext cx="965200" cy="542925"/>
              </a:xfrm>
              <a:prstGeom prst="rect">
                <a:avLst/>
              </a:prstGeom>
              <a:blipFill>
                <a:blip r:embed="rId8"/>
                <a:stretch>
                  <a:fillRect/>
                </a:stretch>
              </a:blipFill>
              <a:ln>
                <a:noFill/>
              </a:ln>
              <a:effectLst>
                <a:outerShdw dist="127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4146"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dirty="0">
                <a:solidFill>
                  <a:schemeClr val="bg2"/>
                </a:solidFill>
                <a:latin typeface="Arial" panose="020B0604020202020204" pitchFamily="34" charset="0"/>
              </a:rPr>
              <a:t>两个总体均值之差的区间估计</a:t>
            </a:r>
            <a:br>
              <a:rPr lang="zh-CN" altLang="en-US" sz="4400" dirty="0">
                <a:solidFill>
                  <a:schemeClr val="bg2"/>
                </a:solidFill>
                <a:latin typeface="Arial" panose="020B0604020202020204" pitchFamily="34" charset="0"/>
              </a:rPr>
            </a:br>
            <a:r>
              <a:rPr lang="en-US" altLang="zh-CN" sz="4000" dirty="0">
                <a:solidFill>
                  <a:schemeClr val="bg2"/>
                </a:solidFill>
                <a:latin typeface="Arial" panose="020B0604020202020204" pitchFamily="34" charset="0"/>
              </a:rPr>
              <a:t>(</a:t>
            </a:r>
            <a:r>
              <a:rPr lang="zh-CN" altLang="en-US" sz="4000" dirty="0">
                <a:solidFill>
                  <a:schemeClr val="bg2"/>
                </a:solidFill>
                <a:latin typeface="Arial" panose="020B0604020202020204" pitchFamily="34" charset="0"/>
              </a:rPr>
              <a:t>独立大样本</a:t>
            </a:r>
            <a:r>
              <a:rPr lang="en-US" altLang="zh-CN" sz="4000" dirty="0">
                <a:solidFill>
                  <a:schemeClr val="bg2"/>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a:xfrm>
            <a:off x="1115616" y="476671"/>
            <a:ext cx="7213848" cy="1137815"/>
          </a:xfrm>
        </p:spPr>
        <p:txBody>
          <a:bodyPr/>
          <a:lstStyle/>
          <a:p>
            <a:pPr>
              <a:defRPr/>
            </a:pPr>
            <a:r>
              <a:rPr lang="zh-CN" altLang="en-US" dirty="0">
                <a:solidFill>
                  <a:schemeClr val="bg2"/>
                </a:solidFill>
              </a:rPr>
              <a:t>两个总体均值之差的估计</a:t>
            </a:r>
            <a:br>
              <a:rPr lang="zh-CN" altLang="en-US" dirty="0">
                <a:solidFill>
                  <a:schemeClr val="bg2"/>
                </a:solidFill>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大样本</a:t>
            </a:r>
            <a:r>
              <a:rPr lang="en-US" altLang="zh-CN" sz="3600" dirty="0">
                <a:solidFill>
                  <a:schemeClr val="bg2"/>
                </a:solidFill>
                <a:latin typeface="Arial" panose="020B0604020202020204" pitchFamily="34" charset="0"/>
              </a:rPr>
              <a:t>)</a:t>
            </a:r>
          </a:p>
        </p:txBody>
      </p:sp>
      <p:sp>
        <p:nvSpPr>
          <p:cNvPr id="778243" name="Rectangle 3"/>
          <p:cNvSpPr>
            <a:spLocks noGrp="1" noChangeArrowheads="1"/>
          </p:cNvSpPr>
          <p:nvPr>
            <p:ph type="body" idx="1"/>
          </p:nvPr>
        </p:nvSpPr>
        <p:spPr>
          <a:xfrm>
            <a:off x="457200" y="1752600"/>
            <a:ext cx="8153400" cy="4343400"/>
          </a:xfrm>
        </p:spPr>
        <p:txBody>
          <a:bodyPr/>
          <a:lstStyle/>
          <a:p>
            <a:pPr marL="609600" indent="-609600" algn="just">
              <a:defRPr/>
            </a:pPr>
            <a:r>
              <a:rPr lang="en-US" altLang="zh-CN" sz="3000" dirty="0">
                <a:solidFill>
                  <a:schemeClr val="bg2"/>
                </a:solidFill>
              </a:rPr>
              <a:t>1.	</a:t>
            </a:r>
            <a:r>
              <a:rPr lang="zh-CN" altLang="en-US" sz="3000" dirty="0">
                <a:solidFill>
                  <a:schemeClr val="bg2"/>
                </a:solidFill>
              </a:rPr>
              <a:t>假定条件</a:t>
            </a:r>
          </a:p>
          <a:p>
            <a:pPr marL="1219200" lvl="1" indent="-533400" algn="just">
              <a:buSzTx/>
              <a:buFont typeface="Wingdings" panose="05000000000000000000" pitchFamily="2" charset="2"/>
              <a:buChar char="§"/>
              <a:defRPr/>
            </a:pPr>
            <a:r>
              <a:rPr lang="zh-CN" altLang="en-US" sz="2600" dirty="0">
                <a:solidFill>
                  <a:schemeClr val="bg2"/>
                </a:solidFill>
                <a:sym typeface="Wingdings" panose="05000000000000000000" pitchFamily="2" charset="2"/>
              </a:rPr>
              <a:t>两个</a:t>
            </a:r>
            <a:r>
              <a:rPr lang="zh-CN" altLang="en-US" sz="2600" dirty="0">
                <a:solidFill>
                  <a:schemeClr val="bg2"/>
                </a:solidFill>
              </a:rPr>
              <a:t>总体都服从正态分布，</a:t>
            </a:r>
            <a:r>
              <a:rPr lang="zh-CN" altLang="en-US" sz="2600" i="1" dirty="0">
                <a:solidFill>
                  <a:schemeClr val="bg2"/>
                </a:solidFill>
                <a:sym typeface="Symbol" panose="05050102010706020507" pitchFamily="18" charset="2"/>
              </a:rPr>
              <a:t></a:t>
            </a:r>
            <a:r>
              <a:rPr lang="en-US" altLang="zh-CN" sz="2600" baseline="-25000" dirty="0">
                <a:solidFill>
                  <a:schemeClr val="bg2"/>
                </a:solidFill>
                <a:sym typeface="Symbol" panose="05050102010706020507" pitchFamily="18" charset="2"/>
              </a:rPr>
              <a:t>1</a:t>
            </a:r>
            <a:r>
              <a:rPr lang="zh-CN" altLang="en-US" sz="2600" baseline="30000" dirty="0">
                <a:solidFill>
                  <a:schemeClr val="bg2"/>
                </a:solidFill>
                <a:sym typeface="Symbol" panose="05050102010706020507" pitchFamily="18" charset="2"/>
              </a:rPr>
              <a:t>２</a:t>
            </a:r>
            <a:r>
              <a:rPr lang="zh-CN" altLang="en-US" sz="2600" dirty="0">
                <a:solidFill>
                  <a:schemeClr val="bg2"/>
                </a:solidFill>
                <a:sym typeface="Symbol" panose="05050102010706020507" pitchFamily="18" charset="2"/>
              </a:rPr>
              <a:t>、 </a:t>
            </a:r>
            <a:r>
              <a:rPr lang="zh-CN" altLang="en-US" sz="2600" i="1" dirty="0">
                <a:solidFill>
                  <a:schemeClr val="bg2"/>
                </a:solidFill>
                <a:sym typeface="Symbol" panose="05050102010706020507" pitchFamily="18" charset="2"/>
              </a:rPr>
              <a:t></a:t>
            </a:r>
            <a:r>
              <a:rPr lang="en-US" altLang="zh-CN" sz="2600" baseline="-25000" dirty="0">
                <a:solidFill>
                  <a:schemeClr val="bg2"/>
                </a:solidFill>
                <a:sym typeface="Symbol" panose="05050102010706020507" pitchFamily="18" charset="2"/>
              </a:rPr>
              <a:t>2</a:t>
            </a:r>
            <a:r>
              <a:rPr lang="zh-CN" altLang="en-US" sz="2600" baseline="30000" dirty="0">
                <a:solidFill>
                  <a:schemeClr val="bg2"/>
                </a:solidFill>
                <a:sym typeface="Symbol" panose="05050102010706020507" pitchFamily="18" charset="2"/>
              </a:rPr>
              <a:t>２</a:t>
            </a:r>
            <a:r>
              <a:rPr lang="zh-CN" altLang="en-US" sz="2600" dirty="0">
                <a:solidFill>
                  <a:schemeClr val="bg2"/>
                </a:solidFill>
                <a:sym typeface="Symbol" panose="05050102010706020507" pitchFamily="18" charset="2"/>
              </a:rPr>
              <a:t>已知</a:t>
            </a:r>
            <a:endParaRPr lang="zh-CN" altLang="en-US" sz="2600" dirty="0">
              <a:solidFill>
                <a:schemeClr val="bg2"/>
              </a:solidFill>
              <a:sym typeface="Wingdings" panose="05000000000000000000" pitchFamily="2" charset="2"/>
            </a:endParaRPr>
          </a:p>
          <a:p>
            <a:pPr marL="1219200" lvl="1" indent="-533400" algn="just">
              <a:buSzTx/>
              <a:buFont typeface="Wingdings" panose="05000000000000000000" pitchFamily="2" charset="2"/>
              <a:buChar char="§"/>
              <a:defRPr/>
            </a:pPr>
            <a:r>
              <a:rPr lang="zh-CN" altLang="en-US" sz="2600" dirty="0">
                <a:solidFill>
                  <a:schemeClr val="bg2"/>
                </a:solidFill>
              </a:rPr>
              <a:t>若不是正态分布</a:t>
            </a:r>
            <a:r>
              <a:rPr lang="en-US" altLang="zh-CN" sz="2600" dirty="0">
                <a:solidFill>
                  <a:schemeClr val="bg2"/>
                </a:solidFill>
              </a:rPr>
              <a:t>, </a:t>
            </a:r>
            <a:r>
              <a:rPr lang="zh-CN" altLang="en-US" sz="2600" dirty="0">
                <a:solidFill>
                  <a:schemeClr val="bg2"/>
                </a:solidFill>
              </a:rPr>
              <a:t>可以用正态分布来近似</a:t>
            </a:r>
            <a:r>
              <a:rPr lang="en-US" altLang="zh-CN" sz="2600" dirty="0">
                <a:solidFill>
                  <a:schemeClr val="bg2"/>
                </a:solidFill>
              </a:rPr>
              <a:t>(</a:t>
            </a:r>
            <a:r>
              <a:rPr lang="en-US" altLang="zh-CN" sz="2600" i="1" dirty="0">
                <a:solidFill>
                  <a:schemeClr val="bg2"/>
                </a:solidFill>
              </a:rPr>
              <a:t>n</a:t>
            </a:r>
            <a:r>
              <a:rPr lang="en-US" altLang="zh-CN" sz="2600" baseline="-25000" dirty="0">
                <a:solidFill>
                  <a:schemeClr val="bg2"/>
                </a:solidFill>
              </a:rPr>
              <a:t>1</a:t>
            </a:r>
            <a:r>
              <a:rPr lang="en-US" altLang="zh-CN" sz="2600" dirty="0">
                <a:solidFill>
                  <a:schemeClr val="bg2"/>
                </a:solidFill>
                <a:sym typeface="Symbol" panose="05050102010706020507" pitchFamily="18" charset="2"/>
              </a:rPr>
              <a:t></a:t>
            </a:r>
            <a:r>
              <a:rPr lang="en-US" altLang="zh-CN" sz="2600" dirty="0">
                <a:solidFill>
                  <a:schemeClr val="bg2"/>
                </a:solidFill>
              </a:rPr>
              <a:t>30</a:t>
            </a:r>
            <a:r>
              <a:rPr lang="zh-CN" altLang="en-US" sz="2600" dirty="0">
                <a:solidFill>
                  <a:schemeClr val="bg2"/>
                </a:solidFill>
              </a:rPr>
              <a:t>和</a:t>
            </a:r>
            <a:r>
              <a:rPr lang="en-US" altLang="zh-CN" sz="2600" i="1" dirty="0">
                <a:solidFill>
                  <a:schemeClr val="bg2"/>
                </a:solidFill>
              </a:rPr>
              <a:t>n</a:t>
            </a:r>
            <a:r>
              <a:rPr lang="en-US" altLang="zh-CN" sz="2600" baseline="-25000" dirty="0">
                <a:solidFill>
                  <a:schemeClr val="bg2"/>
                </a:solidFill>
              </a:rPr>
              <a:t>2</a:t>
            </a:r>
            <a:r>
              <a:rPr lang="en-US" altLang="zh-CN" sz="2600" dirty="0">
                <a:solidFill>
                  <a:schemeClr val="bg2"/>
                </a:solidFill>
                <a:sym typeface="Symbol" panose="05050102010706020507" pitchFamily="18" charset="2"/>
              </a:rPr>
              <a:t></a:t>
            </a:r>
            <a:r>
              <a:rPr lang="en-US" altLang="zh-CN" sz="2600" dirty="0">
                <a:solidFill>
                  <a:schemeClr val="bg2"/>
                </a:solidFill>
              </a:rPr>
              <a:t>30)</a:t>
            </a:r>
          </a:p>
          <a:p>
            <a:pPr marL="1219200" lvl="1" indent="-533400" algn="just">
              <a:buSzTx/>
              <a:buFont typeface="Wingdings" panose="05000000000000000000" pitchFamily="2" charset="2"/>
              <a:buChar char="§"/>
              <a:defRPr/>
            </a:pPr>
            <a:r>
              <a:rPr lang="zh-CN" altLang="en-US" sz="2600" dirty="0">
                <a:solidFill>
                  <a:srgbClr val="FF0000"/>
                </a:solidFill>
                <a:sym typeface="Wingdings" panose="05000000000000000000" pitchFamily="2" charset="2"/>
              </a:rPr>
              <a:t>两个样本是独立的随机样本</a:t>
            </a:r>
          </a:p>
          <a:p>
            <a:pPr marL="609600" indent="-609600" algn="just">
              <a:buClr>
                <a:srgbClr val="F0F0F0"/>
              </a:buClr>
              <a:buFontTx/>
              <a:buAutoNum type="arabicPeriod" startAt="2"/>
              <a:defRPr/>
            </a:pPr>
            <a:r>
              <a:rPr lang="zh-CN" altLang="en-US" sz="3000" dirty="0">
                <a:solidFill>
                  <a:schemeClr val="bg2"/>
                </a:solidFill>
                <a:sym typeface="Symbol" panose="05050102010706020507" pitchFamily="18" charset="2"/>
              </a:rPr>
              <a:t>使用正态分布统计量 </a:t>
            </a:r>
            <a:r>
              <a:rPr lang="en-US" altLang="zh-CN" sz="3000" i="1" dirty="0">
                <a:solidFill>
                  <a:schemeClr val="bg2"/>
                </a:solidFill>
                <a:latin typeface="Times New Roman" panose="02020603050405020304" pitchFamily="18" charset="0"/>
                <a:sym typeface="Symbol" panose="05050102010706020507" pitchFamily="18" charset="2"/>
              </a:rPr>
              <a:t>z</a:t>
            </a:r>
            <a:endParaRPr lang="en-US" altLang="zh-CN" sz="3000" dirty="0">
              <a:solidFill>
                <a:schemeClr val="bg2"/>
              </a:solidFill>
              <a:latin typeface="Times New Roman" panose="02020603050405020304" pitchFamily="18" charset="0"/>
            </a:endParaRPr>
          </a:p>
          <a:p>
            <a:pPr marL="609600" indent="-609600">
              <a:buClr>
                <a:srgbClr val="F0F0F0"/>
              </a:buClr>
              <a:buFontTx/>
              <a:buAutoNum type="arabicPeriod" startAt="2"/>
              <a:defRPr/>
            </a:pPr>
            <a:endParaRPr lang="en-US" altLang="zh-CN" sz="3000" i="1" dirty="0">
              <a:solidFill>
                <a:schemeClr val="bg2"/>
              </a:solidFill>
              <a:sym typeface="Symbol" panose="05050102010706020507" pitchFamily="18" charset="2"/>
            </a:endParaRPr>
          </a:p>
        </p:txBody>
      </p:sp>
      <mc:AlternateContent xmlns:mc="http://schemas.openxmlformats.org/markup-compatibility/2006">
        <mc:Choice xmlns:a14="http://schemas.microsoft.com/office/drawing/2010/main" Requires="a14">
          <p:sp>
            <p:nvSpPr>
              <p:cNvPr id="778247" name="Object 7">
                <a:hlinkClick r:id="" action="ppaction://ole?verb=0"/>
              </p:cNvPr>
              <p:cNvSpPr txBox="1"/>
              <p:nvPr/>
            </p:nvSpPr>
            <p:spPr bwMode="auto">
              <a:xfrm>
                <a:off x="1982788" y="4662488"/>
                <a:ext cx="4643437" cy="1571625"/>
              </a:xfrm>
              <a:prstGeom prst="rect">
                <a:avLst/>
              </a:prstGeom>
              <a:noFill/>
              <a:ln>
                <a:noFill/>
              </a:ln>
              <a:effectLst>
                <a:outerShdw dist="17961" dir="2700000" algn="ctr" rotWithShape="0">
                  <a:schemeClr val="bg2"/>
                </a:outerShdw>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𝑧</m:t>
                      </m:r>
                      <m:r>
                        <a:rPr lang="zh-CN" altLang="en-US" i="1" smtClean="0">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𝜇</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𝜇</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num>
                        <m:den>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𝜎</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𝜎</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den>
                      </m:f>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𝑁</m:t>
                      </m:r>
                      <m:r>
                        <a:rPr lang="zh-CN" altLang="en-US" i="1">
                          <a:solidFill>
                            <a:schemeClr val="bg2"/>
                          </a:solidFill>
                          <a:latin typeface="Cambria Math" panose="02040503050406030204" pitchFamily="18" charset="0"/>
                        </a:rPr>
                        <m:t>(0,1)</m:t>
                      </m:r>
                    </m:oMath>
                  </m:oMathPara>
                </a14:m>
                <a:endParaRPr lang="zh-CN" altLang="en-US">
                  <a:solidFill>
                    <a:schemeClr val="bg2"/>
                  </a:solidFill>
                </a:endParaRPr>
              </a:p>
            </p:txBody>
          </p:sp>
        </mc:Choice>
        <mc:Fallback>
          <p:sp>
            <p:nvSpPr>
              <p:cNvPr id="778247" name="Object 7">
                <a:hlinkClick r:id="" action="ppaction://ole?verb=0"/>
              </p:cNvPr>
              <p:cNvSpPr txBox="1">
                <a:spLocks noRot="1" noChangeAspect="1" noMove="1" noResize="1" noEditPoints="1" noAdjustHandles="1" noChangeArrowheads="1" noChangeShapeType="1" noTextEdit="1"/>
              </p:cNvSpPr>
              <p:nvPr/>
            </p:nvSpPr>
            <p:spPr bwMode="auto">
              <a:xfrm>
                <a:off x="1982788" y="4662488"/>
                <a:ext cx="4643437" cy="1571625"/>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243">
                                            <p:txEl>
                                              <p:pRg st="0" end="0"/>
                                            </p:txEl>
                                          </p:spTgt>
                                        </p:tgtEl>
                                        <p:attrNameLst>
                                          <p:attrName>style.visibility</p:attrName>
                                        </p:attrNameLst>
                                      </p:cBhvr>
                                      <p:to>
                                        <p:strVal val="visible"/>
                                      </p:to>
                                    </p:set>
                                    <p:animEffect transition="in" filter="wipe(left)">
                                      <p:cBhvr>
                                        <p:cTn id="7" dur="500"/>
                                        <p:tgtEl>
                                          <p:spTgt spid="778243">
                                            <p:txEl>
                                              <p:pRg st="0" end="0"/>
                                            </p:txEl>
                                          </p:spTgt>
                                        </p:tgtEl>
                                      </p:cBhvr>
                                    </p:animEffect>
                                  </p:childTnLst>
                                  <p:subTnLst>
                                    <p:animClr clrSpc="rgb" dir="cw">
                                      <p:cBhvr override="childStyle">
                                        <p:cTn dur="1" fill="hold" display="0" masterRel="nextClick" afterEffect="1"/>
                                        <p:tgtEl>
                                          <p:spTgt spid="77824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778243">
                                            <p:txEl>
                                              <p:pRg st="1" end="1"/>
                                            </p:txEl>
                                          </p:spTgt>
                                        </p:tgtEl>
                                        <p:attrNameLst>
                                          <p:attrName>style.visibility</p:attrName>
                                        </p:attrNameLst>
                                      </p:cBhvr>
                                      <p:to>
                                        <p:strVal val="visible"/>
                                      </p:to>
                                    </p:set>
                                    <p:animEffect transition="in" filter="wipe(left)">
                                      <p:cBhvr>
                                        <p:cTn id="10" dur="500"/>
                                        <p:tgtEl>
                                          <p:spTgt spid="778243">
                                            <p:txEl>
                                              <p:pRg st="1" end="1"/>
                                            </p:txEl>
                                          </p:spTgt>
                                        </p:tgtEl>
                                      </p:cBhvr>
                                    </p:animEffect>
                                  </p:childTnLst>
                                  <p:subTnLst>
                                    <p:animClr clrSpc="rgb" dir="cw">
                                      <p:cBhvr override="childStyle">
                                        <p:cTn dur="1" fill="hold" display="0" masterRel="nextClick" afterEffect="1"/>
                                        <p:tgtEl>
                                          <p:spTgt spid="77824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778243">
                                            <p:txEl>
                                              <p:pRg st="2" end="2"/>
                                            </p:txEl>
                                          </p:spTgt>
                                        </p:tgtEl>
                                        <p:attrNameLst>
                                          <p:attrName>style.visibility</p:attrName>
                                        </p:attrNameLst>
                                      </p:cBhvr>
                                      <p:to>
                                        <p:strVal val="visible"/>
                                      </p:to>
                                    </p:set>
                                    <p:animEffect transition="in" filter="wipe(left)">
                                      <p:cBhvr>
                                        <p:cTn id="13" dur="500"/>
                                        <p:tgtEl>
                                          <p:spTgt spid="778243">
                                            <p:txEl>
                                              <p:pRg st="2" end="2"/>
                                            </p:txEl>
                                          </p:spTgt>
                                        </p:tgtEl>
                                      </p:cBhvr>
                                    </p:animEffect>
                                  </p:childTnLst>
                                  <p:subTnLst>
                                    <p:animClr clrSpc="rgb" dir="cw">
                                      <p:cBhvr override="childStyle">
                                        <p:cTn dur="1" fill="hold" display="0" masterRel="nextClick" afterEffect="1"/>
                                        <p:tgtEl>
                                          <p:spTgt spid="778243">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778243">
                                            <p:txEl>
                                              <p:pRg st="3" end="3"/>
                                            </p:txEl>
                                          </p:spTgt>
                                        </p:tgtEl>
                                        <p:attrNameLst>
                                          <p:attrName>style.visibility</p:attrName>
                                        </p:attrNameLst>
                                      </p:cBhvr>
                                      <p:to>
                                        <p:strVal val="visible"/>
                                      </p:to>
                                    </p:set>
                                    <p:animEffect transition="in" filter="wipe(left)">
                                      <p:cBhvr>
                                        <p:cTn id="16" dur="500"/>
                                        <p:tgtEl>
                                          <p:spTgt spid="778243">
                                            <p:txEl>
                                              <p:pRg st="3" end="3"/>
                                            </p:txEl>
                                          </p:spTgt>
                                        </p:tgtEl>
                                      </p:cBhvr>
                                    </p:animEffect>
                                  </p:childTnLst>
                                  <p:subTnLst>
                                    <p:animClr clrSpc="rgb" dir="cw">
                                      <p:cBhvr override="childStyle">
                                        <p:cTn dur="1" fill="hold" display="0" masterRel="nextClick" afterEffect="1"/>
                                        <p:tgtEl>
                                          <p:spTgt spid="778243">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78243">
                                            <p:txEl>
                                              <p:pRg st="4" end="4"/>
                                            </p:txEl>
                                          </p:spTgt>
                                        </p:tgtEl>
                                        <p:attrNameLst>
                                          <p:attrName>style.visibility</p:attrName>
                                        </p:attrNameLst>
                                      </p:cBhvr>
                                      <p:to>
                                        <p:strVal val="visible"/>
                                      </p:to>
                                    </p:set>
                                    <p:animEffect transition="in" filter="wipe(left)">
                                      <p:cBhvr>
                                        <p:cTn id="21" dur="500"/>
                                        <p:tgtEl>
                                          <p:spTgt spid="778243">
                                            <p:txEl>
                                              <p:pRg st="4" end="4"/>
                                            </p:txEl>
                                          </p:spTgt>
                                        </p:tgtEl>
                                      </p:cBhvr>
                                    </p:animEffect>
                                  </p:childTnLst>
                                  <p:subTnLst>
                                    <p:animClr clrSpc="rgb" dir="cw">
                                      <p:cBhvr override="childStyle">
                                        <p:cTn dur="1" fill="hold" display="0" masterRel="nextClick" afterEffect="1"/>
                                        <p:tgtEl>
                                          <p:spTgt spid="77824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3"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a:xfrm>
            <a:off x="1043608" y="304799"/>
            <a:ext cx="7566992" cy="1243013"/>
          </a:xfrm>
        </p:spPr>
        <p:txBody>
          <a:bodyPr/>
          <a:lstStyle/>
          <a:p>
            <a:pPr>
              <a:defRPr/>
            </a:pPr>
            <a:r>
              <a:rPr lang="zh-CN" altLang="en-US" dirty="0">
                <a:solidFill>
                  <a:schemeClr val="bg2"/>
                </a:solidFill>
              </a:rPr>
              <a:t>两个总体均值之差的估计</a:t>
            </a: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大样本</a:t>
            </a:r>
            <a:r>
              <a:rPr lang="en-US" altLang="zh-CN" sz="3600" dirty="0">
                <a:solidFill>
                  <a:schemeClr val="bg2"/>
                </a:solidFill>
                <a:latin typeface="Arial" panose="020B0604020202020204" pitchFamily="34" charset="0"/>
              </a:rPr>
              <a:t>)</a:t>
            </a:r>
          </a:p>
        </p:txBody>
      </p:sp>
      <p:sp>
        <p:nvSpPr>
          <p:cNvPr id="823299" name="Rectangle 3"/>
          <p:cNvSpPr>
            <a:spLocks noGrp="1" noChangeArrowheads="1"/>
          </p:cNvSpPr>
          <p:nvPr>
            <p:ph type="body" idx="1"/>
          </p:nvPr>
        </p:nvSpPr>
        <p:spPr>
          <a:xfrm>
            <a:off x="381000" y="1700213"/>
            <a:ext cx="8458200" cy="4395787"/>
          </a:xfrm>
        </p:spPr>
        <p:txBody>
          <a:bodyPr/>
          <a:lstStyle/>
          <a:p>
            <a:pPr marL="609600" indent="-609600" algn="just">
              <a:defRPr/>
            </a:pPr>
            <a:r>
              <a:rPr lang="en-US" altLang="zh-CN" sz="2800" dirty="0">
                <a:solidFill>
                  <a:schemeClr val="bg2"/>
                </a:solidFill>
              </a:rPr>
              <a:t>1.	</a:t>
            </a:r>
            <a:r>
              <a:rPr lang="en-US" altLang="zh-CN" sz="2800" i="1" dirty="0">
                <a:solidFill>
                  <a:schemeClr val="bg2"/>
                </a:solidFill>
                <a:sym typeface="Symbol" panose="05050102010706020507" pitchFamily="18" charset="2"/>
              </a:rPr>
              <a:t></a:t>
            </a:r>
            <a:r>
              <a:rPr lang="en-US" altLang="zh-CN" sz="2800" baseline="-25000" dirty="0">
                <a:solidFill>
                  <a:schemeClr val="bg2"/>
                </a:solidFill>
                <a:sym typeface="Symbol" panose="05050102010706020507" pitchFamily="18" charset="2"/>
              </a:rPr>
              <a:t>1</a:t>
            </a:r>
            <a:r>
              <a:rPr lang="zh-CN" altLang="en-US" sz="2800" baseline="30000" dirty="0">
                <a:solidFill>
                  <a:schemeClr val="bg2"/>
                </a:solidFill>
                <a:sym typeface="Symbol" panose="05050102010706020507" pitchFamily="18" charset="2"/>
              </a:rPr>
              <a:t>２</a:t>
            </a:r>
            <a:r>
              <a:rPr lang="zh-CN" altLang="en-US" sz="2800" dirty="0">
                <a:solidFill>
                  <a:schemeClr val="bg2"/>
                </a:solidFill>
                <a:sym typeface="Symbol" panose="05050102010706020507" pitchFamily="18" charset="2"/>
              </a:rPr>
              <a:t>，</a:t>
            </a:r>
            <a:r>
              <a:rPr lang="zh-CN" altLang="en-US" sz="2800" i="1" dirty="0">
                <a:solidFill>
                  <a:schemeClr val="bg2"/>
                </a:solidFill>
                <a:sym typeface="Symbol" panose="05050102010706020507" pitchFamily="18" charset="2"/>
              </a:rPr>
              <a:t></a:t>
            </a:r>
            <a:r>
              <a:rPr lang="en-US" altLang="zh-CN" sz="2800" baseline="-25000" dirty="0">
                <a:solidFill>
                  <a:schemeClr val="bg2"/>
                </a:solidFill>
                <a:sym typeface="Symbol" panose="05050102010706020507" pitchFamily="18" charset="2"/>
              </a:rPr>
              <a:t>2</a:t>
            </a:r>
            <a:r>
              <a:rPr lang="zh-CN" altLang="en-US" sz="2800" baseline="30000" dirty="0">
                <a:solidFill>
                  <a:schemeClr val="bg2"/>
                </a:solidFill>
                <a:sym typeface="Symbol" panose="05050102010706020507" pitchFamily="18" charset="2"/>
              </a:rPr>
              <a:t>２</a:t>
            </a:r>
            <a:r>
              <a:rPr lang="zh-CN" altLang="en-US" sz="2800" dirty="0">
                <a:solidFill>
                  <a:schemeClr val="bg2"/>
                </a:solidFill>
                <a:sym typeface="Symbol" panose="05050102010706020507" pitchFamily="18" charset="2"/>
              </a:rPr>
              <a:t>已知时，</a:t>
            </a:r>
            <a:r>
              <a:rPr lang="zh-CN" altLang="en-US" sz="2800" dirty="0">
                <a:solidFill>
                  <a:schemeClr val="bg2"/>
                </a:solidFill>
              </a:rPr>
              <a:t>两个总体均值之差</a:t>
            </a:r>
            <a:r>
              <a:rPr lang="zh-CN" altLang="en-US" sz="2800" i="1" dirty="0">
                <a:solidFill>
                  <a:schemeClr val="bg2"/>
                </a:solidFill>
                <a:sym typeface="Symbol" panose="05050102010706020507" pitchFamily="18" charset="2"/>
              </a:rPr>
              <a:t></a:t>
            </a:r>
            <a:r>
              <a:rPr lang="en-US" altLang="zh-CN" sz="2800" baseline="-25000" dirty="0">
                <a:solidFill>
                  <a:schemeClr val="bg2"/>
                </a:solidFill>
                <a:sym typeface="Symbol" panose="05050102010706020507" pitchFamily="18" charset="2"/>
              </a:rPr>
              <a:t>1</a:t>
            </a:r>
            <a:r>
              <a:rPr lang="en-US" altLang="zh-CN" sz="2800" dirty="0">
                <a:solidFill>
                  <a:schemeClr val="bg2"/>
                </a:solidFill>
                <a:sym typeface="Symbol" panose="05050102010706020507" pitchFamily="18" charset="2"/>
              </a:rPr>
              <a:t>-</a:t>
            </a:r>
            <a:r>
              <a:rPr lang="en-US" altLang="zh-CN" sz="2800" i="1" dirty="0">
                <a:solidFill>
                  <a:schemeClr val="bg2"/>
                </a:solidFill>
                <a:sym typeface="Symbol" panose="05050102010706020507" pitchFamily="18" charset="2"/>
              </a:rPr>
              <a:t></a:t>
            </a:r>
            <a:r>
              <a:rPr lang="en-US" altLang="zh-CN" sz="2800" baseline="-25000" dirty="0">
                <a:solidFill>
                  <a:schemeClr val="bg2"/>
                </a:solidFill>
                <a:sym typeface="Symbol" panose="05050102010706020507" pitchFamily="18" charset="2"/>
              </a:rPr>
              <a:t>2</a:t>
            </a:r>
            <a:r>
              <a:rPr lang="zh-CN" altLang="en-US" sz="2800" dirty="0">
                <a:solidFill>
                  <a:schemeClr val="bg2"/>
                </a:solidFill>
                <a:sym typeface="Symbol" panose="05050102010706020507" pitchFamily="18" charset="2"/>
              </a:rPr>
              <a:t>在</a:t>
            </a:r>
            <a:r>
              <a:rPr lang="en-US" altLang="zh-CN" sz="2800" dirty="0">
                <a:solidFill>
                  <a:schemeClr val="bg2"/>
                </a:solidFill>
                <a:sym typeface="Symbol" panose="05050102010706020507" pitchFamily="18" charset="2"/>
              </a:rPr>
              <a:t>1-</a:t>
            </a:r>
            <a:r>
              <a:rPr lang="en-US" altLang="zh-CN" sz="2800" i="1" dirty="0">
                <a:solidFill>
                  <a:schemeClr val="bg2"/>
                </a:solidFill>
                <a:sym typeface="Symbol" panose="05050102010706020507" pitchFamily="18" charset="2"/>
              </a:rPr>
              <a:t> </a:t>
            </a:r>
            <a:r>
              <a:rPr lang="zh-CN" altLang="en-US" sz="2800" dirty="0">
                <a:solidFill>
                  <a:schemeClr val="bg2"/>
                </a:solidFill>
                <a:sym typeface="Symbol" panose="05050102010706020507" pitchFamily="18" charset="2"/>
              </a:rPr>
              <a:t>置信水平下的置信区间为</a:t>
            </a:r>
          </a:p>
          <a:p>
            <a:pPr marL="609600" indent="-609600" algn="just">
              <a:defRPr/>
            </a:pPr>
            <a:endParaRPr lang="zh-CN" altLang="en-US" sz="2800" dirty="0">
              <a:solidFill>
                <a:schemeClr val="bg2"/>
              </a:solidFill>
              <a:sym typeface="Symbol" panose="05050102010706020507" pitchFamily="18" charset="2"/>
            </a:endParaRPr>
          </a:p>
          <a:p>
            <a:pPr marL="609600" indent="-609600" algn="just">
              <a:defRPr/>
            </a:pPr>
            <a:endParaRPr lang="zh-CN" altLang="en-US" sz="2800" i="1" dirty="0">
              <a:solidFill>
                <a:schemeClr val="bg2"/>
              </a:solidFill>
              <a:sym typeface="Symbol" panose="05050102010706020507" pitchFamily="18" charset="2"/>
            </a:endParaRPr>
          </a:p>
          <a:p>
            <a:pPr marL="609600" indent="-609600">
              <a:buClr>
                <a:srgbClr val="F0F0F0"/>
              </a:buClr>
              <a:buFontTx/>
              <a:buAutoNum type="arabicPeriod" startAt="2"/>
              <a:defRPr/>
            </a:pPr>
            <a:endParaRPr lang="zh-CN" altLang="en-US" sz="2800" dirty="0">
              <a:solidFill>
                <a:schemeClr val="bg2"/>
              </a:solidFill>
            </a:endParaRPr>
          </a:p>
          <a:p>
            <a:pPr marL="609600" indent="-609600">
              <a:buClr>
                <a:srgbClr val="F0F0F0"/>
              </a:buClr>
              <a:buFontTx/>
              <a:buAutoNum type="arabicPeriod" startAt="2"/>
              <a:defRPr/>
            </a:pPr>
            <a:endParaRPr lang="en-US" altLang="zh-CN" sz="2800" i="1" dirty="0">
              <a:solidFill>
                <a:schemeClr val="bg2"/>
              </a:solidFill>
              <a:sym typeface="Symbol" panose="05050102010706020507" pitchFamily="18" charset="2"/>
            </a:endParaRPr>
          </a:p>
        </p:txBody>
      </p:sp>
      <mc:AlternateContent xmlns:mc="http://schemas.openxmlformats.org/markup-compatibility/2006">
        <mc:Choice xmlns:a14="http://schemas.microsoft.com/office/drawing/2010/main" Requires="a14">
          <p:sp>
            <p:nvSpPr>
              <p:cNvPr id="823301" name="Object 5">
                <a:hlinkClick r:id="" action="ppaction://ole?verb=0"/>
              </p:cNvPr>
              <p:cNvSpPr txBox="1"/>
              <p:nvPr/>
            </p:nvSpPr>
            <p:spPr bwMode="auto">
              <a:xfrm>
                <a:off x="2699792" y="2667000"/>
                <a:ext cx="3387725" cy="1066800"/>
              </a:xfrm>
              <a:prstGeom prst="rect">
                <a:avLst/>
              </a:prstGeom>
              <a:noFill/>
              <a:ln>
                <a:noFill/>
              </a:ln>
              <a:effectLst>
                <a:outerShdw dist="17961" dir="27000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𝜎</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𝜎</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oMath>
                  </m:oMathPara>
                </a14:m>
                <a:endParaRPr lang="zh-CN" altLang="en-US" dirty="0">
                  <a:solidFill>
                    <a:schemeClr val="bg2"/>
                  </a:solidFill>
                </a:endParaRPr>
              </a:p>
            </p:txBody>
          </p:sp>
        </mc:Choice>
        <mc:Fallback>
          <p:sp>
            <p:nvSpPr>
              <p:cNvPr id="823301" name="Object 5">
                <a:hlinkClick r:id="" action="ppaction://ole?verb=0"/>
              </p:cNvPr>
              <p:cNvSpPr txBox="1">
                <a:spLocks noRot="1" noChangeAspect="1" noMove="1" noResize="1" noEditPoints="1" noAdjustHandles="1" noChangeArrowheads="1" noChangeShapeType="1" noTextEdit="1"/>
              </p:cNvSpPr>
              <p:nvPr/>
            </p:nvSpPr>
            <p:spPr bwMode="auto">
              <a:xfrm>
                <a:off x="2699792" y="2667000"/>
                <a:ext cx="3387725" cy="10668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3303" name="Object 7">
                <a:hlinkClick r:id="" action="ppaction://ole?verb=0"/>
              </p:cNvPr>
              <p:cNvSpPr txBox="1"/>
              <p:nvPr/>
            </p:nvSpPr>
            <p:spPr bwMode="auto">
              <a:xfrm>
                <a:off x="2203450" y="4800600"/>
                <a:ext cx="3511550" cy="1143000"/>
              </a:xfrm>
              <a:prstGeom prst="rect">
                <a:avLst/>
              </a:prstGeom>
              <a:noFill/>
              <a:ln>
                <a:noFill/>
              </a:ln>
              <a:effectLst>
                <a:outerShdw dist="17961" dir="2700000" algn="ctr" rotWithShape="0">
                  <a:schemeClr val="bg2"/>
                </a:outerShdw>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r>
                        <a:rPr lang="zh-CN" altLang="en-US" i="1">
                          <a:solidFill>
                            <a:schemeClr val="bg2"/>
                          </a:solidFill>
                          <a:latin typeface="Cambria Math" panose="02040503050406030204" pitchFamily="18" charset="0"/>
                        </a:rPr>
                        <m:t>  </m:t>
                      </m:r>
                    </m:oMath>
                  </m:oMathPara>
                </a14:m>
                <a:endParaRPr lang="zh-CN" altLang="en-US">
                  <a:solidFill>
                    <a:schemeClr val="bg2"/>
                  </a:solidFill>
                </a:endParaRPr>
              </a:p>
            </p:txBody>
          </p:sp>
        </mc:Choice>
        <mc:Fallback>
          <p:sp>
            <p:nvSpPr>
              <p:cNvPr id="823303" name="Object 7">
                <a:hlinkClick r:id="" action="ppaction://ole?verb=0"/>
              </p:cNvPr>
              <p:cNvSpPr txBox="1">
                <a:spLocks noRot="1" noChangeAspect="1" noMove="1" noResize="1" noEditPoints="1" noAdjustHandles="1" noChangeArrowheads="1" noChangeShapeType="1" noTextEdit="1"/>
              </p:cNvSpPr>
              <p:nvPr/>
            </p:nvSpPr>
            <p:spPr bwMode="auto">
              <a:xfrm>
                <a:off x="2203450" y="4800600"/>
                <a:ext cx="3511550" cy="11430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823304" name="Rectangle 8"/>
          <p:cNvSpPr>
            <a:spLocks noChangeArrowheads="1"/>
          </p:cNvSpPr>
          <p:nvPr/>
        </p:nvSpPr>
        <p:spPr bwMode="auto">
          <a:xfrm>
            <a:off x="457200" y="3733800"/>
            <a:ext cx="8305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startAt="2"/>
              <a:defRPr/>
            </a:pPr>
            <a:r>
              <a:rPr lang="en-US" altLang="zh-CN" sz="28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a:t>
            </a:r>
            <a:r>
              <a:rPr lang="zh-CN" altLang="en-US" sz="2800" b="0" baseline="30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２</a:t>
            </a:r>
            <a:r>
              <a:rPr lang="zh-CN" altLang="en-US"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8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8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2800" b="0" baseline="30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２</a:t>
            </a:r>
            <a:r>
              <a:rPr lang="zh-CN" altLang="en-US"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未知时可用</a:t>
            </a:r>
            <a:r>
              <a:rPr lang="en-US" altLang="zh-CN"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s</a:t>
            </a:r>
            <a:r>
              <a:rPr lang="zh-CN" altLang="en-US"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代替，</a:t>
            </a:r>
            <a:r>
              <a:rPr lang="zh-CN" altLang="en-US" sz="2800" b="0" dirty="0">
                <a:solidFill>
                  <a:schemeClr val="bg2"/>
                </a:solidFill>
                <a:effectLst>
                  <a:outerShdw blurRad="38100" dist="38100" dir="2700000" algn="tl">
                    <a:srgbClr val="000000"/>
                  </a:outerShdw>
                </a:effectLst>
                <a:latin typeface="Arial" panose="020B0604020202020204" pitchFamily="34" charset="0"/>
              </a:rPr>
              <a:t>两个总体均值之差</a:t>
            </a:r>
            <a:r>
              <a:rPr lang="zh-CN" altLang="en-US" sz="28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在</a:t>
            </a:r>
            <a:r>
              <a:rPr lang="en-US" altLang="zh-CN"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8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3299">
                                            <p:txEl>
                                              <p:pRg st="0" end="0"/>
                                            </p:txEl>
                                          </p:spTgt>
                                        </p:tgtEl>
                                        <p:attrNameLst>
                                          <p:attrName>style.visibility</p:attrName>
                                        </p:attrNameLst>
                                      </p:cBhvr>
                                      <p:to>
                                        <p:strVal val="visible"/>
                                      </p:to>
                                    </p:set>
                                    <p:animEffect transition="in" filter="wipe(left)">
                                      <p:cBhvr>
                                        <p:cTn id="7" dur="500"/>
                                        <p:tgtEl>
                                          <p:spTgt spid="823299">
                                            <p:txEl>
                                              <p:pRg st="0" end="0"/>
                                            </p:txEl>
                                          </p:spTgt>
                                        </p:tgtEl>
                                      </p:cBhvr>
                                    </p:animEffect>
                                  </p:childTnLst>
                                  <p:subTnLst>
                                    <p:animClr clrSpc="rgb" dir="cw">
                                      <p:cBhvr override="childStyle">
                                        <p:cTn dur="1" fill="hold" display="0" masterRel="nextClick" afterEffect="1"/>
                                        <p:tgtEl>
                                          <p:spTgt spid="82329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3304"/>
                                        </p:tgtEl>
                                        <p:attrNameLst>
                                          <p:attrName>style.visibility</p:attrName>
                                        </p:attrNameLst>
                                      </p:cBhvr>
                                      <p:to>
                                        <p:strVal val="visible"/>
                                      </p:to>
                                    </p:set>
                                    <p:animEffect transition="in" filter="wipe(left)">
                                      <p:cBhvr>
                                        <p:cTn id="12" dur="500"/>
                                        <p:tgtEl>
                                          <p:spTgt spid="823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299" grpId="0" build="p" autoUpdateAnimBg="0"/>
      <p:bldP spid="82330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a:xfrm>
            <a:off x="1187624" y="228600"/>
            <a:ext cx="7575376" cy="1256184"/>
          </a:xfrm>
        </p:spPr>
        <p:txBody>
          <a:bodyPr/>
          <a:lstStyle/>
          <a:p>
            <a:pPr>
              <a:defRPr/>
            </a:pPr>
            <a:r>
              <a:rPr lang="zh-CN" altLang="en-US" dirty="0">
                <a:solidFill>
                  <a:schemeClr val="bg2"/>
                </a:solidFill>
              </a:rPr>
              <a:t>两个总体均值之差的估计</a:t>
            </a:r>
            <a:br>
              <a:rPr lang="zh-CN" altLang="en-US" dirty="0">
                <a:solidFill>
                  <a:schemeClr val="bg2"/>
                </a:solidFill>
                <a:latin typeface="Arial" panose="020B0604020202020204" pitchFamily="34" charset="0"/>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例题分析</a:t>
            </a:r>
            <a:r>
              <a:rPr lang="en-US" altLang="zh-CN" sz="3600" dirty="0">
                <a:solidFill>
                  <a:schemeClr val="bg2"/>
                </a:solidFill>
                <a:latin typeface="Arial" panose="020B0604020202020204" pitchFamily="34" charset="0"/>
              </a:rPr>
              <a:t>)</a:t>
            </a:r>
          </a:p>
        </p:txBody>
      </p:sp>
      <p:sp>
        <p:nvSpPr>
          <p:cNvPr id="825348" name="Rectangle 4"/>
          <p:cNvSpPr>
            <a:spLocks noChangeArrowheads="1"/>
          </p:cNvSpPr>
          <p:nvPr/>
        </p:nvSpPr>
        <p:spPr bwMode="auto">
          <a:xfrm>
            <a:off x="381000" y="1814513"/>
            <a:ext cx="4114800" cy="42195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3000" dirty="0">
                <a:solidFill>
                  <a:schemeClr val="bg2"/>
                </a:solidFill>
                <a:effectLst>
                  <a:outerShdw blurRad="38100" dist="38100" dir="2700000" algn="tl">
                    <a:srgbClr val="000000"/>
                  </a:outerShdw>
                </a:effectLst>
              </a:rPr>
              <a:t>【</a:t>
            </a:r>
            <a:r>
              <a:rPr lang="zh-CN" altLang="en-US" sz="3000" dirty="0">
                <a:solidFill>
                  <a:schemeClr val="bg2"/>
                </a:solidFill>
                <a:effectLst>
                  <a:outerShdw blurRad="38100" dist="38100" dir="2700000" algn="tl">
                    <a:srgbClr val="000000"/>
                  </a:outerShdw>
                </a:effectLst>
              </a:rPr>
              <a:t>例</a:t>
            </a:r>
            <a:r>
              <a:rPr lang="en-US" altLang="zh-CN" sz="3000" dirty="0">
                <a:solidFill>
                  <a:schemeClr val="bg2"/>
                </a:solidFill>
                <a:effectLst>
                  <a:outerShdw blurRad="38100" dist="38100" dir="2700000" algn="tl">
                    <a:srgbClr val="000000"/>
                  </a:outerShdw>
                </a:effectLst>
              </a:rPr>
              <a:t>】</a:t>
            </a:r>
            <a:r>
              <a:rPr lang="zh-CN" altLang="en-US" sz="3000" b="0" dirty="0">
                <a:solidFill>
                  <a:schemeClr val="bg2"/>
                </a:solidFill>
                <a:effectLst>
                  <a:outerShdw blurRad="38100" dist="38100" dir="2700000" algn="tl">
                    <a:srgbClr val="000000"/>
                  </a:outerShdw>
                </a:effectLst>
                <a:sym typeface="Symbol" panose="05050102010706020507" pitchFamily="18" charset="2"/>
              </a:rPr>
              <a:t>某地区教育管理部门想估计两所中学的学生高考时的英语平均分数之差，为此在两所中学独立抽取两个随机样本，有关数据如右表 。建立两所中学高考英语平均分数之差</a:t>
            </a:r>
            <a:r>
              <a:rPr lang="en-US" altLang="zh-CN" sz="3000"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sz="3000" b="0" dirty="0">
                <a:solidFill>
                  <a:schemeClr val="bg2"/>
                </a:solidFill>
                <a:effectLst>
                  <a:outerShdw blurRad="38100" dist="38100" dir="2700000" algn="tl">
                    <a:srgbClr val="000000"/>
                  </a:outerShdw>
                </a:effectLst>
                <a:sym typeface="Symbol" panose="05050102010706020507" pitchFamily="18" charset="2"/>
              </a:rPr>
              <a:t>的置信区间 </a:t>
            </a:r>
          </a:p>
        </p:txBody>
      </p:sp>
      <p:graphicFrame>
        <p:nvGraphicFramePr>
          <p:cNvPr id="825405" name="Group 61"/>
          <p:cNvGraphicFramePr>
            <a:graphicFrameLocks noGrp="1"/>
          </p:cNvGraphicFramePr>
          <p:nvPr/>
        </p:nvGraphicFramePr>
        <p:xfrm>
          <a:off x="4648200" y="1828800"/>
          <a:ext cx="4038600" cy="4191001"/>
        </p:xfrm>
        <a:graphic>
          <a:graphicData uri="http://schemas.openxmlformats.org/drawingml/2006/table">
            <a:tbl>
              <a:tblPr/>
              <a:tblGrid>
                <a:gridCol w="2065338">
                  <a:extLst>
                    <a:ext uri="{9D8B030D-6E8A-4147-A177-3AD203B41FA5}">
                      <a16:colId xmlns:a16="http://schemas.microsoft.com/office/drawing/2014/main" val="20000"/>
                    </a:ext>
                  </a:extLst>
                </a:gridCol>
                <a:gridCol w="1973262">
                  <a:extLst>
                    <a:ext uri="{9D8B030D-6E8A-4147-A177-3AD203B41FA5}">
                      <a16:colId xmlns:a16="http://schemas.microsoft.com/office/drawing/2014/main" val="20001"/>
                    </a:ext>
                  </a:extLst>
                </a:gridCol>
              </a:tblGrid>
              <a:tr h="828675">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6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6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两个样本的有关数据</a:t>
                      </a:r>
                      <a:r>
                        <a:rPr kumimoji="1" lang="zh-CN" altLang="en-US" sz="26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extLst>
                  <a:ext uri="{0D108BD9-81ED-4DB2-BD59-A6C34878D82A}">
                    <a16:rowId xmlns:a16="http://schemas.microsoft.com/office/drawing/2014/main" val="10000"/>
                  </a:ext>
                </a:extLst>
              </a:tr>
              <a:tr h="68897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a:ln>
                            <a:noFill/>
                          </a:ln>
                          <a:solidFill>
                            <a:schemeClr val="bg2"/>
                          </a:solidFill>
                          <a:effectLst/>
                          <a:latin typeface="Arial" panose="020B0604020202020204" pitchFamily="34" charset="0"/>
                          <a:ea typeface="宋体" panose="02010600030101010101" pitchFamily="2" charset="-122"/>
                        </a:rPr>
                        <a:t>中学</a:t>
                      </a: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rPr>
                        <a:t>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600" b="1" i="0" u="none" strike="noStrike" cap="none" normalizeH="0" baseline="0">
                          <a:ln>
                            <a:noFill/>
                          </a:ln>
                          <a:solidFill>
                            <a:schemeClr val="bg2"/>
                          </a:solidFill>
                          <a:effectLst/>
                          <a:latin typeface="Arial" panose="020B0604020202020204" pitchFamily="34" charset="0"/>
                          <a:ea typeface="宋体" panose="02010600030101010101" pitchFamily="2" charset="-122"/>
                        </a:rPr>
                        <a:t>中学</a:t>
                      </a:r>
                      <a:r>
                        <a:rPr kumimoji="1" lang="en-US" altLang="zh-CN" sz="2600" b="1" i="0" u="none" strike="noStrike" cap="none" normalizeH="0" baseline="0">
                          <a:ln>
                            <a:noFill/>
                          </a:ln>
                          <a:solidFill>
                            <a:schemeClr val="bg2"/>
                          </a:solidFill>
                          <a:effectLst/>
                          <a:latin typeface="Arial" panose="020B0604020202020204" pitchFamily="34" charset="0"/>
                          <a:ea typeface="宋体" panose="02010600030101010101" pitchFamily="2" charset="-122"/>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89058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0" i="1" u="none" strike="noStrike" cap="none" normalizeH="0" baseline="0" dirty="0">
                          <a:ln>
                            <a:noFill/>
                          </a:ln>
                          <a:solidFill>
                            <a:schemeClr val="bg2"/>
                          </a:solidFill>
                          <a:effectLst/>
                          <a:latin typeface="Arial" panose="020B0604020202020204" pitchFamily="34" charset="0"/>
                          <a:ea typeface="宋体" panose="02010600030101010101" pitchFamily="2" charset="-122"/>
                        </a:rPr>
                        <a:t>n</a:t>
                      </a:r>
                      <a:r>
                        <a:rPr kumimoji="1" lang="en-US" altLang="zh-CN" sz="2800" b="0" i="0" u="none" strike="noStrike" cap="none" normalizeH="0" baseline="-25000" dirty="0">
                          <a:ln>
                            <a:noFill/>
                          </a:ln>
                          <a:solidFill>
                            <a:schemeClr val="bg2"/>
                          </a:solidFill>
                          <a:effectLst/>
                          <a:latin typeface="Arial" panose="020B0604020202020204" pitchFamily="34" charset="0"/>
                          <a:ea typeface="宋体" panose="02010600030101010101" pitchFamily="2" charset="-122"/>
                        </a:rPr>
                        <a:t>1</a:t>
                      </a:r>
                      <a:r>
                        <a:rPr kumimoji="1" lang="en-US" altLang="zh-CN" sz="2800" b="0" i="0" u="none" strike="noStrike" cap="none" normalizeH="0" baseline="0" dirty="0">
                          <a:ln>
                            <a:noFill/>
                          </a:ln>
                          <a:solidFill>
                            <a:schemeClr val="bg2"/>
                          </a:solidFill>
                          <a:effectLst/>
                          <a:latin typeface="Arial" panose="020B0604020202020204" pitchFamily="34" charset="0"/>
                          <a:ea typeface="宋体" panose="02010600030101010101" pitchFamily="2" charset="-122"/>
                        </a:rPr>
                        <a:t>=46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0" i="1" u="none" strike="noStrike" cap="none" normalizeH="0" baseline="0">
                          <a:ln>
                            <a:noFill/>
                          </a:ln>
                          <a:solidFill>
                            <a:schemeClr val="bg2"/>
                          </a:solidFill>
                          <a:effectLst/>
                          <a:latin typeface="Arial" panose="020B0604020202020204" pitchFamily="34" charset="0"/>
                          <a:ea typeface="宋体" panose="02010600030101010101" pitchFamily="2" charset="-122"/>
                        </a:rPr>
                        <a:t>n</a:t>
                      </a:r>
                      <a:r>
                        <a:rPr kumimoji="1" lang="en-US" altLang="zh-CN" sz="2800" b="0" i="0" u="none" strike="noStrike" cap="none" normalizeH="0" baseline="-25000">
                          <a:ln>
                            <a:noFill/>
                          </a:ln>
                          <a:solidFill>
                            <a:schemeClr val="bg2"/>
                          </a:solidFill>
                          <a:effectLst/>
                          <a:latin typeface="Arial" panose="020B0604020202020204" pitchFamily="34" charset="0"/>
                          <a:ea typeface="宋体" panose="02010600030101010101" pitchFamily="2" charset="-122"/>
                        </a:rPr>
                        <a:t>1</a:t>
                      </a:r>
                      <a:r>
                        <a:rPr kumimoji="1" lang="en-US" altLang="zh-CN" sz="2800" b="0" i="0" u="none" strike="noStrike" cap="none" normalizeH="0" baseline="0">
                          <a:ln>
                            <a:noFill/>
                          </a:ln>
                          <a:solidFill>
                            <a:schemeClr val="bg2"/>
                          </a:solidFill>
                          <a:effectLst/>
                          <a:latin typeface="Arial" panose="020B0604020202020204" pitchFamily="34" charset="0"/>
                          <a:ea typeface="宋体" panose="02010600030101010101" pitchFamily="2" charset="-122"/>
                        </a:rPr>
                        <a:t>=33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2"/>
                  </a:ext>
                </a:extLst>
              </a:tr>
              <a:tr h="89217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2800" b="0"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89058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0" i="1"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S</a:t>
                      </a:r>
                      <a:r>
                        <a:rPr kumimoji="1" lang="en-US" altLang="zh-CN" sz="2800" b="0" i="0" u="none" strike="noStrike" cap="none" normalizeH="0" baseline="-2500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1</a:t>
                      </a:r>
                      <a:r>
                        <a:rPr kumimoji="1" lang="en-US" altLang="zh-CN" sz="2800" b="0"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=5.8</a:t>
                      </a:r>
                      <a:endParaRPr kumimoji="1" lang="en-US" altLang="zh-CN" sz="2800" b="0" i="0" u="none" strike="noStrike" cap="none" normalizeH="0" baseline="3000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800" b="0" i="1" u="none" strike="noStrike" cap="none" normalizeH="0" baseline="0" dirty="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  S</a:t>
                      </a:r>
                      <a:r>
                        <a:rPr kumimoji="1" lang="en-US" altLang="zh-CN" sz="2800" b="0" i="0" u="none" strike="noStrike" cap="none" normalizeH="0" baseline="-25000" dirty="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a:t>
                      </a:r>
                      <a:r>
                        <a:rPr kumimoji="1" lang="en-US" altLang="zh-CN" sz="2800" b="0" i="0" u="none" strike="noStrike" cap="none" normalizeH="0" baseline="0" dirty="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=7.2</a:t>
                      </a:r>
                      <a:endParaRPr kumimoji="1" lang="en-US" altLang="zh-CN" sz="2800" b="0" i="0" u="none" strike="noStrike" cap="none" normalizeH="0" baseline="0" dirty="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bl>
          </a:graphicData>
        </a:graphic>
      </p:graphicFrame>
      <mc:AlternateContent xmlns:mc="http://schemas.openxmlformats.org/markup-compatibility/2006">
        <mc:Choice xmlns:a14="http://schemas.microsoft.com/office/drawing/2010/main" Requires="a14">
          <p:sp>
            <p:nvSpPr>
              <p:cNvPr id="86039" name="Object 57"/>
              <p:cNvSpPr txBox="1"/>
              <p:nvPr/>
            </p:nvSpPr>
            <p:spPr bwMode="auto">
              <a:xfrm>
                <a:off x="5105400" y="4419600"/>
                <a:ext cx="1219200" cy="633413"/>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=86</m:t>
                      </m:r>
                    </m:oMath>
                  </m:oMathPara>
                </a14:m>
                <a:endParaRPr lang="zh-CN" altLang="en-US"/>
              </a:p>
            </p:txBody>
          </p:sp>
        </mc:Choice>
        <mc:Fallback>
          <p:sp>
            <p:nvSpPr>
              <p:cNvPr id="86039" name="Object 57"/>
              <p:cNvSpPr txBox="1">
                <a:spLocks noRot="1" noChangeAspect="1" noMove="1" noResize="1" noEditPoints="1" noAdjustHandles="1" noChangeArrowheads="1" noChangeShapeType="1" noTextEdit="1"/>
              </p:cNvSpPr>
              <p:nvPr/>
            </p:nvSpPr>
            <p:spPr bwMode="auto">
              <a:xfrm>
                <a:off x="5105400" y="4419600"/>
                <a:ext cx="1219200" cy="633413"/>
              </a:xfrm>
              <a:prstGeom prst="rect">
                <a:avLst/>
              </a:prstGeom>
              <a:blipFill>
                <a:blip r:embed="rId2"/>
                <a:stretch>
                  <a:fillRect r="-500"/>
                </a:stretch>
              </a:blipFill>
              <a:ln>
                <a:noFill/>
              </a:ln>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040" name="Object 58"/>
              <p:cNvSpPr txBox="1"/>
              <p:nvPr/>
            </p:nvSpPr>
            <p:spPr bwMode="auto">
              <a:xfrm>
                <a:off x="7086600" y="4443413"/>
                <a:ext cx="1219200" cy="595312"/>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𝑥</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=78</m:t>
                      </m:r>
                    </m:oMath>
                  </m:oMathPara>
                </a14:m>
                <a:endParaRPr lang="zh-CN" altLang="en-US"/>
              </a:p>
            </p:txBody>
          </p:sp>
        </mc:Choice>
        <mc:Fallback>
          <p:sp>
            <p:nvSpPr>
              <p:cNvPr id="86040" name="Object 58"/>
              <p:cNvSpPr txBox="1">
                <a:spLocks noRot="1" noChangeAspect="1" noMove="1" noResize="1" noEditPoints="1" noAdjustHandles="1" noChangeArrowheads="1" noChangeShapeType="1" noTextEdit="1"/>
              </p:cNvSpPr>
              <p:nvPr/>
            </p:nvSpPr>
            <p:spPr bwMode="auto">
              <a:xfrm>
                <a:off x="7086600" y="4443413"/>
                <a:ext cx="1219200" cy="595312"/>
              </a:xfrm>
              <a:prstGeom prst="rect">
                <a:avLst/>
              </a:prstGeom>
              <a:blipFill>
                <a:blip r:embed="rId3"/>
                <a:stretch>
                  <a:fillRect r="-1000"/>
                </a:stretch>
              </a:blipFill>
              <a:ln>
                <a:noFill/>
              </a:ln>
              <a:effectLst/>
            </p:spPr>
            <p:txBody>
              <a:bodyPr/>
              <a:lstStyle/>
              <a:p>
                <a:r>
                  <a:rPr lang="zh-CN" altLang="en-US">
                    <a:noFill/>
                  </a:rPr>
                  <a:t> </a:t>
                </a:r>
              </a:p>
            </p:txBody>
          </p:sp>
        </mc:Fallback>
      </mc:AlternateContent>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a:defRPr/>
            </a:pPr>
            <a:r>
              <a:rPr lang="zh-CN" altLang="en-US">
                <a:solidFill>
                  <a:schemeClr val="bg2"/>
                </a:solidFill>
              </a:rPr>
              <a:t>两个总体均值之差的估计</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26371" name="Rectangle 3"/>
          <p:cNvSpPr>
            <a:spLocks noChangeArrowheads="1"/>
          </p:cNvSpPr>
          <p:nvPr/>
        </p:nvSpPr>
        <p:spPr bwMode="auto">
          <a:xfrm>
            <a:off x="457200" y="1752600"/>
            <a:ext cx="8458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800" dirty="0">
                <a:solidFill>
                  <a:schemeClr val="bg2"/>
                </a:solidFill>
                <a:effectLst>
                  <a:outerShdw blurRad="38100" dist="38100" dir="2700000" algn="tl">
                    <a:srgbClr val="000000"/>
                  </a:outerShdw>
                </a:effectLst>
                <a:latin typeface="Arial" panose="020B0604020202020204" pitchFamily="34" charset="0"/>
              </a:rPr>
              <a:t>解</a:t>
            </a:r>
            <a:r>
              <a:rPr lang="en-US" altLang="zh-CN" sz="2800" dirty="0">
                <a:solidFill>
                  <a:schemeClr val="bg2"/>
                </a:solidFill>
                <a:effectLst>
                  <a:outerShdw blurRad="38100" dist="38100" dir="2700000" algn="tl">
                    <a:srgbClr val="000000"/>
                  </a:outerShdw>
                </a:effectLst>
                <a:latin typeface="Arial" panose="020B0604020202020204" pitchFamily="34" charset="0"/>
              </a:rPr>
              <a:t>: </a:t>
            </a:r>
            <a:r>
              <a:rPr lang="zh-CN" altLang="en-US" sz="2800" b="0" dirty="0">
                <a:solidFill>
                  <a:schemeClr val="bg2"/>
                </a:solidFill>
                <a:effectLst>
                  <a:outerShdw blurRad="38100" dist="38100" dir="2700000" algn="tl">
                    <a:srgbClr val="000000"/>
                  </a:outerShdw>
                </a:effectLst>
                <a:latin typeface="Arial" panose="020B0604020202020204" pitchFamily="34" charset="0"/>
              </a:rPr>
              <a:t>两个总体均值之差在</a:t>
            </a:r>
            <a:r>
              <a:rPr lang="en-US" altLang="zh-CN" sz="2800" b="0" dirty="0">
                <a:solidFill>
                  <a:schemeClr val="bg2"/>
                </a:solidFill>
                <a:effectLst>
                  <a:outerShdw blurRad="38100" dist="38100" dir="2700000" algn="tl">
                    <a:srgbClr val="000000"/>
                  </a:outerShdw>
                </a:effectLst>
                <a:latin typeface="Arial" panose="020B0604020202020204" pitchFamily="34" charset="0"/>
              </a:rPr>
              <a:t>1-</a:t>
            </a:r>
            <a:r>
              <a:rPr lang="en-US" altLang="zh-CN" sz="28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8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      </a:t>
            </a:r>
          </a:p>
        </p:txBody>
      </p:sp>
      <p:sp>
        <p:nvSpPr>
          <p:cNvPr id="826375" name="Rectangle 7"/>
          <p:cNvSpPr>
            <a:spLocks noChangeArrowheads="1"/>
          </p:cNvSpPr>
          <p:nvPr/>
        </p:nvSpPr>
        <p:spPr bwMode="auto">
          <a:xfrm>
            <a:off x="1143000" y="5181600"/>
            <a:ext cx="7543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800" b="0" dirty="0">
                <a:solidFill>
                  <a:schemeClr val="bg2"/>
                </a:solidFill>
                <a:effectLst>
                  <a:outerShdw blurRad="38100" dist="38100" dir="2700000" algn="tl">
                    <a:srgbClr val="000000"/>
                  </a:outerShdw>
                </a:effectLst>
                <a:latin typeface="Arial" panose="020B0604020202020204" pitchFamily="34" charset="0"/>
              </a:rPr>
              <a:t>两所中学高考英语平均分数之差的置信区间为</a:t>
            </a:r>
          </a:p>
          <a:p>
            <a:pPr algn="just">
              <a:spcBef>
                <a:spcPct val="20000"/>
              </a:spcBef>
              <a:defRPr/>
            </a:pPr>
            <a:r>
              <a:rPr lang="en-US" altLang="zh-CN" sz="2800" b="0" dirty="0">
                <a:solidFill>
                  <a:schemeClr val="bg2"/>
                </a:solidFill>
                <a:effectLst>
                  <a:outerShdw blurRad="38100" dist="38100" dir="2700000" algn="tl">
                    <a:srgbClr val="000000"/>
                  </a:outerShdw>
                </a:effectLst>
                <a:latin typeface="Arial" panose="020B0604020202020204" pitchFamily="34" charset="0"/>
                <a:cs typeface="Times New Roman" panose="02020603050405020304" pitchFamily="18" charset="0"/>
              </a:rPr>
              <a:t>5.03</a:t>
            </a:r>
            <a:r>
              <a:rPr lang="zh-CN" altLang="en-US" sz="2800" b="0" dirty="0">
                <a:solidFill>
                  <a:schemeClr val="bg2"/>
                </a:solidFill>
                <a:effectLst>
                  <a:outerShdw blurRad="38100" dist="38100" dir="2700000" algn="tl">
                    <a:srgbClr val="000000"/>
                  </a:outerShdw>
                </a:effectLst>
                <a:latin typeface="Arial" panose="020B0604020202020204" pitchFamily="34" charset="0"/>
              </a:rPr>
              <a:t>分</a:t>
            </a:r>
            <a:r>
              <a:rPr lang="en-US" altLang="zh-CN" sz="2800" b="0" dirty="0">
                <a:solidFill>
                  <a:schemeClr val="bg2"/>
                </a:solidFill>
                <a:effectLst>
                  <a:outerShdw blurRad="38100" dist="38100" dir="2700000" algn="tl">
                    <a:srgbClr val="000000"/>
                  </a:outerShdw>
                </a:effectLst>
                <a:latin typeface="Arial" panose="020B0604020202020204" pitchFamily="34" charset="0"/>
                <a:cs typeface="Times New Roman" panose="02020603050405020304" pitchFamily="18" charset="0"/>
              </a:rPr>
              <a:t>~10.97</a:t>
            </a:r>
            <a:r>
              <a:rPr lang="zh-CN" altLang="en-US" sz="2800" b="0" dirty="0">
                <a:solidFill>
                  <a:schemeClr val="bg2"/>
                </a:solidFill>
                <a:effectLst>
                  <a:outerShdw blurRad="38100" dist="38100" dir="2700000" algn="tl">
                    <a:srgbClr val="000000"/>
                  </a:outerShdw>
                </a:effectLst>
                <a:latin typeface="Arial" panose="020B0604020202020204" pitchFamily="34" charset="0"/>
              </a:rPr>
              <a:t>分</a:t>
            </a:r>
          </a:p>
        </p:txBody>
      </p:sp>
      <mc:AlternateContent xmlns:mc="http://schemas.openxmlformats.org/markup-compatibility/2006">
        <mc:Choice xmlns:a14="http://schemas.microsoft.com/office/drawing/2010/main" Requires="a14">
          <p:sp>
            <p:nvSpPr>
              <p:cNvPr id="87045" name="Object 8"/>
              <p:cNvSpPr txBox="1"/>
              <p:nvPr/>
            </p:nvSpPr>
            <p:spPr bwMode="auto">
              <a:xfrm>
                <a:off x="1219200" y="2362200"/>
                <a:ext cx="4953000" cy="274320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oMath>
                    <m:oMath xmlns:m="http://schemas.openxmlformats.org/officeDocument/2006/math">
                      <m:r>
                        <a:rPr lang="zh-CN" altLang="en-US" i="1">
                          <a:solidFill>
                            <a:schemeClr val="bg2"/>
                          </a:solidFill>
                          <a:latin typeface="Cambria Math" panose="02040503050406030204" pitchFamily="18" charset="0"/>
                        </a:rPr>
                        <m:t>=(86−78)±1.96×</m:t>
                      </m:r>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5.</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8</m:t>
                                  </m:r>
                                </m:e>
                                <m:sup>
                                  <m:r>
                                    <a:rPr lang="zh-CN" altLang="en-US" i="1">
                                      <a:solidFill>
                                        <a:schemeClr val="bg2"/>
                                      </a:solidFill>
                                      <a:latin typeface="Cambria Math" panose="02040503050406030204" pitchFamily="18" charset="0"/>
                                    </a:rPr>
                                    <m:t>2</m:t>
                                  </m:r>
                                </m:sup>
                              </m:sSup>
                            </m:num>
                            <m:den>
                              <m:r>
                                <a:rPr lang="zh-CN" altLang="en-US" i="1">
                                  <a:solidFill>
                                    <a:schemeClr val="bg2"/>
                                  </a:solidFill>
                                  <a:latin typeface="Cambria Math" panose="02040503050406030204" pitchFamily="18" charset="0"/>
                                </a:rPr>
                                <m:t>46</m:t>
                              </m:r>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7.</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2</m:t>
                                  </m:r>
                                </m:e>
                                <m:sup>
                                  <m:r>
                                    <a:rPr lang="zh-CN" altLang="en-US" i="1">
                                      <a:solidFill>
                                        <a:schemeClr val="bg2"/>
                                      </a:solidFill>
                                      <a:latin typeface="Cambria Math" panose="02040503050406030204" pitchFamily="18" charset="0"/>
                                    </a:rPr>
                                    <m:t>2</m:t>
                                  </m:r>
                                </m:sup>
                              </m:sSup>
                            </m:num>
                            <m:den>
                              <m:r>
                                <a:rPr lang="zh-CN" altLang="en-US" i="1">
                                  <a:solidFill>
                                    <a:schemeClr val="bg2"/>
                                  </a:solidFill>
                                  <a:latin typeface="Cambria Math" panose="02040503050406030204" pitchFamily="18" charset="0"/>
                                </a:rPr>
                                <m:t>33</m:t>
                              </m:r>
                            </m:den>
                          </m:f>
                        </m:e>
                      </m:rad>
                    </m:oMath>
                    <m:oMath xmlns:m="http://schemas.openxmlformats.org/officeDocument/2006/math">
                      <m:r>
                        <a:rPr lang="zh-CN" altLang="en-US" i="1">
                          <a:solidFill>
                            <a:schemeClr val="bg2"/>
                          </a:solidFill>
                          <a:latin typeface="Cambria Math" panose="02040503050406030204" pitchFamily="18" charset="0"/>
                        </a:rPr>
                        <m:t>=8±2.97=(5.03,10.97)</m:t>
                      </m:r>
                    </m:oMath>
                  </m:oMathPara>
                </a14:m>
                <a:endParaRPr lang="zh-CN" altLang="en-US" dirty="0">
                  <a:solidFill>
                    <a:schemeClr val="bg2"/>
                  </a:solidFill>
                </a:endParaRPr>
              </a:p>
            </p:txBody>
          </p:sp>
        </mc:Choice>
        <mc:Fallback>
          <p:sp>
            <p:nvSpPr>
              <p:cNvPr id="87045" name="Object 8"/>
              <p:cNvSpPr txBox="1">
                <a:spLocks noRot="1" noChangeAspect="1" noMove="1" noResize="1" noEditPoints="1" noAdjustHandles="1" noChangeArrowheads="1" noChangeShapeType="1" noTextEdit="1"/>
              </p:cNvSpPr>
              <p:nvPr/>
            </p:nvSpPr>
            <p:spPr bwMode="auto">
              <a:xfrm>
                <a:off x="1219200" y="2362200"/>
                <a:ext cx="4953000" cy="27432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763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dirty="0">
                <a:solidFill>
                  <a:schemeClr val="bg2"/>
                </a:solidFill>
                <a:latin typeface="Arial" panose="020B0604020202020204" pitchFamily="34" charset="0"/>
              </a:rPr>
              <a:t>两个总体均值之差的区间估计</a:t>
            </a:r>
            <a:br>
              <a:rPr lang="zh-CN" altLang="en-US" sz="4400" dirty="0">
                <a:solidFill>
                  <a:schemeClr val="bg2"/>
                </a:solidFill>
                <a:latin typeface="Arial" panose="020B0604020202020204" pitchFamily="34" charset="0"/>
              </a:rPr>
            </a:br>
            <a:r>
              <a:rPr lang="en-US" altLang="zh-CN" sz="4000" dirty="0">
                <a:solidFill>
                  <a:schemeClr val="bg2"/>
                </a:solidFill>
                <a:latin typeface="Arial" panose="020B0604020202020204" pitchFamily="34" charset="0"/>
              </a:rPr>
              <a:t>(</a:t>
            </a:r>
            <a:r>
              <a:rPr lang="zh-CN" altLang="en-US" sz="4000" dirty="0">
                <a:solidFill>
                  <a:schemeClr val="bg2"/>
                </a:solidFill>
                <a:latin typeface="Arial" panose="020B0604020202020204" pitchFamily="34" charset="0"/>
              </a:rPr>
              <a:t>独立小样本</a:t>
            </a:r>
            <a:r>
              <a:rPr lang="en-US" altLang="zh-CN" sz="4000" dirty="0">
                <a:solidFill>
                  <a:schemeClr val="bg2"/>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4994"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a:solidFill>
                  <a:schemeClr val="bg2"/>
                </a:solidFill>
              </a:rPr>
              <a:t>估计量与估计值</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1730" name="Rectangle 2"/>
          <p:cNvSpPr>
            <a:spLocks noGrp="1" noChangeArrowheads="1"/>
          </p:cNvSpPr>
          <p:nvPr>
            <p:ph type="title"/>
          </p:nvPr>
        </p:nvSpPr>
        <p:spPr>
          <a:xfrm>
            <a:off x="1181100" y="404664"/>
            <a:ext cx="6781800" cy="1066800"/>
          </a:xfrm>
        </p:spPr>
        <p:txBody>
          <a:bodyPr/>
          <a:lstStyle/>
          <a:p>
            <a:pPr>
              <a:defRPr/>
            </a:pPr>
            <a:r>
              <a:rPr lang="zh-CN" altLang="en-US" dirty="0">
                <a:solidFill>
                  <a:schemeClr val="bg2"/>
                </a:solidFill>
              </a:rPr>
              <a:t>两个总体均值之差的估计</a:t>
            </a:r>
            <a:br>
              <a:rPr lang="zh-CN" altLang="en-US" dirty="0">
                <a:solidFill>
                  <a:schemeClr val="bg2"/>
                </a:solidFill>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小样本</a:t>
            </a:r>
            <a:r>
              <a:rPr lang="en-US" altLang="zh-CN" sz="3600" dirty="0">
                <a:solidFill>
                  <a:schemeClr val="bg2"/>
                </a:solidFill>
                <a:latin typeface="Arial" panose="020B0604020202020204" pitchFamily="34" charset="0"/>
              </a:rPr>
              <a:t>: </a:t>
            </a:r>
            <a:r>
              <a:rPr lang="en-US" altLang="zh-CN" sz="3600" i="1" dirty="0">
                <a:solidFill>
                  <a:schemeClr val="bg2"/>
                </a:solidFill>
                <a:latin typeface="Arial" panose="020B0604020202020204" pitchFamily="34" charset="0"/>
              </a:rPr>
              <a:t> </a:t>
            </a:r>
            <a:r>
              <a:rPr lang="en-US" altLang="zh-CN" sz="3600" i="1" dirty="0">
                <a:solidFill>
                  <a:schemeClr val="bg2"/>
                </a:solidFill>
                <a:latin typeface="Symbol" panose="05050102010706020507" pitchFamily="18" charset="2"/>
              </a:rPr>
              <a:t></a:t>
            </a:r>
            <a:r>
              <a:rPr lang="en-US" altLang="zh-CN" sz="3200" baseline="-25000" dirty="0">
                <a:solidFill>
                  <a:schemeClr val="bg2"/>
                </a:solidFill>
                <a:latin typeface="Symbol" panose="05050102010706020507" pitchFamily="18" charset="2"/>
              </a:rPr>
              <a:t>1</a:t>
            </a:r>
            <a:r>
              <a:rPr lang="en-US" altLang="zh-CN" sz="3200" baseline="30000" dirty="0">
                <a:solidFill>
                  <a:schemeClr val="bg2"/>
                </a:solidFill>
                <a:latin typeface="Symbol" panose="05050102010706020507" pitchFamily="18" charset="2"/>
              </a:rPr>
              <a:t>2</a:t>
            </a:r>
            <a:r>
              <a:rPr lang="en-US" altLang="zh-CN" sz="3600" dirty="0">
                <a:solidFill>
                  <a:schemeClr val="bg2"/>
                </a:solidFill>
                <a:latin typeface="Symbol" panose="05050102010706020507" pitchFamily="18" charset="2"/>
                <a:sym typeface="Symbol" panose="05050102010706020507" pitchFamily="18" charset="2"/>
              </a:rPr>
              <a:t>=</a:t>
            </a:r>
            <a:r>
              <a:rPr lang="en-US" altLang="zh-CN" sz="3600" i="1" dirty="0">
                <a:solidFill>
                  <a:schemeClr val="bg2"/>
                </a:solidFill>
                <a:latin typeface="Symbol" panose="05050102010706020507" pitchFamily="18" charset="2"/>
              </a:rPr>
              <a:t> </a:t>
            </a:r>
            <a:r>
              <a:rPr lang="en-US" altLang="zh-CN" sz="3200" baseline="-25000" dirty="0">
                <a:solidFill>
                  <a:schemeClr val="bg2"/>
                </a:solidFill>
                <a:latin typeface="Symbol" panose="05050102010706020507" pitchFamily="18" charset="2"/>
              </a:rPr>
              <a:t>2</a:t>
            </a:r>
            <a:r>
              <a:rPr lang="en-US" altLang="zh-CN" sz="3200" baseline="30000" dirty="0">
                <a:solidFill>
                  <a:schemeClr val="bg2"/>
                </a:solidFill>
                <a:latin typeface="Symbol" panose="05050102010706020507" pitchFamily="18" charset="2"/>
              </a:rPr>
              <a:t>2</a:t>
            </a:r>
            <a:r>
              <a:rPr lang="en-US" altLang="zh-CN" sz="3200" dirty="0">
                <a:solidFill>
                  <a:schemeClr val="bg2"/>
                </a:solidFill>
              </a:rPr>
              <a:t> </a:t>
            </a:r>
            <a:r>
              <a:rPr lang="en-US" altLang="zh-CN" sz="3600" dirty="0">
                <a:solidFill>
                  <a:schemeClr val="bg2"/>
                </a:solidFill>
                <a:latin typeface="Arial" panose="020B0604020202020204" pitchFamily="34" charset="0"/>
              </a:rPr>
              <a:t>)</a:t>
            </a:r>
          </a:p>
        </p:txBody>
      </p:sp>
      <p:sp>
        <p:nvSpPr>
          <p:cNvPr id="841731" name="Rectangle 3"/>
          <p:cNvSpPr>
            <a:spLocks noGrp="1" noChangeArrowheads="1"/>
          </p:cNvSpPr>
          <p:nvPr>
            <p:ph type="body" idx="1"/>
          </p:nvPr>
        </p:nvSpPr>
        <p:spPr>
          <a:xfrm>
            <a:off x="457200" y="1676400"/>
            <a:ext cx="8153400" cy="4343400"/>
          </a:xfrm>
        </p:spPr>
        <p:txBody>
          <a:bodyPr/>
          <a:lstStyle/>
          <a:p>
            <a:pPr marL="609600" indent="-609600" algn="just">
              <a:defRPr/>
            </a:pPr>
            <a:r>
              <a:rPr lang="en-US" altLang="zh-CN" sz="2600" dirty="0">
                <a:solidFill>
                  <a:schemeClr val="bg2"/>
                </a:solidFill>
              </a:rPr>
              <a:t>1.	</a:t>
            </a:r>
            <a:r>
              <a:rPr lang="zh-CN" altLang="en-US" sz="2600" dirty="0">
                <a:solidFill>
                  <a:schemeClr val="bg2"/>
                </a:solidFill>
              </a:rPr>
              <a:t>假定条件</a:t>
            </a:r>
          </a:p>
          <a:p>
            <a:pPr marL="1219200" lvl="1" indent="-533400" algn="just">
              <a:buSzTx/>
              <a:buFont typeface="Wingdings" panose="05000000000000000000" pitchFamily="2" charset="2"/>
              <a:buChar char="§"/>
              <a:defRPr/>
            </a:pPr>
            <a:r>
              <a:rPr lang="zh-CN" altLang="en-US" sz="2200" dirty="0">
                <a:solidFill>
                  <a:srgbClr val="FF0000"/>
                </a:solidFill>
                <a:sym typeface="Wingdings" panose="05000000000000000000" pitchFamily="2" charset="2"/>
              </a:rPr>
              <a:t>两个</a:t>
            </a:r>
            <a:r>
              <a:rPr lang="zh-CN" altLang="en-US" sz="2200" dirty="0">
                <a:solidFill>
                  <a:srgbClr val="FF0000"/>
                </a:solidFill>
              </a:rPr>
              <a:t>总体都服从正态分布</a:t>
            </a:r>
          </a:p>
          <a:p>
            <a:pPr marL="1219200" lvl="1" indent="-533400" algn="just">
              <a:buSzTx/>
              <a:buFont typeface="Wingdings" panose="05000000000000000000" pitchFamily="2" charset="2"/>
              <a:buChar char="§"/>
              <a:defRPr/>
            </a:pPr>
            <a:r>
              <a:rPr lang="zh-CN" altLang="en-US" sz="2200" dirty="0">
                <a:solidFill>
                  <a:schemeClr val="bg2"/>
                </a:solidFill>
                <a:sym typeface="Symbol" panose="05050102010706020507" pitchFamily="18" charset="2"/>
              </a:rPr>
              <a:t>两个总体方差未知但相等：</a:t>
            </a:r>
            <a:r>
              <a:rPr lang="zh-CN" altLang="en-US" sz="2200" i="1" dirty="0">
                <a:solidFill>
                  <a:schemeClr val="bg2"/>
                </a:solidFill>
                <a:sym typeface="Symbol" panose="05050102010706020507" pitchFamily="18" charset="2"/>
              </a:rPr>
              <a:t></a:t>
            </a:r>
            <a:r>
              <a:rPr lang="en-US" altLang="zh-CN" sz="2200" baseline="-25000" dirty="0">
                <a:solidFill>
                  <a:schemeClr val="bg2"/>
                </a:solidFill>
                <a:sym typeface="Symbol" panose="05050102010706020507" pitchFamily="18" charset="2"/>
              </a:rPr>
              <a:t>1</a:t>
            </a:r>
            <a:r>
              <a:rPr lang="zh-CN" altLang="en-US" sz="2200" baseline="30000" dirty="0">
                <a:solidFill>
                  <a:schemeClr val="bg2"/>
                </a:solidFill>
                <a:sym typeface="Symbol" panose="05050102010706020507" pitchFamily="18" charset="2"/>
              </a:rPr>
              <a:t>２</a:t>
            </a:r>
            <a:r>
              <a:rPr lang="en-US" altLang="zh-CN" sz="2200" dirty="0">
                <a:solidFill>
                  <a:schemeClr val="bg2"/>
                </a:solidFill>
                <a:sym typeface="Symbol" panose="05050102010706020507" pitchFamily="18" charset="2"/>
              </a:rPr>
              <a:t>=</a:t>
            </a:r>
            <a:r>
              <a:rPr lang="en-US" altLang="zh-CN" sz="2200" i="1" dirty="0">
                <a:solidFill>
                  <a:schemeClr val="bg2"/>
                </a:solidFill>
                <a:sym typeface="Symbol" panose="05050102010706020507" pitchFamily="18" charset="2"/>
              </a:rPr>
              <a:t></a:t>
            </a:r>
            <a:r>
              <a:rPr lang="en-US" altLang="zh-CN" sz="2200" baseline="-25000" dirty="0">
                <a:solidFill>
                  <a:schemeClr val="bg2"/>
                </a:solidFill>
                <a:sym typeface="Symbol" panose="05050102010706020507" pitchFamily="18" charset="2"/>
              </a:rPr>
              <a:t>2</a:t>
            </a:r>
            <a:r>
              <a:rPr lang="zh-CN" altLang="en-US" sz="2200" baseline="30000" dirty="0">
                <a:solidFill>
                  <a:schemeClr val="bg2"/>
                </a:solidFill>
                <a:sym typeface="Symbol" panose="05050102010706020507" pitchFamily="18" charset="2"/>
              </a:rPr>
              <a:t>２</a:t>
            </a:r>
            <a:endParaRPr lang="zh-CN" altLang="en-US" sz="2200" dirty="0">
              <a:solidFill>
                <a:schemeClr val="bg2"/>
              </a:solidFill>
            </a:endParaRPr>
          </a:p>
          <a:p>
            <a:pPr marL="1219200" lvl="1" indent="-533400" algn="just">
              <a:buSzTx/>
              <a:buFont typeface="Wingdings" panose="05000000000000000000" pitchFamily="2" charset="2"/>
              <a:buChar char="§"/>
              <a:defRPr/>
            </a:pPr>
            <a:r>
              <a:rPr lang="zh-CN" altLang="en-US" sz="2200" dirty="0">
                <a:solidFill>
                  <a:schemeClr val="bg2"/>
                </a:solidFill>
                <a:sym typeface="Wingdings" panose="05000000000000000000" pitchFamily="2" charset="2"/>
              </a:rPr>
              <a:t>两个独立的小样本</a:t>
            </a:r>
            <a:r>
              <a:rPr lang="en-US" altLang="zh-CN" sz="2200" dirty="0">
                <a:solidFill>
                  <a:schemeClr val="bg2"/>
                </a:solidFill>
              </a:rPr>
              <a:t>(</a:t>
            </a:r>
            <a:r>
              <a:rPr lang="en-US" altLang="zh-CN" sz="2200" i="1" dirty="0">
                <a:solidFill>
                  <a:schemeClr val="bg2"/>
                </a:solidFill>
              </a:rPr>
              <a:t>n</a:t>
            </a:r>
            <a:r>
              <a:rPr lang="en-US" altLang="zh-CN" sz="2200" baseline="-25000" dirty="0">
                <a:solidFill>
                  <a:schemeClr val="bg2"/>
                </a:solidFill>
              </a:rPr>
              <a:t>1</a:t>
            </a:r>
            <a:r>
              <a:rPr lang="en-US" altLang="zh-CN" sz="2200" dirty="0">
                <a:solidFill>
                  <a:schemeClr val="bg2"/>
                </a:solidFill>
                <a:sym typeface="Symbol" panose="05050102010706020507" pitchFamily="18" charset="2"/>
              </a:rPr>
              <a:t>&lt;</a:t>
            </a:r>
            <a:r>
              <a:rPr lang="en-US" altLang="zh-CN" sz="2200" dirty="0">
                <a:solidFill>
                  <a:schemeClr val="bg2"/>
                </a:solidFill>
              </a:rPr>
              <a:t>30</a:t>
            </a:r>
            <a:r>
              <a:rPr lang="zh-CN" altLang="en-US" sz="2200" dirty="0">
                <a:solidFill>
                  <a:schemeClr val="bg2"/>
                </a:solidFill>
              </a:rPr>
              <a:t>和</a:t>
            </a:r>
            <a:r>
              <a:rPr lang="en-US" altLang="zh-CN" sz="2200" i="1" dirty="0">
                <a:solidFill>
                  <a:schemeClr val="bg2"/>
                </a:solidFill>
              </a:rPr>
              <a:t>n</a:t>
            </a:r>
            <a:r>
              <a:rPr lang="en-US" altLang="zh-CN" sz="2200" baseline="-25000" dirty="0">
                <a:solidFill>
                  <a:schemeClr val="bg2"/>
                </a:solidFill>
              </a:rPr>
              <a:t>2</a:t>
            </a:r>
            <a:r>
              <a:rPr lang="en-US" altLang="zh-CN" sz="2200" dirty="0">
                <a:solidFill>
                  <a:schemeClr val="bg2"/>
                </a:solidFill>
                <a:sym typeface="Symbol" panose="05050102010706020507" pitchFamily="18" charset="2"/>
              </a:rPr>
              <a:t>&lt;</a:t>
            </a:r>
            <a:r>
              <a:rPr lang="en-US" altLang="zh-CN" sz="2200" dirty="0">
                <a:solidFill>
                  <a:schemeClr val="bg2"/>
                </a:solidFill>
              </a:rPr>
              <a:t>30)</a:t>
            </a:r>
            <a:endParaRPr lang="en-US" altLang="zh-CN" sz="2200" dirty="0">
              <a:solidFill>
                <a:schemeClr val="bg2"/>
              </a:solidFill>
              <a:sym typeface="Wingdings" panose="05000000000000000000" pitchFamily="2" charset="2"/>
            </a:endParaRPr>
          </a:p>
          <a:p>
            <a:pPr marL="609600" indent="-609600" algn="just">
              <a:buClr>
                <a:srgbClr val="F0F0F0"/>
              </a:buClr>
              <a:buFontTx/>
              <a:buAutoNum type="arabicPeriod" startAt="2"/>
              <a:defRPr/>
            </a:pPr>
            <a:r>
              <a:rPr lang="zh-CN" altLang="en-US" sz="2600" dirty="0">
                <a:solidFill>
                  <a:schemeClr val="bg2"/>
                </a:solidFill>
                <a:sym typeface="Symbol" panose="05050102010706020507" pitchFamily="18" charset="2"/>
              </a:rPr>
              <a:t>总体方差的合并估计量</a:t>
            </a:r>
            <a:endParaRPr lang="zh-CN" altLang="en-US" sz="2600" dirty="0">
              <a:solidFill>
                <a:schemeClr val="bg2"/>
              </a:solidFill>
            </a:endParaRPr>
          </a:p>
          <a:p>
            <a:pPr marL="609600" indent="-609600">
              <a:buClr>
                <a:srgbClr val="F0F0F0"/>
              </a:buClr>
              <a:buFontTx/>
              <a:buAutoNum type="arabicPeriod" startAt="2"/>
              <a:defRPr/>
            </a:pPr>
            <a:endParaRPr lang="en-US" altLang="zh-CN" sz="2600" i="1" dirty="0">
              <a:solidFill>
                <a:schemeClr val="bg2"/>
              </a:solidFill>
              <a:sym typeface="Symbol" panose="05050102010706020507" pitchFamily="18" charset="2"/>
            </a:endParaRPr>
          </a:p>
        </p:txBody>
      </p:sp>
      <mc:AlternateContent xmlns:mc="http://schemas.openxmlformats.org/markup-compatibility/2006">
        <mc:Choice xmlns:a14="http://schemas.microsoft.com/office/drawing/2010/main" Requires="a14">
          <p:sp>
            <p:nvSpPr>
              <p:cNvPr id="841732" name="Object 4"/>
              <p:cNvSpPr txBox="1"/>
              <p:nvPr/>
            </p:nvSpPr>
            <p:spPr bwMode="auto">
              <a:xfrm>
                <a:off x="1841500" y="3733800"/>
                <a:ext cx="4962748" cy="91440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𝑝</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−1)</m:t>
                          </m:r>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−1)</m:t>
                          </m:r>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−2</m:t>
                          </m:r>
                        </m:den>
                      </m:f>
                    </m:oMath>
                  </m:oMathPara>
                </a14:m>
                <a:endParaRPr lang="zh-CN" altLang="en-US" dirty="0">
                  <a:solidFill>
                    <a:schemeClr val="bg2"/>
                  </a:solidFill>
                </a:endParaRPr>
              </a:p>
            </p:txBody>
          </p:sp>
        </mc:Choice>
        <mc:Fallback>
          <p:sp>
            <p:nvSpPr>
              <p:cNvPr id="841732" name="Object 4"/>
              <p:cNvSpPr txBox="1">
                <a:spLocks noRot="1" noChangeAspect="1" noMove="1" noResize="1" noEditPoints="1" noAdjustHandles="1" noChangeArrowheads="1" noChangeShapeType="1" noTextEdit="1"/>
              </p:cNvSpPr>
              <p:nvPr/>
            </p:nvSpPr>
            <p:spPr bwMode="auto">
              <a:xfrm>
                <a:off x="1841500" y="3733800"/>
                <a:ext cx="4962748" cy="9144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841733" name="Rectangle 5"/>
          <p:cNvSpPr>
            <a:spLocks noChangeArrowheads="1"/>
          </p:cNvSpPr>
          <p:nvPr/>
        </p:nvSpPr>
        <p:spPr bwMode="auto">
          <a:xfrm>
            <a:off x="457200" y="464820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8595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FontTx/>
              <a:buAutoNum type="arabicPeriod" startAt="3"/>
              <a:defRPr/>
            </a:pPr>
            <a:r>
              <a:rPr lang="zh-CN" altLang="en-US" sz="2600" b="0">
                <a:solidFill>
                  <a:schemeClr val="bg2"/>
                </a:solidFill>
                <a:effectLst>
                  <a:outerShdw blurRad="38100" dist="38100" dir="2700000" algn="tl">
                    <a:srgbClr val="000000"/>
                  </a:outerShdw>
                </a:effectLst>
                <a:latin typeface="Arial" panose="020B0604020202020204" pitchFamily="34" charset="0"/>
              </a:rPr>
              <a:t>估计</a:t>
            </a:r>
            <a:r>
              <a:rPr lang="zh-CN" altLang="en-US" sz="2600" b="0">
                <a:solidFill>
                  <a:schemeClr val="bg2"/>
                </a:solidFill>
                <a:effectLst>
                  <a:outerShdw blurRad="38100" dist="38100" dir="2700000" algn="tl">
                    <a:srgbClr val="000000"/>
                  </a:outerShdw>
                </a:effectLst>
                <a:latin typeface="宋体" panose="02010600030101010101" pitchFamily="2" charset="-122"/>
              </a:rPr>
              <a:t>量</a:t>
            </a:r>
            <a:r>
              <a:rPr lang="zh-CN" altLang="en-US" sz="2600" b="0">
                <a:solidFill>
                  <a:schemeClr val="bg2"/>
                </a:solidFill>
                <a:effectLst>
                  <a:outerShdw blurRad="38100" dist="38100" dir="2700000" algn="tl">
                    <a:srgbClr val="000000"/>
                  </a:outerShdw>
                </a:effectLst>
                <a:latin typeface="宋体" panose="02010600030101010101" pitchFamily="2" charset="-122"/>
                <a:sym typeface="Symbol" panose="05050102010706020507" pitchFamily="18" charset="2"/>
              </a:rPr>
              <a:t></a:t>
            </a:r>
            <a:r>
              <a:rPr lang="en-US" altLang="zh-CN" sz="2600" b="0" i="1">
                <a:solidFill>
                  <a:schemeClr val="bg2"/>
                </a:solidFill>
                <a:effectLst>
                  <a:outerShdw blurRad="38100" dist="38100" dir="2700000" algn="tl">
                    <a:srgbClr val="000000"/>
                  </a:outerShdw>
                </a:effectLst>
                <a:sym typeface="Symbol" panose="05050102010706020507" pitchFamily="18" charset="2"/>
              </a:rPr>
              <a:t>x</a:t>
            </a:r>
            <a:r>
              <a:rPr lang="en-US" altLang="zh-CN" sz="2600" b="0" baseline="-25000">
                <a:solidFill>
                  <a:schemeClr val="bg2"/>
                </a:solidFill>
                <a:effectLst>
                  <a:outerShdw blurRad="38100" dist="38100" dir="2700000" algn="tl">
                    <a:srgbClr val="000000"/>
                  </a:outerShdw>
                </a:effectLst>
                <a:latin typeface="宋体" panose="02010600030101010101" pitchFamily="2" charset="-122"/>
                <a:sym typeface="Symbol" panose="05050102010706020507" pitchFamily="18" charset="2"/>
              </a:rPr>
              <a:t>1</a:t>
            </a:r>
            <a:r>
              <a:rPr lang="en-US" altLang="zh-CN" sz="2600" b="0">
                <a:solidFill>
                  <a:schemeClr val="bg2"/>
                </a:solidFill>
                <a:effectLst>
                  <a:outerShdw blurRad="38100" dist="38100" dir="2700000" algn="tl">
                    <a:srgbClr val="000000"/>
                  </a:outerShdw>
                </a:effectLst>
                <a:latin typeface="宋体" panose="02010600030101010101" pitchFamily="2" charset="-122"/>
                <a:sym typeface="Symbol" panose="05050102010706020507" pitchFamily="18" charset="2"/>
              </a:rPr>
              <a:t>-</a:t>
            </a:r>
            <a:r>
              <a:rPr lang="en-US" altLang="zh-CN" sz="2600" b="0" i="1">
                <a:solidFill>
                  <a:schemeClr val="bg2"/>
                </a:solidFill>
                <a:effectLst>
                  <a:outerShdw blurRad="38100" dist="38100" dir="2700000" algn="tl">
                    <a:srgbClr val="000000"/>
                  </a:outerShdw>
                </a:effectLst>
                <a:sym typeface="Symbol" panose="05050102010706020507" pitchFamily="18" charset="2"/>
              </a:rPr>
              <a:t>x</a:t>
            </a:r>
            <a:r>
              <a:rPr lang="en-US" altLang="zh-CN" sz="2600" b="0" baseline="-25000">
                <a:solidFill>
                  <a:schemeClr val="bg2"/>
                </a:solidFill>
                <a:effectLst>
                  <a:outerShdw blurRad="38100" dist="38100" dir="2700000" algn="tl">
                    <a:srgbClr val="000000"/>
                  </a:outerShdw>
                </a:effectLst>
                <a:latin typeface="宋体" panose="02010600030101010101" pitchFamily="2" charset="-122"/>
                <a:sym typeface="Symbol" panose="05050102010706020507" pitchFamily="18" charset="2"/>
              </a:rPr>
              <a:t>2</a:t>
            </a:r>
            <a:r>
              <a:rPr lang="zh-CN" altLang="en-US" sz="2600" b="0">
                <a:solidFill>
                  <a:schemeClr val="bg2"/>
                </a:solidFill>
                <a:effectLst>
                  <a:outerShdw blurRad="38100" dist="38100" dir="2700000" algn="tl">
                    <a:srgbClr val="000000"/>
                  </a:outerShdw>
                </a:effectLst>
                <a:latin typeface="宋体" panose="02010600030101010101" pitchFamily="2" charset="-122"/>
                <a:sym typeface="Symbol" panose="05050102010706020507" pitchFamily="18" charset="2"/>
              </a:rPr>
              <a:t>的抽样标准差</a:t>
            </a:r>
            <a:endParaRPr lang="zh-CN" altLang="en-US" sz="2600" b="0" i="1" baseline="-25000">
              <a:solidFill>
                <a:schemeClr val="bg2"/>
              </a:solidFill>
              <a:effectLst>
                <a:outerShdw blurRad="38100" dist="38100" dir="2700000" algn="tl">
                  <a:srgbClr val="000000"/>
                </a:outerShdw>
              </a:effectLst>
              <a:latin typeface="宋体" panose="02010600030101010101" pitchFamily="2" charset="-122"/>
              <a:sym typeface="Symbol" panose="05050102010706020507" pitchFamily="18" charset="2"/>
            </a:endParaRPr>
          </a:p>
        </p:txBody>
      </p:sp>
      <mc:AlternateContent xmlns:mc="http://schemas.openxmlformats.org/markup-compatibility/2006">
        <mc:Choice xmlns:a14="http://schemas.microsoft.com/office/drawing/2010/main" Requires="a14">
          <p:sp>
            <p:nvSpPr>
              <p:cNvPr id="841734" name="Object 6">
                <a:hlinkClick r:id="" action="ppaction://ole?verb=0"/>
              </p:cNvPr>
              <p:cNvSpPr txBox="1"/>
              <p:nvPr/>
            </p:nvSpPr>
            <p:spPr bwMode="auto">
              <a:xfrm>
                <a:off x="1828800" y="5181600"/>
                <a:ext cx="4017963" cy="1143000"/>
              </a:xfrm>
              <a:prstGeom prst="rect">
                <a:avLst/>
              </a:prstGeom>
              <a:noFill/>
              <a:ln>
                <a:noFill/>
              </a:ln>
              <a:effectLst>
                <a:outerShdw dist="17961" dir="2700000" algn="ctr" rotWithShape="0">
                  <a:schemeClr val="bg2"/>
                </a:outerShdw>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ad>
                        <m:radPr>
                          <m:degHide m:val="on"/>
                          <m:ctrlPr>
                            <a:rPr lang="zh-CN" altLang="en-US" i="1" smtClean="0">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𝑝</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𝑝</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𝑝</m:t>
                          </m:r>
                        </m:sub>
                      </m:sSub>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oMath>
                  </m:oMathPara>
                </a14:m>
                <a:endParaRPr lang="zh-CN" altLang="en-US">
                  <a:solidFill>
                    <a:schemeClr val="bg2"/>
                  </a:solidFill>
                </a:endParaRPr>
              </a:p>
            </p:txBody>
          </p:sp>
        </mc:Choice>
        <mc:Fallback>
          <p:sp>
            <p:nvSpPr>
              <p:cNvPr id="841734" name="Object 6">
                <a:hlinkClick r:id="" action="ppaction://ole?verb=0"/>
              </p:cNvPr>
              <p:cNvSpPr txBox="1">
                <a:spLocks noRot="1" noChangeAspect="1" noMove="1" noResize="1" noEditPoints="1" noAdjustHandles="1" noChangeArrowheads="1" noChangeShapeType="1" noTextEdit="1"/>
              </p:cNvSpPr>
              <p:nvPr/>
            </p:nvSpPr>
            <p:spPr bwMode="auto">
              <a:xfrm>
                <a:off x="1828800" y="5181600"/>
                <a:ext cx="4017963" cy="11430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1731">
                                            <p:txEl>
                                              <p:pRg st="0" end="0"/>
                                            </p:txEl>
                                          </p:spTgt>
                                        </p:tgtEl>
                                        <p:attrNameLst>
                                          <p:attrName>style.visibility</p:attrName>
                                        </p:attrNameLst>
                                      </p:cBhvr>
                                      <p:to>
                                        <p:strVal val="visible"/>
                                      </p:to>
                                    </p:set>
                                    <p:animEffect transition="in" filter="wipe(left)">
                                      <p:cBhvr>
                                        <p:cTn id="7" dur="500"/>
                                        <p:tgtEl>
                                          <p:spTgt spid="841731">
                                            <p:txEl>
                                              <p:pRg st="0" end="0"/>
                                            </p:txEl>
                                          </p:spTgt>
                                        </p:tgtEl>
                                      </p:cBhvr>
                                    </p:animEffect>
                                  </p:childTnLst>
                                  <p:subTnLst>
                                    <p:animClr clrSpc="rgb" dir="cw">
                                      <p:cBhvr override="childStyle">
                                        <p:cTn dur="1" fill="hold" display="0" masterRel="nextClick" afterEffect="1"/>
                                        <p:tgtEl>
                                          <p:spTgt spid="84173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41731">
                                            <p:txEl>
                                              <p:pRg st="1" end="1"/>
                                            </p:txEl>
                                          </p:spTgt>
                                        </p:tgtEl>
                                        <p:attrNameLst>
                                          <p:attrName>style.visibility</p:attrName>
                                        </p:attrNameLst>
                                      </p:cBhvr>
                                      <p:to>
                                        <p:strVal val="visible"/>
                                      </p:to>
                                    </p:set>
                                    <p:animEffect transition="in" filter="wipe(left)">
                                      <p:cBhvr>
                                        <p:cTn id="10" dur="500"/>
                                        <p:tgtEl>
                                          <p:spTgt spid="841731">
                                            <p:txEl>
                                              <p:pRg st="1" end="1"/>
                                            </p:txEl>
                                          </p:spTgt>
                                        </p:tgtEl>
                                      </p:cBhvr>
                                    </p:animEffect>
                                  </p:childTnLst>
                                  <p:subTnLst>
                                    <p:animClr clrSpc="rgb" dir="cw">
                                      <p:cBhvr override="childStyle">
                                        <p:cTn dur="1" fill="hold" display="0" masterRel="nextClick" afterEffect="1"/>
                                        <p:tgtEl>
                                          <p:spTgt spid="841731">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41731">
                                            <p:txEl>
                                              <p:pRg st="2" end="2"/>
                                            </p:txEl>
                                          </p:spTgt>
                                        </p:tgtEl>
                                        <p:attrNameLst>
                                          <p:attrName>style.visibility</p:attrName>
                                        </p:attrNameLst>
                                      </p:cBhvr>
                                      <p:to>
                                        <p:strVal val="visible"/>
                                      </p:to>
                                    </p:set>
                                    <p:animEffect transition="in" filter="wipe(left)">
                                      <p:cBhvr>
                                        <p:cTn id="13" dur="500"/>
                                        <p:tgtEl>
                                          <p:spTgt spid="841731">
                                            <p:txEl>
                                              <p:pRg st="2" end="2"/>
                                            </p:txEl>
                                          </p:spTgt>
                                        </p:tgtEl>
                                      </p:cBhvr>
                                    </p:animEffect>
                                  </p:childTnLst>
                                  <p:subTnLst>
                                    <p:animClr clrSpc="rgb" dir="cw">
                                      <p:cBhvr override="childStyle">
                                        <p:cTn dur="1" fill="hold" display="0" masterRel="nextClick" afterEffect="1"/>
                                        <p:tgtEl>
                                          <p:spTgt spid="841731">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841731">
                                            <p:txEl>
                                              <p:pRg st="3" end="3"/>
                                            </p:txEl>
                                          </p:spTgt>
                                        </p:tgtEl>
                                        <p:attrNameLst>
                                          <p:attrName>style.visibility</p:attrName>
                                        </p:attrNameLst>
                                      </p:cBhvr>
                                      <p:to>
                                        <p:strVal val="visible"/>
                                      </p:to>
                                    </p:set>
                                    <p:animEffect transition="in" filter="wipe(left)">
                                      <p:cBhvr>
                                        <p:cTn id="16" dur="500"/>
                                        <p:tgtEl>
                                          <p:spTgt spid="841731">
                                            <p:txEl>
                                              <p:pRg st="3" end="3"/>
                                            </p:txEl>
                                          </p:spTgt>
                                        </p:tgtEl>
                                      </p:cBhvr>
                                    </p:animEffect>
                                  </p:childTnLst>
                                  <p:subTnLst>
                                    <p:animClr clrSpc="rgb" dir="cw">
                                      <p:cBhvr override="childStyle">
                                        <p:cTn dur="1" fill="hold" display="0" masterRel="nextClick" afterEffect="1"/>
                                        <p:tgtEl>
                                          <p:spTgt spid="841731">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41731">
                                            <p:txEl>
                                              <p:pRg st="4" end="4"/>
                                            </p:txEl>
                                          </p:spTgt>
                                        </p:tgtEl>
                                        <p:attrNameLst>
                                          <p:attrName>style.visibility</p:attrName>
                                        </p:attrNameLst>
                                      </p:cBhvr>
                                      <p:to>
                                        <p:strVal val="visible"/>
                                      </p:to>
                                    </p:set>
                                    <p:animEffect transition="in" filter="wipe(left)">
                                      <p:cBhvr>
                                        <p:cTn id="21" dur="500"/>
                                        <p:tgtEl>
                                          <p:spTgt spid="841731">
                                            <p:txEl>
                                              <p:pRg st="4" end="4"/>
                                            </p:txEl>
                                          </p:spTgt>
                                        </p:tgtEl>
                                      </p:cBhvr>
                                    </p:animEffect>
                                  </p:childTnLst>
                                  <p:subTnLst>
                                    <p:animClr clrSpc="rgb" dir="cw">
                                      <p:cBhvr override="childStyle">
                                        <p:cTn dur="1" fill="hold" display="0" masterRel="nextClick" afterEffect="1"/>
                                        <p:tgtEl>
                                          <p:spTgt spid="841731">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41733">
                                            <p:txEl>
                                              <p:pRg st="0" end="0"/>
                                            </p:txEl>
                                          </p:spTgt>
                                        </p:tgtEl>
                                        <p:attrNameLst>
                                          <p:attrName>style.visibility</p:attrName>
                                        </p:attrNameLst>
                                      </p:cBhvr>
                                      <p:to>
                                        <p:strVal val="visible"/>
                                      </p:to>
                                    </p:set>
                                    <p:animEffect transition="in" filter="wipe(left)">
                                      <p:cBhvr>
                                        <p:cTn id="26" dur="500"/>
                                        <p:tgtEl>
                                          <p:spTgt spid="841733">
                                            <p:txEl>
                                              <p:pRg st="0" end="0"/>
                                            </p:txEl>
                                          </p:spTgt>
                                        </p:tgtEl>
                                      </p:cBhvr>
                                    </p:animEffect>
                                  </p:childTnLst>
                                  <p:subTnLst>
                                    <p:animClr clrSpc="rgb" dir="cw">
                                      <p:cBhvr override="childStyle">
                                        <p:cTn dur="1" fill="hold" display="0" masterRel="nextClick" afterEffect="1"/>
                                        <p:tgtEl>
                                          <p:spTgt spid="841733">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731" grpId="0" build="p" autoUpdateAnimBg="0"/>
      <p:bldP spid="841733"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a:xfrm>
            <a:off x="1028700" y="332656"/>
            <a:ext cx="6781800" cy="1066800"/>
          </a:xfrm>
        </p:spPr>
        <p:txBody>
          <a:bodyPr/>
          <a:lstStyle/>
          <a:p>
            <a:pPr>
              <a:defRPr/>
            </a:pPr>
            <a:r>
              <a:rPr lang="zh-CN" altLang="en-US" dirty="0">
                <a:solidFill>
                  <a:schemeClr val="bg2"/>
                </a:solidFill>
              </a:rPr>
              <a:t>两个总体均值之差的估计</a:t>
            </a:r>
            <a:br>
              <a:rPr lang="zh-CN" altLang="en-US" dirty="0">
                <a:solidFill>
                  <a:schemeClr val="bg2"/>
                </a:solidFill>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小样本</a:t>
            </a:r>
            <a:r>
              <a:rPr lang="en-US" altLang="zh-CN" sz="3600" dirty="0">
                <a:solidFill>
                  <a:schemeClr val="bg2"/>
                </a:solidFill>
                <a:latin typeface="Arial" panose="020B0604020202020204" pitchFamily="34" charset="0"/>
              </a:rPr>
              <a:t>:  </a:t>
            </a:r>
            <a:r>
              <a:rPr lang="en-US" altLang="zh-CN" sz="3600" dirty="0">
                <a:solidFill>
                  <a:schemeClr val="bg2"/>
                </a:solidFill>
                <a:latin typeface="Symbol" panose="05050102010706020507" pitchFamily="18" charset="2"/>
              </a:rPr>
              <a:t></a:t>
            </a:r>
            <a:r>
              <a:rPr lang="en-US" altLang="zh-CN" sz="3200" baseline="-25000" dirty="0">
                <a:solidFill>
                  <a:schemeClr val="bg2"/>
                </a:solidFill>
                <a:latin typeface="Symbol" panose="05050102010706020507" pitchFamily="18" charset="2"/>
              </a:rPr>
              <a:t>1</a:t>
            </a:r>
            <a:r>
              <a:rPr lang="en-US" altLang="zh-CN" sz="3200" baseline="30000" dirty="0">
                <a:solidFill>
                  <a:schemeClr val="bg2"/>
                </a:solidFill>
                <a:latin typeface="Symbol" panose="05050102010706020507" pitchFamily="18" charset="2"/>
              </a:rPr>
              <a:t>2</a:t>
            </a:r>
            <a:r>
              <a:rPr lang="en-US" altLang="zh-CN" sz="3600" dirty="0">
                <a:solidFill>
                  <a:schemeClr val="bg2"/>
                </a:solidFill>
                <a:latin typeface="Symbol" panose="05050102010706020507" pitchFamily="18" charset="2"/>
                <a:sym typeface="Symbol" panose="05050102010706020507" pitchFamily="18" charset="2"/>
              </a:rPr>
              <a:t>=</a:t>
            </a:r>
            <a:r>
              <a:rPr lang="en-US" altLang="zh-CN" sz="3600" dirty="0">
                <a:solidFill>
                  <a:schemeClr val="bg2"/>
                </a:solidFill>
                <a:latin typeface="Symbol" panose="05050102010706020507" pitchFamily="18" charset="2"/>
              </a:rPr>
              <a:t></a:t>
            </a:r>
            <a:r>
              <a:rPr lang="en-US" altLang="zh-CN" sz="3200" baseline="-25000" dirty="0">
                <a:solidFill>
                  <a:schemeClr val="bg2"/>
                </a:solidFill>
                <a:latin typeface="Symbol" panose="05050102010706020507" pitchFamily="18" charset="2"/>
              </a:rPr>
              <a:t>2</a:t>
            </a:r>
            <a:r>
              <a:rPr lang="en-US" altLang="zh-CN" sz="3200" baseline="30000" dirty="0">
                <a:solidFill>
                  <a:schemeClr val="bg2"/>
                </a:solidFill>
                <a:latin typeface="Symbol" panose="05050102010706020507" pitchFamily="18" charset="2"/>
              </a:rPr>
              <a:t>2</a:t>
            </a:r>
            <a:r>
              <a:rPr lang="en-US" altLang="zh-CN" sz="3200" dirty="0">
                <a:solidFill>
                  <a:schemeClr val="bg2"/>
                </a:solidFill>
              </a:rPr>
              <a:t> </a:t>
            </a:r>
            <a:r>
              <a:rPr lang="en-US" altLang="zh-CN" sz="3600" dirty="0">
                <a:solidFill>
                  <a:schemeClr val="bg2"/>
                </a:solidFill>
                <a:latin typeface="Arial" panose="020B0604020202020204" pitchFamily="34" charset="0"/>
              </a:rPr>
              <a:t>)</a:t>
            </a:r>
          </a:p>
        </p:txBody>
      </p:sp>
      <p:sp>
        <p:nvSpPr>
          <p:cNvPr id="832515" name="Rectangle 3"/>
          <p:cNvSpPr>
            <a:spLocks noGrp="1" noChangeArrowheads="1"/>
          </p:cNvSpPr>
          <p:nvPr>
            <p:ph type="body" idx="1"/>
          </p:nvPr>
        </p:nvSpPr>
        <p:spPr>
          <a:xfrm>
            <a:off x="457200" y="1752600"/>
            <a:ext cx="8153400" cy="4343400"/>
          </a:xfrm>
        </p:spPr>
        <p:txBody>
          <a:bodyPr/>
          <a:lstStyle/>
          <a:p>
            <a:pPr marL="609600" indent="-609600" algn="just">
              <a:buFontTx/>
              <a:buAutoNum type="arabicPeriod"/>
              <a:defRPr/>
            </a:pPr>
            <a:r>
              <a:rPr lang="zh-CN" altLang="en-US" sz="3000" dirty="0">
                <a:solidFill>
                  <a:schemeClr val="bg2"/>
                </a:solidFill>
              </a:rPr>
              <a:t>两个样本均值之差的标准化</a:t>
            </a:r>
          </a:p>
          <a:p>
            <a:pPr marL="609600" indent="-609600">
              <a:buClr>
                <a:srgbClr val="F0F0F0"/>
              </a:buClr>
              <a:buFontTx/>
              <a:buAutoNum type="arabicPeriod" startAt="2"/>
              <a:defRPr/>
            </a:pPr>
            <a:endParaRPr lang="en-US" altLang="zh-CN" sz="3000" i="1" dirty="0">
              <a:solidFill>
                <a:schemeClr val="bg2"/>
              </a:solidFill>
              <a:sym typeface="Symbol" panose="05050102010706020507" pitchFamily="18" charset="2"/>
            </a:endParaRPr>
          </a:p>
        </p:txBody>
      </p:sp>
      <mc:AlternateContent xmlns:mc="http://schemas.openxmlformats.org/markup-compatibility/2006">
        <mc:Choice xmlns:a14="http://schemas.microsoft.com/office/drawing/2010/main" Requires="a14">
          <p:sp>
            <p:nvSpPr>
              <p:cNvPr id="832516" name="Object 4">
                <a:hlinkClick r:id="" action="ppaction://ole?verb=0"/>
              </p:cNvPr>
              <p:cNvSpPr txBox="1"/>
              <p:nvPr/>
            </p:nvSpPr>
            <p:spPr bwMode="auto">
              <a:xfrm>
                <a:off x="1331913" y="2300288"/>
                <a:ext cx="5487987" cy="1514475"/>
              </a:xfrm>
              <a:prstGeom prst="rect">
                <a:avLst/>
              </a:prstGeom>
              <a:noFill/>
              <a:ln>
                <a:noFill/>
              </a:ln>
              <a:effectLst>
                <a:outerShdw dist="17961" dir="2700000" algn="ctr" rotWithShape="0">
                  <a:schemeClr val="bg2"/>
                </a:outerShdw>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𝑡</m:t>
                      </m:r>
                      <m:r>
                        <a:rPr lang="zh-CN" altLang="en-US" i="1" smtClean="0">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𝜇</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𝜇</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𝑝</m:t>
                              </m:r>
                            </m:sub>
                          </m:sSub>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den>
                      </m:f>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𝑡</m:t>
                      </m:r>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−2)</m:t>
                      </m:r>
                    </m:oMath>
                  </m:oMathPara>
                </a14:m>
                <a:endParaRPr lang="zh-CN" altLang="en-US" dirty="0">
                  <a:solidFill>
                    <a:schemeClr val="bg2"/>
                  </a:solidFill>
                </a:endParaRPr>
              </a:p>
            </p:txBody>
          </p:sp>
        </mc:Choice>
        <mc:Fallback>
          <p:sp>
            <p:nvSpPr>
              <p:cNvPr id="832516" name="Object 4">
                <a:hlinkClick r:id="" action="ppaction://ole?verb=0"/>
              </p:cNvPr>
              <p:cNvSpPr txBox="1">
                <a:spLocks noRot="1" noChangeAspect="1" noMove="1" noResize="1" noEditPoints="1" noAdjustHandles="1" noChangeArrowheads="1" noChangeShapeType="1" noTextEdit="1"/>
              </p:cNvSpPr>
              <p:nvPr/>
            </p:nvSpPr>
            <p:spPr bwMode="auto">
              <a:xfrm>
                <a:off x="1331913" y="2300288"/>
                <a:ext cx="5487987" cy="1514475"/>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832522" name="Rectangle 10"/>
          <p:cNvSpPr>
            <a:spLocks noChangeArrowheads="1"/>
          </p:cNvSpPr>
          <p:nvPr/>
        </p:nvSpPr>
        <p:spPr bwMode="auto">
          <a:xfrm>
            <a:off x="457200" y="3810000"/>
            <a:ext cx="7924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Tx/>
              <a:buAutoNum type="arabicPeriod" startAt="2"/>
              <a:defRPr/>
            </a:pPr>
            <a:r>
              <a:rPr lang="zh-CN" altLang="en-US" sz="3000" b="0" dirty="0">
                <a:solidFill>
                  <a:schemeClr val="bg2"/>
                </a:solidFill>
                <a:effectLst>
                  <a:outerShdw blurRad="38100" dist="38100" dir="2700000" algn="tl">
                    <a:srgbClr val="000000"/>
                  </a:outerShdw>
                </a:effectLst>
                <a:latin typeface="Arial" panose="020B0604020202020204" pitchFamily="34" charset="0"/>
              </a:rPr>
              <a:t>两个总体均值之差</a:t>
            </a:r>
            <a:r>
              <a:rPr lang="zh-CN" altLang="en-US" sz="30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30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30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30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在</a:t>
            </a:r>
            <a:r>
              <a:rPr lang="en-US" altLang="zh-CN"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30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置信水平下的置信区间为</a:t>
            </a:r>
          </a:p>
        </p:txBody>
      </p:sp>
      <mc:AlternateContent xmlns:mc="http://schemas.openxmlformats.org/markup-compatibility/2006">
        <mc:Choice xmlns:a14="http://schemas.microsoft.com/office/drawing/2010/main" Requires="a14">
          <p:sp>
            <p:nvSpPr>
              <p:cNvPr id="832523" name="Object 11">
                <a:hlinkClick r:id="" action="ppaction://ole?verb=0"/>
              </p:cNvPr>
              <p:cNvSpPr txBox="1"/>
              <p:nvPr/>
            </p:nvSpPr>
            <p:spPr bwMode="auto">
              <a:xfrm>
                <a:off x="1601788" y="4816475"/>
                <a:ext cx="6208712" cy="127000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ctrlPr>
                            <a:rPr lang="zh-CN" altLang="en-US" i="1" smtClean="0">
                              <a:solidFill>
                                <a:schemeClr val="bg2"/>
                              </a:solidFill>
                              <a:latin typeface="Cambria Math" panose="02040503050406030204" pitchFamily="18" charset="0"/>
                            </a:rPr>
                          </m:ctrlPr>
                        </m:dPr>
                        <m:e>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e>
                      </m:d>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𝑡</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d>
                        <m:dPr>
                          <m:ctrlPr>
                            <a:rPr lang="zh-CN" altLang="en-US" i="1">
                              <a:solidFill>
                                <a:schemeClr val="bg2"/>
                              </a:solidFill>
                              <a:latin typeface="Cambria Math" panose="02040503050406030204" pitchFamily="18" charset="0"/>
                            </a:rPr>
                          </m:ctrlPr>
                        </m:dPr>
                        <m:e>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−2</m:t>
                          </m:r>
                        </m:e>
                      </m:d>
                      <m:rad>
                        <m:radPr>
                          <m:degHide m:val="on"/>
                          <m:ctrlPr>
                            <a:rPr lang="zh-CN" altLang="en-US" i="1">
                              <a:solidFill>
                                <a:schemeClr val="bg2"/>
                              </a:solidFill>
                              <a:latin typeface="Cambria Math" panose="02040503050406030204" pitchFamily="18" charset="0"/>
                            </a:rPr>
                          </m:ctrlPr>
                        </m:radPr>
                        <m:deg/>
                        <m:e>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𝑝</m:t>
                              </m:r>
                            </m:sub>
                            <m:sup>
                              <m:r>
                                <a:rPr lang="zh-CN" altLang="en-US" i="1">
                                  <a:solidFill>
                                    <a:schemeClr val="bg2"/>
                                  </a:solidFill>
                                  <a:latin typeface="Cambria Math" panose="02040503050406030204" pitchFamily="18" charset="0"/>
                                </a:rPr>
                                <m:t>2</m:t>
                              </m:r>
                            </m:sup>
                          </m:sSubSup>
                          <m:d>
                            <m:dPr>
                              <m:ctrlPr>
                                <a:rPr lang="zh-CN" altLang="en-US" i="1">
                                  <a:solidFill>
                                    <a:schemeClr val="bg2"/>
                                  </a:solidFill>
                                  <a:latin typeface="Cambria Math" panose="02040503050406030204" pitchFamily="18" charset="0"/>
                                </a:rPr>
                              </m:ctrlPr>
                            </m:dPr>
                            <m:e>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d>
                        </m:e>
                      </m:rad>
                    </m:oMath>
                  </m:oMathPara>
                </a14:m>
                <a:endParaRPr lang="zh-CN" altLang="en-US" dirty="0">
                  <a:solidFill>
                    <a:schemeClr val="bg2"/>
                  </a:solidFill>
                </a:endParaRPr>
              </a:p>
            </p:txBody>
          </p:sp>
        </mc:Choice>
        <mc:Fallback>
          <p:sp>
            <p:nvSpPr>
              <p:cNvPr id="832523" name="Object 11">
                <a:hlinkClick r:id="" action="ppaction://ole?verb=0"/>
              </p:cNvPr>
              <p:cNvSpPr txBox="1">
                <a:spLocks noRot="1" noChangeAspect="1" noMove="1" noResize="1" noEditPoints="1" noAdjustHandles="1" noChangeArrowheads="1" noChangeShapeType="1" noTextEdit="1"/>
              </p:cNvSpPr>
              <p:nvPr/>
            </p:nvSpPr>
            <p:spPr bwMode="auto">
              <a:xfrm>
                <a:off x="1601788" y="4816475"/>
                <a:ext cx="6208712" cy="12700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2515">
                                            <p:txEl>
                                              <p:pRg st="0" end="0"/>
                                            </p:txEl>
                                          </p:spTgt>
                                        </p:tgtEl>
                                        <p:attrNameLst>
                                          <p:attrName>style.visibility</p:attrName>
                                        </p:attrNameLst>
                                      </p:cBhvr>
                                      <p:to>
                                        <p:strVal val="visible"/>
                                      </p:to>
                                    </p:set>
                                    <p:animEffect transition="in" filter="wipe(left)">
                                      <p:cBhvr>
                                        <p:cTn id="7" dur="500"/>
                                        <p:tgtEl>
                                          <p:spTgt spid="832515">
                                            <p:txEl>
                                              <p:pRg st="0" end="0"/>
                                            </p:txEl>
                                          </p:spTgt>
                                        </p:tgtEl>
                                      </p:cBhvr>
                                    </p:animEffect>
                                  </p:childTnLst>
                                  <p:subTnLst>
                                    <p:animClr clrSpc="rgb" dir="cw">
                                      <p:cBhvr override="childStyle">
                                        <p:cTn dur="1" fill="hold" display="0" masterRel="nextClick" afterEffect="1"/>
                                        <p:tgtEl>
                                          <p:spTgt spid="83251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32522"/>
                                        </p:tgtEl>
                                        <p:attrNameLst>
                                          <p:attrName>style.visibility</p:attrName>
                                        </p:attrNameLst>
                                      </p:cBhvr>
                                      <p:to>
                                        <p:strVal val="visible"/>
                                      </p:to>
                                    </p:set>
                                    <p:animEffect transition="in" filter="wipe(left)">
                                      <p:cBhvr>
                                        <p:cTn id="12" dur="500"/>
                                        <p:tgtEl>
                                          <p:spTgt spid="832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5" grpId="0" build="p" autoUpdateAnimBg="0"/>
      <p:bldP spid="832522"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34562" name="Rectangle 2"/>
          <p:cNvSpPr>
            <a:spLocks noGrp="1" noChangeArrowheads="1"/>
          </p:cNvSpPr>
          <p:nvPr>
            <p:ph type="title"/>
          </p:nvPr>
        </p:nvSpPr>
        <p:spPr>
          <a:xfrm>
            <a:off x="1828800" y="304800"/>
            <a:ext cx="6781800" cy="1066800"/>
          </a:xfrm>
        </p:spPr>
        <p:txBody>
          <a:bodyPr/>
          <a:lstStyle/>
          <a:p>
            <a:pPr>
              <a:defRPr/>
            </a:pPr>
            <a:r>
              <a:rPr lang="zh-CN" altLang="en-US">
                <a:solidFill>
                  <a:schemeClr val="bg2"/>
                </a:solidFill>
              </a:rPr>
              <a:t>两个总体均值之差的估计</a:t>
            </a:r>
            <a:br>
              <a:rPr lang="zh-CN" altLang="en-US">
                <a:solidFill>
                  <a:schemeClr val="bg2"/>
                </a:solidFill>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小样本</a:t>
            </a:r>
            <a:r>
              <a:rPr lang="en-US" altLang="zh-CN" sz="3600">
                <a:solidFill>
                  <a:schemeClr val="bg2"/>
                </a:solidFill>
                <a:latin typeface="Arial" panose="020B0604020202020204" pitchFamily="34" charset="0"/>
              </a:rPr>
              <a:t>:  </a:t>
            </a:r>
            <a:r>
              <a:rPr lang="en-US" altLang="zh-CN" sz="3600" i="1">
                <a:solidFill>
                  <a:schemeClr val="bg2"/>
                </a:solidFill>
                <a:latin typeface="Symbol" panose="05050102010706020507" pitchFamily="18" charset="2"/>
              </a:rPr>
              <a:t></a:t>
            </a:r>
            <a:r>
              <a:rPr lang="en-US" altLang="zh-CN" sz="3200" baseline="-25000">
                <a:solidFill>
                  <a:schemeClr val="bg2"/>
                </a:solidFill>
                <a:latin typeface="Symbol" panose="05050102010706020507" pitchFamily="18" charset="2"/>
              </a:rPr>
              <a:t>1</a:t>
            </a:r>
            <a:r>
              <a:rPr lang="en-US" altLang="zh-CN" sz="3200" baseline="30000">
                <a:solidFill>
                  <a:schemeClr val="bg2"/>
                </a:solidFill>
                <a:latin typeface="Symbol" panose="05050102010706020507" pitchFamily="18" charset="2"/>
              </a:rPr>
              <a:t>2</a:t>
            </a:r>
            <a:r>
              <a:rPr lang="en-US" altLang="zh-CN" sz="3600">
                <a:solidFill>
                  <a:schemeClr val="bg2"/>
                </a:solidFill>
                <a:latin typeface="Symbol" panose="05050102010706020507" pitchFamily="18" charset="2"/>
                <a:sym typeface="Symbol" panose="05050102010706020507" pitchFamily="18" charset="2"/>
              </a:rPr>
              <a:t></a:t>
            </a:r>
            <a:r>
              <a:rPr lang="en-US" altLang="zh-CN" sz="3600" i="1">
                <a:solidFill>
                  <a:schemeClr val="bg2"/>
                </a:solidFill>
                <a:latin typeface="Symbol" panose="05050102010706020507" pitchFamily="18" charset="2"/>
              </a:rPr>
              <a:t> </a:t>
            </a:r>
            <a:r>
              <a:rPr lang="en-US" altLang="zh-CN" sz="3200" baseline="-25000">
                <a:solidFill>
                  <a:schemeClr val="bg2"/>
                </a:solidFill>
                <a:latin typeface="Symbol" panose="05050102010706020507" pitchFamily="18" charset="2"/>
              </a:rPr>
              <a:t>2</a:t>
            </a:r>
            <a:r>
              <a:rPr lang="en-US" altLang="zh-CN" sz="3200" baseline="30000">
                <a:solidFill>
                  <a:schemeClr val="bg2"/>
                </a:solidFill>
                <a:latin typeface="Symbol" panose="05050102010706020507" pitchFamily="18" charset="2"/>
              </a:rPr>
              <a:t>2</a:t>
            </a:r>
            <a:r>
              <a:rPr lang="en-US" altLang="zh-CN" sz="3200">
                <a:solidFill>
                  <a:schemeClr val="bg2"/>
                </a:solidFill>
              </a:rPr>
              <a:t> </a:t>
            </a:r>
            <a:r>
              <a:rPr lang="en-US" altLang="zh-CN" sz="3600">
                <a:solidFill>
                  <a:schemeClr val="bg2"/>
                </a:solidFill>
                <a:latin typeface="Arial" panose="020B0604020202020204" pitchFamily="34" charset="0"/>
              </a:rPr>
              <a:t>)</a:t>
            </a:r>
          </a:p>
        </p:txBody>
      </p:sp>
      <p:sp>
        <p:nvSpPr>
          <p:cNvPr id="834563" name="Rectangle 3"/>
          <p:cNvSpPr>
            <a:spLocks noGrp="1" noChangeArrowheads="1"/>
          </p:cNvSpPr>
          <p:nvPr>
            <p:ph type="body" idx="1"/>
          </p:nvPr>
        </p:nvSpPr>
        <p:spPr>
          <a:xfrm>
            <a:off x="457200" y="1752600"/>
            <a:ext cx="8153400" cy="4267200"/>
          </a:xfrm>
        </p:spPr>
        <p:txBody>
          <a:bodyPr/>
          <a:lstStyle/>
          <a:p>
            <a:pPr marL="609600" indent="-609600" algn="just">
              <a:defRPr/>
            </a:pPr>
            <a:r>
              <a:rPr lang="en-US" altLang="zh-CN" sz="2800" dirty="0">
                <a:solidFill>
                  <a:schemeClr val="bg2"/>
                </a:solidFill>
              </a:rPr>
              <a:t>1.	</a:t>
            </a:r>
            <a:r>
              <a:rPr lang="zh-CN" altLang="en-US" sz="2800" dirty="0">
                <a:solidFill>
                  <a:schemeClr val="bg2"/>
                </a:solidFill>
              </a:rPr>
              <a:t>假定条件</a:t>
            </a:r>
          </a:p>
          <a:p>
            <a:pPr marL="1219200" lvl="1" indent="-533400" algn="just">
              <a:buSzTx/>
              <a:buFont typeface="Wingdings" panose="05000000000000000000" pitchFamily="2" charset="2"/>
              <a:buChar char="§"/>
              <a:defRPr/>
            </a:pPr>
            <a:r>
              <a:rPr lang="zh-CN" altLang="en-US" sz="2400" dirty="0">
                <a:solidFill>
                  <a:schemeClr val="bg2"/>
                </a:solidFill>
                <a:sym typeface="Wingdings" panose="05000000000000000000" pitchFamily="2" charset="2"/>
              </a:rPr>
              <a:t>两个</a:t>
            </a:r>
            <a:r>
              <a:rPr lang="zh-CN" altLang="en-US" sz="2400" dirty="0">
                <a:solidFill>
                  <a:schemeClr val="bg2"/>
                </a:solidFill>
              </a:rPr>
              <a:t>总体都服从正态分布</a:t>
            </a:r>
          </a:p>
          <a:p>
            <a:pPr marL="1219200" lvl="1" indent="-533400" algn="just">
              <a:buSzTx/>
              <a:buFont typeface="Wingdings" panose="05000000000000000000" pitchFamily="2" charset="2"/>
              <a:buChar char="§"/>
              <a:defRPr/>
            </a:pPr>
            <a:r>
              <a:rPr lang="zh-CN" altLang="en-US" sz="2400" dirty="0">
                <a:solidFill>
                  <a:schemeClr val="bg2"/>
                </a:solidFill>
                <a:sym typeface="Symbol" panose="05050102010706020507" pitchFamily="18" charset="2"/>
              </a:rPr>
              <a:t>两个总体方差未知且不相等：</a:t>
            </a:r>
            <a:r>
              <a:rPr lang="zh-CN" altLang="en-US" sz="2400" i="1" dirty="0">
                <a:solidFill>
                  <a:schemeClr val="bg2"/>
                </a:solidFill>
                <a:sym typeface="Symbol" panose="05050102010706020507" pitchFamily="18" charset="2"/>
              </a:rPr>
              <a:t></a:t>
            </a:r>
            <a:r>
              <a:rPr lang="en-US" altLang="zh-CN" sz="2400" baseline="-25000" dirty="0">
                <a:solidFill>
                  <a:schemeClr val="bg2"/>
                </a:solidFill>
                <a:sym typeface="Symbol" panose="05050102010706020507" pitchFamily="18" charset="2"/>
              </a:rPr>
              <a:t>1</a:t>
            </a:r>
            <a:r>
              <a:rPr lang="zh-CN" altLang="en-US" sz="2400" baseline="30000" dirty="0">
                <a:solidFill>
                  <a:schemeClr val="bg2"/>
                </a:solidFill>
                <a:sym typeface="Symbol" panose="05050102010706020507" pitchFamily="18" charset="2"/>
              </a:rPr>
              <a:t>２</a:t>
            </a:r>
            <a:r>
              <a:rPr lang="zh-CN" altLang="en-US" sz="2400" dirty="0">
                <a:solidFill>
                  <a:schemeClr val="bg2"/>
                </a:solidFill>
                <a:sym typeface="Symbol" panose="05050102010706020507" pitchFamily="18" charset="2"/>
              </a:rPr>
              <a:t></a:t>
            </a:r>
            <a:r>
              <a:rPr lang="zh-CN" altLang="en-US" sz="2400" i="1" dirty="0">
                <a:solidFill>
                  <a:schemeClr val="bg2"/>
                </a:solidFill>
                <a:sym typeface="Symbol" panose="05050102010706020507" pitchFamily="18" charset="2"/>
              </a:rPr>
              <a:t></a:t>
            </a:r>
            <a:r>
              <a:rPr lang="en-US" altLang="zh-CN" sz="2400" baseline="-25000" dirty="0">
                <a:solidFill>
                  <a:schemeClr val="bg2"/>
                </a:solidFill>
                <a:sym typeface="Symbol" panose="05050102010706020507" pitchFamily="18" charset="2"/>
              </a:rPr>
              <a:t>2</a:t>
            </a:r>
            <a:r>
              <a:rPr lang="zh-CN" altLang="en-US" sz="2400" baseline="30000" dirty="0">
                <a:solidFill>
                  <a:schemeClr val="bg2"/>
                </a:solidFill>
                <a:sym typeface="Symbol" panose="05050102010706020507" pitchFamily="18" charset="2"/>
              </a:rPr>
              <a:t>２</a:t>
            </a:r>
            <a:endParaRPr lang="zh-CN" altLang="en-US" sz="2400" dirty="0">
              <a:solidFill>
                <a:schemeClr val="bg2"/>
              </a:solidFill>
            </a:endParaRPr>
          </a:p>
          <a:p>
            <a:pPr marL="1219200" lvl="1" indent="-533400" algn="just">
              <a:buSzTx/>
              <a:buFont typeface="Wingdings" panose="05000000000000000000" pitchFamily="2" charset="2"/>
              <a:buChar char="§"/>
              <a:defRPr/>
            </a:pPr>
            <a:r>
              <a:rPr lang="zh-CN" altLang="en-US" sz="2400" dirty="0">
                <a:solidFill>
                  <a:schemeClr val="bg2"/>
                </a:solidFill>
                <a:sym typeface="Wingdings" panose="05000000000000000000" pitchFamily="2" charset="2"/>
              </a:rPr>
              <a:t>两个独立的小样本</a:t>
            </a:r>
            <a:r>
              <a:rPr lang="en-US" altLang="zh-CN" sz="2400" dirty="0">
                <a:solidFill>
                  <a:schemeClr val="bg2"/>
                </a:solidFill>
              </a:rPr>
              <a:t>(</a:t>
            </a:r>
            <a:r>
              <a:rPr lang="en-US" altLang="zh-CN" sz="2400" i="1" dirty="0">
                <a:solidFill>
                  <a:schemeClr val="bg2"/>
                </a:solidFill>
              </a:rPr>
              <a:t>n</a:t>
            </a:r>
            <a:r>
              <a:rPr lang="en-US" altLang="zh-CN" sz="2400" baseline="-25000" dirty="0">
                <a:solidFill>
                  <a:schemeClr val="bg2"/>
                </a:solidFill>
              </a:rPr>
              <a:t>1</a:t>
            </a:r>
            <a:r>
              <a:rPr lang="en-US" altLang="zh-CN" sz="2400" dirty="0">
                <a:solidFill>
                  <a:schemeClr val="bg2"/>
                </a:solidFill>
                <a:sym typeface="Symbol" panose="05050102010706020507" pitchFamily="18" charset="2"/>
              </a:rPr>
              <a:t>&lt;</a:t>
            </a:r>
            <a:r>
              <a:rPr lang="en-US" altLang="zh-CN" sz="2400" dirty="0">
                <a:solidFill>
                  <a:schemeClr val="bg2"/>
                </a:solidFill>
              </a:rPr>
              <a:t>30</a:t>
            </a:r>
            <a:r>
              <a:rPr lang="zh-CN" altLang="en-US" sz="2400" dirty="0">
                <a:solidFill>
                  <a:schemeClr val="bg2"/>
                </a:solidFill>
              </a:rPr>
              <a:t>和</a:t>
            </a:r>
            <a:r>
              <a:rPr lang="en-US" altLang="zh-CN" sz="2400" i="1" dirty="0">
                <a:solidFill>
                  <a:schemeClr val="bg2"/>
                </a:solidFill>
              </a:rPr>
              <a:t>n</a:t>
            </a:r>
            <a:r>
              <a:rPr lang="en-US" altLang="zh-CN" sz="2400" baseline="-25000" dirty="0">
                <a:solidFill>
                  <a:schemeClr val="bg2"/>
                </a:solidFill>
              </a:rPr>
              <a:t>2</a:t>
            </a:r>
            <a:r>
              <a:rPr lang="en-US" altLang="zh-CN" sz="2400" dirty="0">
                <a:solidFill>
                  <a:schemeClr val="bg2"/>
                </a:solidFill>
                <a:sym typeface="Symbol" panose="05050102010706020507" pitchFamily="18" charset="2"/>
              </a:rPr>
              <a:t>&lt;</a:t>
            </a:r>
            <a:r>
              <a:rPr lang="en-US" altLang="zh-CN" sz="2400" dirty="0">
                <a:solidFill>
                  <a:schemeClr val="bg2"/>
                </a:solidFill>
              </a:rPr>
              <a:t>30)</a:t>
            </a:r>
            <a:endParaRPr lang="en-US" altLang="zh-CN" sz="2400" dirty="0">
              <a:solidFill>
                <a:schemeClr val="bg2"/>
              </a:solidFill>
              <a:sym typeface="Wingdings" panose="05000000000000000000" pitchFamily="2" charset="2"/>
            </a:endParaRPr>
          </a:p>
          <a:p>
            <a:pPr marL="609600" indent="-609600" algn="just">
              <a:buClr>
                <a:srgbClr val="F0F0F0"/>
              </a:buClr>
              <a:buFontTx/>
              <a:buAutoNum type="arabicPeriod" startAt="2"/>
              <a:defRPr/>
            </a:pPr>
            <a:r>
              <a:rPr lang="zh-CN" altLang="en-US" sz="2800" dirty="0">
                <a:solidFill>
                  <a:schemeClr val="bg2"/>
                </a:solidFill>
                <a:sym typeface="Symbol" panose="05050102010706020507" pitchFamily="18" charset="2"/>
              </a:rPr>
              <a:t>使用统计量</a:t>
            </a:r>
            <a:endParaRPr lang="zh-CN" altLang="en-US" sz="2800" dirty="0">
              <a:solidFill>
                <a:schemeClr val="bg2"/>
              </a:solidFill>
            </a:endParaRPr>
          </a:p>
          <a:p>
            <a:pPr marL="609600" indent="-609600">
              <a:buClr>
                <a:srgbClr val="F0F0F0"/>
              </a:buClr>
              <a:buFontTx/>
              <a:buAutoNum type="arabicPeriod" startAt="2"/>
              <a:defRPr/>
            </a:pPr>
            <a:endParaRPr lang="en-US" altLang="zh-CN" sz="2800" i="1" dirty="0">
              <a:solidFill>
                <a:schemeClr val="bg2"/>
              </a:solidFill>
              <a:sym typeface="Symbol" panose="05050102010706020507" pitchFamily="18" charset="2"/>
            </a:endParaRPr>
          </a:p>
        </p:txBody>
      </p:sp>
      <mc:AlternateContent xmlns:mc="http://schemas.openxmlformats.org/markup-compatibility/2006">
        <mc:Choice xmlns:a14="http://schemas.microsoft.com/office/drawing/2010/main" Requires="a14">
          <p:sp>
            <p:nvSpPr>
              <p:cNvPr id="834568" name="Object 8">
                <a:hlinkClick r:id="" action="ppaction://ole?verb=0"/>
              </p:cNvPr>
              <p:cNvSpPr txBox="1"/>
              <p:nvPr/>
            </p:nvSpPr>
            <p:spPr bwMode="auto">
              <a:xfrm>
                <a:off x="1563688" y="4205288"/>
                <a:ext cx="4379912" cy="1646237"/>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𝑡</m:t>
                      </m:r>
                      <m:r>
                        <a:rPr lang="zh-CN" altLang="en-US" i="1" smtClean="0">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𝜇</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𝜇</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num>
                        <m:den>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den>
                      </m:f>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𝑡</m:t>
                      </m:r>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𝑣</m:t>
                      </m:r>
                      <m:r>
                        <a:rPr lang="zh-CN" altLang="en-US" i="1">
                          <a:solidFill>
                            <a:schemeClr val="bg2"/>
                          </a:solidFill>
                          <a:latin typeface="Cambria Math" panose="02040503050406030204" pitchFamily="18" charset="0"/>
                        </a:rPr>
                        <m:t>)</m:t>
                      </m:r>
                    </m:oMath>
                  </m:oMathPara>
                </a14:m>
                <a:endParaRPr lang="zh-CN" altLang="en-US">
                  <a:solidFill>
                    <a:schemeClr val="bg2"/>
                  </a:solidFill>
                </a:endParaRPr>
              </a:p>
            </p:txBody>
          </p:sp>
        </mc:Choice>
        <mc:Fallback>
          <p:sp>
            <p:nvSpPr>
              <p:cNvPr id="834568" name="Object 8">
                <a:hlinkClick r:id="" action="ppaction://ole?verb=0"/>
              </p:cNvPr>
              <p:cNvSpPr txBox="1">
                <a:spLocks noRot="1" noChangeAspect="1" noMove="1" noResize="1" noEditPoints="1" noAdjustHandles="1" noChangeArrowheads="1" noChangeShapeType="1" noTextEdit="1"/>
              </p:cNvSpPr>
              <p:nvPr/>
            </p:nvSpPr>
            <p:spPr bwMode="auto">
              <a:xfrm>
                <a:off x="1563688" y="4205288"/>
                <a:ext cx="4379912" cy="1646237"/>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4563">
                                            <p:txEl>
                                              <p:pRg st="0" end="0"/>
                                            </p:txEl>
                                          </p:spTgt>
                                        </p:tgtEl>
                                        <p:attrNameLst>
                                          <p:attrName>style.visibility</p:attrName>
                                        </p:attrNameLst>
                                      </p:cBhvr>
                                      <p:to>
                                        <p:strVal val="visible"/>
                                      </p:to>
                                    </p:set>
                                    <p:animEffect transition="in" filter="wipe(left)">
                                      <p:cBhvr>
                                        <p:cTn id="7" dur="500"/>
                                        <p:tgtEl>
                                          <p:spTgt spid="834563">
                                            <p:txEl>
                                              <p:pRg st="0" end="0"/>
                                            </p:txEl>
                                          </p:spTgt>
                                        </p:tgtEl>
                                      </p:cBhvr>
                                    </p:animEffect>
                                  </p:childTnLst>
                                  <p:subTnLst>
                                    <p:animClr clrSpc="rgb" dir="cw">
                                      <p:cBhvr override="childStyle">
                                        <p:cTn dur="1" fill="hold" display="0" masterRel="nextClick" afterEffect="1"/>
                                        <p:tgtEl>
                                          <p:spTgt spid="83456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34563">
                                            <p:txEl>
                                              <p:pRg st="1" end="1"/>
                                            </p:txEl>
                                          </p:spTgt>
                                        </p:tgtEl>
                                        <p:attrNameLst>
                                          <p:attrName>style.visibility</p:attrName>
                                        </p:attrNameLst>
                                      </p:cBhvr>
                                      <p:to>
                                        <p:strVal val="visible"/>
                                      </p:to>
                                    </p:set>
                                    <p:animEffect transition="in" filter="wipe(left)">
                                      <p:cBhvr>
                                        <p:cTn id="10" dur="500"/>
                                        <p:tgtEl>
                                          <p:spTgt spid="834563">
                                            <p:txEl>
                                              <p:pRg st="1" end="1"/>
                                            </p:txEl>
                                          </p:spTgt>
                                        </p:tgtEl>
                                      </p:cBhvr>
                                    </p:animEffect>
                                  </p:childTnLst>
                                  <p:subTnLst>
                                    <p:animClr clrSpc="rgb" dir="cw">
                                      <p:cBhvr override="childStyle">
                                        <p:cTn dur="1" fill="hold" display="0" masterRel="nextClick" afterEffect="1"/>
                                        <p:tgtEl>
                                          <p:spTgt spid="83456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34563">
                                            <p:txEl>
                                              <p:pRg st="2" end="2"/>
                                            </p:txEl>
                                          </p:spTgt>
                                        </p:tgtEl>
                                        <p:attrNameLst>
                                          <p:attrName>style.visibility</p:attrName>
                                        </p:attrNameLst>
                                      </p:cBhvr>
                                      <p:to>
                                        <p:strVal val="visible"/>
                                      </p:to>
                                    </p:set>
                                    <p:animEffect transition="in" filter="wipe(left)">
                                      <p:cBhvr>
                                        <p:cTn id="13" dur="500"/>
                                        <p:tgtEl>
                                          <p:spTgt spid="834563">
                                            <p:txEl>
                                              <p:pRg st="2" end="2"/>
                                            </p:txEl>
                                          </p:spTgt>
                                        </p:tgtEl>
                                      </p:cBhvr>
                                    </p:animEffect>
                                  </p:childTnLst>
                                  <p:subTnLst>
                                    <p:animClr clrSpc="rgb" dir="cw">
                                      <p:cBhvr override="childStyle">
                                        <p:cTn dur="1" fill="hold" display="0" masterRel="nextClick" afterEffect="1"/>
                                        <p:tgtEl>
                                          <p:spTgt spid="834563">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834563">
                                            <p:txEl>
                                              <p:pRg st="3" end="3"/>
                                            </p:txEl>
                                          </p:spTgt>
                                        </p:tgtEl>
                                        <p:attrNameLst>
                                          <p:attrName>style.visibility</p:attrName>
                                        </p:attrNameLst>
                                      </p:cBhvr>
                                      <p:to>
                                        <p:strVal val="visible"/>
                                      </p:to>
                                    </p:set>
                                    <p:animEffect transition="in" filter="wipe(left)">
                                      <p:cBhvr>
                                        <p:cTn id="16" dur="500"/>
                                        <p:tgtEl>
                                          <p:spTgt spid="834563">
                                            <p:txEl>
                                              <p:pRg st="3" end="3"/>
                                            </p:txEl>
                                          </p:spTgt>
                                        </p:tgtEl>
                                      </p:cBhvr>
                                    </p:animEffect>
                                  </p:childTnLst>
                                  <p:subTnLst>
                                    <p:animClr clrSpc="rgb" dir="cw">
                                      <p:cBhvr override="childStyle">
                                        <p:cTn dur="1" fill="hold" display="0" masterRel="nextClick" afterEffect="1"/>
                                        <p:tgtEl>
                                          <p:spTgt spid="834563">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34563">
                                            <p:txEl>
                                              <p:pRg st="4" end="4"/>
                                            </p:txEl>
                                          </p:spTgt>
                                        </p:tgtEl>
                                        <p:attrNameLst>
                                          <p:attrName>style.visibility</p:attrName>
                                        </p:attrNameLst>
                                      </p:cBhvr>
                                      <p:to>
                                        <p:strVal val="visible"/>
                                      </p:to>
                                    </p:set>
                                    <p:animEffect transition="in" filter="wipe(left)">
                                      <p:cBhvr>
                                        <p:cTn id="21" dur="500"/>
                                        <p:tgtEl>
                                          <p:spTgt spid="834563">
                                            <p:txEl>
                                              <p:pRg st="4" end="4"/>
                                            </p:txEl>
                                          </p:spTgt>
                                        </p:tgtEl>
                                      </p:cBhvr>
                                    </p:animEffect>
                                  </p:childTnLst>
                                  <p:subTnLst>
                                    <p:animClr clrSpc="rgb" dir="cw">
                                      <p:cBhvr override="childStyle">
                                        <p:cTn dur="1" fill="hold" display="0" masterRel="nextClick" afterEffect="1"/>
                                        <p:tgtEl>
                                          <p:spTgt spid="834563">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4563"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3778" name="Rectangle 2"/>
          <p:cNvSpPr>
            <a:spLocks noGrp="1" noChangeArrowheads="1"/>
          </p:cNvSpPr>
          <p:nvPr>
            <p:ph type="title"/>
          </p:nvPr>
        </p:nvSpPr>
        <p:spPr>
          <a:xfrm>
            <a:off x="1828800" y="304800"/>
            <a:ext cx="6781800" cy="1066800"/>
          </a:xfrm>
        </p:spPr>
        <p:txBody>
          <a:bodyPr/>
          <a:lstStyle/>
          <a:p>
            <a:pPr>
              <a:defRPr/>
            </a:pPr>
            <a:r>
              <a:rPr lang="zh-CN" altLang="en-US" dirty="0">
                <a:solidFill>
                  <a:schemeClr val="bg2"/>
                </a:solidFill>
              </a:rPr>
              <a:t>两个总体均值之差的估计</a:t>
            </a:r>
            <a:br>
              <a:rPr lang="zh-CN" altLang="en-US" dirty="0">
                <a:solidFill>
                  <a:schemeClr val="bg2"/>
                </a:solidFill>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小样本</a:t>
            </a:r>
            <a:r>
              <a:rPr lang="en-US" altLang="zh-CN" sz="3600" dirty="0">
                <a:solidFill>
                  <a:schemeClr val="bg2"/>
                </a:solidFill>
                <a:latin typeface="Arial" panose="020B0604020202020204" pitchFamily="34" charset="0"/>
              </a:rPr>
              <a:t>:  </a:t>
            </a:r>
            <a:r>
              <a:rPr lang="en-US" altLang="zh-CN" sz="3600" i="1" dirty="0">
                <a:solidFill>
                  <a:schemeClr val="bg2"/>
                </a:solidFill>
                <a:latin typeface="Symbol" panose="05050102010706020507" pitchFamily="18" charset="2"/>
              </a:rPr>
              <a:t></a:t>
            </a:r>
            <a:r>
              <a:rPr lang="en-US" altLang="zh-CN" sz="3200" baseline="-25000" dirty="0">
                <a:solidFill>
                  <a:schemeClr val="bg2"/>
                </a:solidFill>
                <a:latin typeface="Symbol" panose="05050102010706020507" pitchFamily="18" charset="2"/>
              </a:rPr>
              <a:t>1</a:t>
            </a:r>
            <a:r>
              <a:rPr lang="en-US" altLang="zh-CN" sz="3200" baseline="30000" dirty="0">
                <a:solidFill>
                  <a:schemeClr val="bg2"/>
                </a:solidFill>
                <a:latin typeface="Symbol" panose="05050102010706020507" pitchFamily="18" charset="2"/>
              </a:rPr>
              <a:t>2</a:t>
            </a:r>
            <a:r>
              <a:rPr lang="en-US" altLang="zh-CN" sz="3600" dirty="0">
                <a:solidFill>
                  <a:schemeClr val="bg2"/>
                </a:solidFill>
                <a:latin typeface="Symbol" panose="05050102010706020507" pitchFamily="18" charset="2"/>
                <a:sym typeface="Symbol" panose="05050102010706020507" pitchFamily="18" charset="2"/>
              </a:rPr>
              <a:t></a:t>
            </a:r>
            <a:r>
              <a:rPr lang="en-US" altLang="zh-CN" sz="3600" i="1" dirty="0">
                <a:solidFill>
                  <a:schemeClr val="bg2"/>
                </a:solidFill>
                <a:latin typeface="Symbol" panose="05050102010706020507" pitchFamily="18" charset="2"/>
              </a:rPr>
              <a:t></a:t>
            </a:r>
            <a:r>
              <a:rPr lang="en-US" altLang="zh-CN" sz="3200" baseline="-25000" dirty="0">
                <a:solidFill>
                  <a:schemeClr val="bg2"/>
                </a:solidFill>
                <a:latin typeface="Symbol" panose="05050102010706020507" pitchFamily="18" charset="2"/>
              </a:rPr>
              <a:t>2</a:t>
            </a:r>
            <a:r>
              <a:rPr lang="en-US" altLang="zh-CN" sz="3200" baseline="30000" dirty="0">
                <a:solidFill>
                  <a:schemeClr val="bg2"/>
                </a:solidFill>
                <a:latin typeface="Symbol" panose="05050102010706020507" pitchFamily="18" charset="2"/>
              </a:rPr>
              <a:t>2</a:t>
            </a:r>
            <a:r>
              <a:rPr lang="en-US" altLang="zh-CN" sz="3200" dirty="0">
                <a:solidFill>
                  <a:schemeClr val="bg2"/>
                </a:solidFill>
              </a:rPr>
              <a:t> </a:t>
            </a:r>
            <a:r>
              <a:rPr lang="en-US" altLang="zh-CN" sz="3600" dirty="0">
                <a:solidFill>
                  <a:schemeClr val="bg2"/>
                </a:solidFill>
                <a:latin typeface="Arial" panose="020B0604020202020204" pitchFamily="34" charset="0"/>
              </a:rPr>
              <a:t>)</a:t>
            </a:r>
          </a:p>
        </p:txBody>
      </p:sp>
      <p:sp>
        <p:nvSpPr>
          <p:cNvPr id="843779" name="Rectangle 3"/>
          <p:cNvSpPr>
            <a:spLocks noGrp="1" noChangeArrowheads="1"/>
          </p:cNvSpPr>
          <p:nvPr>
            <p:ph type="body" idx="1"/>
          </p:nvPr>
        </p:nvSpPr>
        <p:spPr>
          <a:xfrm>
            <a:off x="457200" y="1752600"/>
            <a:ext cx="8153400" cy="4343400"/>
          </a:xfrm>
        </p:spPr>
        <p:txBody>
          <a:bodyPr/>
          <a:lstStyle/>
          <a:p>
            <a:pPr marL="609600" indent="-609600">
              <a:spcBef>
                <a:spcPct val="0"/>
              </a:spcBef>
              <a:buClr>
                <a:schemeClr val="tx1"/>
              </a:buClr>
              <a:defRPr/>
            </a:pPr>
            <a:r>
              <a:rPr lang="en-US" altLang="zh-CN" sz="3000" dirty="0">
                <a:solidFill>
                  <a:schemeClr val="bg2"/>
                </a:solidFill>
                <a:latin typeface="Times New Roman" panose="02020603050405020304" pitchFamily="18" charset="0"/>
                <a:sym typeface="Wingdings 3" panose="05040102010807070707" pitchFamily="18" charset="2"/>
              </a:rPr>
              <a:t></a:t>
            </a:r>
            <a:r>
              <a:rPr lang="zh-CN" altLang="en-US" sz="3000" dirty="0">
                <a:solidFill>
                  <a:schemeClr val="bg2"/>
                </a:solidFill>
              </a:rPr>
              <a:t>两个总体均值之差</a:t>
            </a:r>
            <a:r>
              <a:rPr lang="zh-CN" altLang="en-US" sz="3000" i="1" dirty="0">
                <a:solidFill>
                  <a:schemeClr val="bg2"/>
                </a:solidFill>
                <a:sym typeface="Symbol" panose="05050102010706020507" pitchFamily="18" charset="2"/>
              </a:rPr>
              <a:t></a:t>
            </a:r>
            <a:r>
              <a:rPr lang="en-US" altLang="zh-CN" sz="3000" baseline="-25000" dirty="0">
                <a:solidFill>
                  <a:schemeClr val="bg2"/>
                </a:solidFill>
                <a:sym typeface="Symbol" panose="05050102010706020507" pitchFamily="18" charset="2"/>
              </a:rPr>
              <a:t>1</a:t>
            </a:r>
            <a:r>
              <a:rPr lang="en-US" altLang="zh-CN" sz="3000" dirty="0">
                <a:solidFill>
                  <a:schemeClr val="bg2"/>
                </a:solidFill>
                <a:sym typeface="Symbol" panose="05050102010706020507" pitchFamily="18" charset="2"/>
              </a:rPr>
              <a:t>-</a:t>
            </a:r>
            <a:r>
              <a:rPr lang="en-US" altLang="zh-CN" sz="3000" i="1" dirty="0">
                <a:solidFill>
                  <a:schemeClr val="bg2"/>
                </a:solidFill>
                <a:sym typeface="Symbol" panose="05050102010706020507" pitchFamily="18" charset="2"/>
              </a:rPr>
              <a:t></a:t>
            </a:r>
            <a:r>
              <a:rPr lang="en-US" altLang="zh-CN" sz="3000" baseline="-25000" dirty="0">
                <a:solidFill>
                  <a:schemeClr val="bg2"/>
                </a:solidFill>
                <a:sym typeface="Symbol" panose="05050102010706020507" pitchFamily="18" charset="2"/>
              </a:rPr>
              <a:t>2</a:t>
            </a:r>
            <a:r>
              <a:rPr lang="zh-CN" altLang="en-US" sz="3000" dirty="0">
                <a:solidFill>
                  <a:schemeClr val="bg2"/>
                </a:solidFill>
                <a:sym typeface="Symbol" panose="05050102010706020507" pitchFamily="18" charset="2"/>
              </a:rPr>
              <a:t>在</a:t>
            </a:r>
            <a:r>
              <a:rPr lang="en-US" altLang="zh-CN" sz="3000" dirty="0">
                <a:solidFill>
                  <a:schemeClr val="bg2"/>
                </a:solidFill>
                <a:sym typeface="Symbol" panose="05050102010706020507" pitchFamily="18" charset="2"/>
              </a:rPr>
              <a:t>1-</a:t>
            </a:r>
            <a:r>
              <a:rPr lang="en-US" altLang="zh-CN" sz="3000" i="1" dirty="0">
                <a:solidFill>
                  <a:schemeClr val="bg2"/>
                </a:solidFill>
                <a:sym typeface="Symbol" panose="05050102010706020507" pitchFamily="18" charset="2"/>
              </a:rPr>
              <a:t> </a:t>
            </a:r>
            <a:r>
              <a:rPr lang="zh-CN" altLang="en-US" sz="3000" dirty="0">
                <a:solidFill>
                  <a:schemeClr val="bg2"/>
                </a:solidFill>
                <a:sym typeface="Symbol" panose="05050102010706020507" pitchFamily="18" charset="2"/>
              </a:rPr>
              <a:t>置信水平下的置信区间为</a:t>
            </a:r>
          </a:p>
        </p:txBody>
      </p:sp>
      <mc:AlternateContent xmlns:mc="http://schemas.openxmlformats.org/markup-compatibility/2006">
        <mc:Choice xmlns:a14="http://schemas.microsoft.com/office/drawing/2010/main" Requires="a14">
          <p:sp>
            <p:nvSpPr>
              <p:cNvPr id="100356" name="Object 8">
                <a:hlinkClick r:id="" action="ppaction://ole?verb=0"/>
              </p:cNvPr>
              <p:cNvSpPr txBox="1"/>
              <p:nvPr/>
            </p:nvSpPr>
            <p:spPr bwMode="auto">
              <a:xfrm>
                <a:off x="1811445" y="2984892"/>
                <a:ext cx="7910673" cy="1025753"/>
              </a:xfrm>
              <a:prstGeom prst="rect">
                <a:avLst/>
              </a:prstGeom>
              <a:noFill/>
              <a:ln>
                <a:noFill/>
              </a:ln>
              <a:effectLst>
                <a:outerShdw dist="17961" dir="2700000" algn="ctr" rotWithShape="0">
                  <a:schemeClr val="bg2"/>
                </a:outerShdw>
              </a:effectLst>
            </p:spPr>
            <p:txBody>
              <a:bodyPr>
                <a:normAutofit/>
              </a:bodyPr>
              <a:lstStyle/>
              <a:p>
                <a:pPr/>
                <a14:m>
                  <m:oMath xmlns:m="http://schemas.openxmlformats.org/officeDocument/2006/math">
                    <m:d>
                      <m:dPr>
                        <m:ctrlPr>
                          <a:rPr lang="zh-CN" altLang="en-US" i="1" smtClean="0">
                            <a:solidFill>
                              <a:schemeClr val="bg2"/>
                            </a:solidFill>
                            <a:latin typeface="Cambria Math" panose="02040503050406030204" pitchFamily="18" charset="0"/>
                          </a:rPr>
                        </m:ctrlPr>
                      </m:dPr>
                      <m:e>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e>
                    </m:d>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𝑡</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𝑣</m:t>
                    </m:r>
                    <m:r>
                      <a:rPr lang="zh-CN" altLang="en-US" i="1">
                        <a:solidFill>
                          <a:schemeClr val="bg2"/>
                        </a:solidFill>
                        <a:latin typeface="Cambria Math" panose="02040503050406030204" pitchFamily="18" charset="0"/>
                      </a:rPr>
                      <m:t>)</m:t>
                    </m:r>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oMath>
                </a14:m>
                <a:r>
                  <a:rPr lang="en-US" altLang="zh-CN" dirty="0">
                    <a:solidFill>
                      <a:schemeClr val="bg2"/>
                    </a:solidFill>
                  </a:rPr>
                  <a:t>		</a:t>
                </a:r>
                <a:endParaRPr lang="zh-CN" altLang="en-US" dirty="0">
                  <a:solidFill>
                    <a:schemeClr val="bg2"/>
                  </a:solidFill>
                </a:endParaRPr>
              </a:p>
            </p:txBody>
          </p:sp>
        </mc:Choice>
        <mc:Fallback>
          <p:sp>
            <p:nvSpPr>
              <p:cNvPr id="100356" name="Object 8">
                <a:hlinkClick r:id="" action="ppaction://ole?verb=0"/>
              </p:cNvPr>
              <p:cNvSpPr txBox="1">
                <a:spLocks noRot="1" noChangeAspect="1" noMove="1" noResize="1" noEditPoints="1" noAdjustHandles="1" noChangeArrowheads="1" noChangeShapeType="1" noTextEdit="1"/>
              </p:cNvSpPr>
              <p:nvPr/>
            </p:nvSpPr>
            <p:spPr bwMode="auto">
              <a:xfrm>
                <a:off x="1811445" y="2984892"/>
                <a:ext cx="7910673" cy="1025753"/>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grpSp>
        <p:nvGrpSpPr>
          <p:cNvPr id="843792" name="Group 16"/>
          <p:cNvGrpSpPr>
            <a:grpSpLocks/>
          </p:cNvGrpSpPr>
          <p:nvPr/>
        </p:nvGrpSpPr>
        <p:grpSpPr bwMode="auto">
          <a:xfrm>
            <a:off x="1811445" y="3878769"/>
            <a:ext cx="4752975" cy="2936876"/>
            <a:chOff x="1728" y="2195"/>
            <a:chExt cx="2994" cy="1850"/>
          </a:xfrm>
        </p:grpSpPr>
        <mc:AlternateContent xmlns:mc="http://schemas.openxmlformats.org/markup-compatibility/2006">
          <mc:Choice xmlns:a14="http://schemas.microsoft.com/office/drawing/2010/main" Requires="a14">
            <p:sp>
              <p:nvSpPr>
                <p:cNvPr id="100358" name="Object 10"/>
                <p:cNvSpPr txBox="1"/>
                <p:nvPr/>
              </p:nvSpPr>
              <p:spPr bwMode="auto">
                <a:xfrm>
                  <a:off x="2381" y="2688"/>
                  <a:ext cx="2341" cy="1357"/>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𝑣</m:t>
                        </m:r>
                        <m:r>
                          <a:rPr lang="zh-CN" altLang="en-US" i="1" smtClean="0">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p>
                              <m:sSupPr>
                                <m:ctrlPr>
                                  <a:rPr lang="zh-CN" altLang="en-US" i="1">
                                    <a:solidFill>
                                      <a:schemeClr val="bg2"/>
                                    </a:solidFill>
                                    <a:latin typeface="Cambria Math" panose="02040503050406030204" pitchFamily="18" charset="0"/>
                                  </a:rPr>
                                </m:ctrlPr>
                              </m:sSupPr>
                              <m:e>
                                <m:d>
                                  <m:dPr>
                                    <m:ctrlPr>
                                      <a:rPr lang="zh-CN" altLang="en-US" i="1">
                                        <a:solidFill>
                                          <a:schemeClr val="bg2"/>
                                        </a:solidFill>
                                        <a:latin typeface="Cambria Math" panose="02040503050406030204" pitchFamily="18" charset="0"/>
                                      </a:rPr>
                                    </m:ctrlPr>
                                  </m:dPr>
                                  <m:e>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d>
                              </m:e>
                              <m:sup>
                                <m:r>
                                  <a:rPr lang="zh-CN" altLang="en-US" i="1">
                                    <a:solidFill>
                                      <a:schemeClr val="bg2"/>
                                    </a:solidFill>
                                    <a:latin typeface="Cambria Math" panose="02040503050406030204" pitchFamily="18" charset="0"/>
                                  </a:rPr>
                                  <m:t>2</m:t>
                                </m:r>
                              </m:sup>
                            </m:sSup>
                          </m:num>
                          <m:den>
                            <m:f>
                              <m:fPr>
                                <m:ctrlPr>
                                  <a:rPr lang="zh-CN" altLang="en-US" i="1">
                                    <a:solidFill>
                                      <a:schemeClr val="bg2"/>
                                    </a:solidFill>
                                    <a:latin typeface="Cambria Math" panose="02040503050406030204" pitchFamily="18" charset="0"/>
                                  </a:rPr>
                                </m:ctrlPr>
                              </m:fPr>
                              <m:num>
                                <m:sSup>
                                  <m:sSupPr>
                                    <m:ctrlPr>
                                      <a:rPr lang="zh-CN" altLang="en-US" i="1">
                                        <a:solidFill>
                                          <a:schemeClr val="bg2"/>
                                        </a:solidFill>
                                        <a:latin typeface="Cambria Math" panose="02040503050406030204" pitchFamily="18" charset="0"/>
                                      </a:rPr>
                                    </m:ctrlPr>
                                  </m:sSupPr>
                                  <m:e>
                                    <m:d>
                                      <m:dPr>
                                        <m:ctrlPr>
                                          <a:rPr lang="zh-CN" altLang="en-US" i="1">
                                            <a:solidFill>
                                              <a:schemeClr val="bg2"/>
                                            </a:solidFill>
                                            <a:latin typeface="Cambria Math" panose="02040503050406030204" pitchFamily="18" charset="0"/>
                                          </a:rPr>
                                        </m:ctrlPr>
                                      </m:dPr>
                                      <m:e>
                                        <m:f>
                                          <m:fPr>
                                            <m:type m:val="lin"/>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e>
                                    </m:d>
                                  </m:e>
                                  <m:sup>
                                    <m:r>
                                      <a:rPr lang="zh-CN" altLang="en-US" i="1">
                                        <a:solidFill>
                                          <a:schemeClr val="bg2"/>
                                        </a:solidFill>
                                        <a:latin typeface="Cambria Math" panose="02040503050406030204" pitchFamily="18" charset="0"/>
                                      </a:rPr>
                                      <m:t>2</m:t>
                                    </m:r>
                                  </m:sup>
                                </m:s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−1</m:t>
                                </m:r>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p>
                                  <m:sSupPr>
                                    <m:ctrlPr>
                                      <a:rPr lang="zh-CN" altLang="en-US" i="1">
                                        <a:solidFill>
                                          <a:schemeClr val="bg2"/>
                                        </a:solidFill>
                                        <a:latin typeface="Cambria Math" panose="02040503050406030204" pitchFamily="18" charset="0"/>
                                      </a:rPr>
                                    </m:ctrlPr>
                                  </m:sSupPr>
                                  <m:e>
                                    <m:d>
                                      <m:dPr>
                                        <m:ctrlPr>
                                          <a:rPr lang="zh-CN" altLang="en-US" i="1">
                                            <a:solidFill>
                                              <a:schemeClr val="bg2"/>
                                            </a:solidFill>
                                            <a:latin typeface="Cambria Math" panose="02040503050406030204" pitchFamily="18" charset="0"/>
                                          </a:rPr>
                                        </m:ctrlPr>
                                      </m:dPr>
                                      <m:e>
                                        <m:f>
                                          <m:fPr>
                                            <m:type m:val="lin"/>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d>
                                  </m:e>
                                  <m:sup>
                                    <m:r>
                                      <a:rPr lang="zh-CN" altLang="en-US" i="1">
                                        <a:solidFill>
                                          <a:schemeClr val="bg2"/>
                                        </a:solidFill>
                                        <a:latin typeface="Cambria Math" panose="02040503050406030204" pitchFamily="18" charset="0"/>
                                      </a:rPr>
                                      <m:t>2</m:t>
                                    </m:r>
                                  </m:sup>
                                </m:sSup>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−1</m:t>
                                </m:r>
                              </m:den>
                            </m:f>
                          </m:den>
                        </m:f>
                      </m:oMath>
                    </m:oMathPara>
                  </a14:m>
                  <a:endParaRPr lang="zh-CN" altLang="en-US" dirty="0">
                    <a:solidFill>
                      <a:schemeClr val="bg2"/>
                    </a:solidFill>
                  </a:endParaRPr>
                </a:p>
              </p:txBody>
            </p:sp>
          </mc:Choice>
          <mc:Fallback>
            <p:sp>
              <p:nvSpPr>
                <p:cNvPr id="100358" name="Object 10"/>
                <p:cNvSpPr txBox="1">
                  <a:spLocks noRot="1" noChangeAspect="1" noMove="1" noResize="1" noEditPoints="1" noAdjustHandles="1" noChangeArrowheads="1" noChangeShapeType="1" noTextEdit="1"/>
                </p:cNvSpPr>
                <p:nvPr/>
              </p:nvSpPr>
              <p:spPr bwMode="auto">
                <a:xfrm>
                  <a:off x="2381" y="2688"/>
                  <a:ext cx="2341" cy="1357"/>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843787" name="Line 11"/>
            <p:cNvSpPr>
              <a:spLocks noChangeShapeType="1"/>
            </p:cNvSpPr>
            <p:nvPr/>
          </p:nvSpPr>
          <p:spPr bwMode="auto">
            <a:xfrm flipH="1">
              <a:off x="2514" y="2195"/>
              <a:ext cx="624" cy="1008"/>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pPr>
                <a:defRPr/>
              </a:pPr>
              <a:endParaRPr lang="zh-CN" altLang="en-US" dirty="0">
                <a:solidFill>
                  <a:schemeClr val="bg2"/>
                </a:solidFill>
                <a:effectLst>
                  <a:outerShdw blurRad="38100" dist="38100" dir="2700000" algn="tl">
                    <a:srgbClr val="000000">
                      <a:alpha val="43137"/>
                    </a:srgbClr>
                  </a:outerShdw>
                </a:effectLst>
              </a:endParaRPr>
            </a:p>
          </p:txBody>
        </p:sp>
        <p:sp>
          <p:nvSpPr>
            <p:cNvPr id="843788" name="Text Box 12"/>
            <p:cNvSpPr txBox="1">
              <a:spLocks noChangeArrowheads="1"/>
            </p:cNvSpPr>
            <p:nvPr/>
          </p:nvSpPr>
          <p:spPr bwMode="auto">
            <a:xfrm>
              <a:off x="1728" y="3264"/>
              <a:ext cx="725"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200" b="0">
                  <a:solidFill>
                    <a:schemeClr val="bg2"/>
                  </a:solidFill>
                  <a:effectLst>
                    <a:outerShdw blurRad="38100" dist="38100" dir="2700000" algn="tl">
                      <a:srgbClr val="000000"/>
                    </a:outerShdw>
                  </a:effectLst>
                </a:rPr>
                <a:t>自由度</a:t>
              </a: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43792"/>
                                        </p:tgtEl>
                                        <p:attrNameLst>
                                          <p:attrName>style.visibility</p:attrName>
                                        </p:attrNameLst>
                                      </p:cBhvr>
                                      <p:to>
                                        <p:strVal val="visible"/>
                                      </p:to>
                                    </p:set>
                                    <p:animEffect transition="in" filter="wipe(up)">
                                      <p:cBhvr>
                                        <p:cTn id="7" dur="500"/>
                                        <p:tgtEl>
                                          <p:spTgt spid="843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a:xfrm>
            <a:off x="1104900" y="257193"/>
            <a:ext cx="6934200" cy="1143000"/>
          </a:xfrm>
        </p:spPr>
        <p:txBody>
          <a:bodyPr/>
          <a:lstStyle/>
          <a:p>
            <a:pPr>
              <a:defRPr/>
            </a:pPr>
            <a:r>
              <a:rPr lang="zh-CN" altLang="en-US" dirty="0">
                <a:solidFill>
                  <a:schemeClr val="bg2"/>
                </a:solidFill>
              </a:rPr>
              <a:t>两个总体均值之差的估计</a:t>
            </a:r>
            <a:br>
              <a:rPr lang="zh-CN" altLang="en-US" dirty="0">
                <a:solidFill>
                  <a:schemeClr val="bg2"/>
                </a:solidFill>
                <a:latin typeface="Arial" panose="020B0604020202020204" pitchFamily="34" charset="0"/>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例题分析</a:t>
            </a:r>
            <a:r>
              <a:rPr lang="en-US" altLang="zh-CN" sz="3600" dirty="0">
                <a:solidFill>
                  <a:schemeClr val="bg2"/>
                </a:solidFill>
                <a:latin typeface="Arial" panose="020B0604020202020204" pitchFamily="34" charset="0"/>
              </a:rPr>
              <a:t>)</a:t>
            </a:r>
          </a:p>
        </p:txBody>
      </p:sp>
      <p:sp>
        <p:nvSpPr>
          <p:cNvPr id="836611" name="Rectangle 3"/>
          <p:cNvSpPr>
            <a:spLocks noChangeArrowheads="1"/>
          </p:cNvSpPr>
          <p:nvPr/>
        </p:nvSpPr>
        <p:spPr bwMode="auto">
          <a:xfrm>
            <a:off x="381000" y="1676400"/>
            <a:ext cx="8305800" cy="1779588"/>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200" dirty="0">
                <a:solidFill>
                  <a:schemeClr val="bg2"/>
                </a:solidFill>
                <a:effectLst>
                  <a:outerShdw blurRad="38100" dist="38100" dir="2700000" algn="tl">
                    <a:srgbClr val="000000"/>
                  </a:outerShdw>
                </a:effectLst>
              </a:rPr>
              <a:t>【</a:t>
            </a:r>
            <a:r>
              <a:rPr lang="zh-CN" altLang="en-US" sz="2200" dirty="0">
                <a:solidFill>
                  <a:schemeClr val="bg2"/>
                </a:solidFill>
                <a:effectLst>
                  <a:outerShdw blurRad="38100" dist="38100" dir="2700000" algn="tl">
                    <a:srgbClr val="000000"/>
                  </a:outerShdw>
                </a:effectLst>
              </a:rPr>
              <a:t>例</a:t>
            </a:r>
            <a:r>
              <a:rPr lang="en-US" altLang="zh-CN" sz="2200" dirty="0">
                <a:solidFill>
                  <a:schemeClr val="bg2"/>
                </a:solidFill>
                <a:effectLst>
                  <a:outerShdw blurRad="38100" dist="38100" dir="2700000" algn="tl">
                    <a:srgbClr val="000000"/>
                  </a:outerShdw>
                </a:effectLst>
              </a:rPr>
              <a:t>】</a:t>
            </a:r>
            <a:r>
              <a:rPr lang="zh-CN" altLang="en-US" sz="2200" b="0" dirty="0">
                <a:solidFill>
                  <a:schemeClr val="bg2"/>
                </a:solidFill>
                <a:effectLst>
                  <a:outerShdw blurRad="38100" dist="38100" dir="2700000" algn="tl">
                    <a:srgbClr val="000000"/>
                  </a:outerShdw>
                </a:effectLst>
                <a:sym typeface="Symbol" panose="05050102010706020507" pitchFamily="18" charset="2"/>
              </a:rPr>
              <a:t>为估计两种方法组装产品所需时间的差异，分别对两种不同的组装方法各随机安排</a:t>
            </a:r>
            <a:r>
              <a:rPr lang="en-US" altLang="zh-CN" sz="2200"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12</a:t>
            </a:r>
            <a:r>
              <a:rPr lang="zh-CN" altLang="en-US" sz="2200" b="0" dirty="0">
                <a:solidFill>
                  <a:schemeClr val="bg2"/>
                </a:solidFill>
                <a:effectLst>
                  <a:outerShdw blurRad="38100" dist="38100" dir="2700000" algn="tl">
                    <a:srgbClr val="000000"/>
                  </a:outerShdw>
                </a:effectLst>
                <a:sym typeface="Symbol" panose="05050102010706020507" pitchFamily="18" charset="2"/>
              </a:rPr>
              <a:t>名工人，每个工人组装一件产品所需的时间</a:t>
            </a:r>
            <a:r>
              <a:rPr lang="en-US" altLang="zh-CN" sz="2200" b="0" dirty="0">
                <a:solidFill>
                  <a:schemeClr val="bg2"/>
                </a:solidFill>
                <a:effectLst>
                  <a:outerShdw blurRad="38100" dist="38100" dir="2700000" algn="tl">
                    <a:srgbClr val="000000"/>
                  </a:outerShdw>
                </a:effectLst>
                <a:sym typeface="Symbol" panose="05050102010706020507" pitchFamily="18" charset="2"/>
              </a:rPr>
              <a:t>(</a:t>
            </a:r>
            <a:r>
              <a:rPr lang="zh-CN" altLang="en-US" sz="2200" b="0" dirty="0">
                <a:solidFill>
                  <a:schemeClr val="bg2"/>
                </a:solidFill>
                <a:effectLst>
                  <a:outerShdw blurRad="38100" dist="38100" dir="2700000" algn="tl">
                    <a:srgbClr val="000000"/>
                  </a:outerShdw>
                </a:effectLst>
                <a:sym typeface="Symbol" panose="05050102010706020507" pitchFamily="18" charset="2"/>
              </a:rPr>
              <a:t>单位：</a:t>
            </a:r>
            <a:r>
              <a:rPr lang="en-US" altLang="zh-CN" sz="2200" b="0" dirty="0">
                <a:solidFill>
                  <a:schemeClr val="bg2"/>
                </a:solidFill>
                <a:effectLst>
                  <a:outerShdw blurRad="38100" dist="38100" dir="2700000" algn="tl">
                    <a:srgbClr val="000000"/>
                  </a:outerShdw>
                </a:effectLst>
                <a:sym typeface="Symbol" panose="05050102010706020507" pitchFamily="18" charset="2"/>
              </a:rPr>
              <a:t>min)</a:t>
            </a:r>
            <a:r>
              <a:rPr lang="zh-CN" altLang="en-US" sz="2200" b="0" dirty="0">
                <a:solidFill>
                  <a:schemeClr val="bg2"/>
                </a:solidFill>
                <a:effectLst>
                  <a:outerShdw blurRad="38100" dist="38100" dir="2700000" algn="tl">
                    <a:srgbClr val="000000"/>
                  </a:outerShdw>
                </a:effectLst>
                <a:sym typeface="Symbol" panose="05050102010706020507" pitchFamily="18" charset="2"/>
              </a:rPr>
              <a:t>下如表</a:t>
            </a:r>
            <a:r>
              <a:rPr lang="zh-CN" altLang="en-US" sz="2200"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a:t>
            </a:r>
            <a:r>
              <a:rPr lang="zh-CN" altLang="en-US" sz="2200" b="0" dirty="0">
                <a:solidFill>
                  <a:schemeClr val="bg2"/>
                </a:solidFill>
                <a:effectLst>
                  <a:outerShdw blurRad="38100" dist="38100" dir="2700000" algn="tl">
                    <a:srgbClr val="000000"/>
                  </a:outerShdw>
                </a:effectLst>
                <a:sym typeface="Symbol" panose="05050102010706020507" pitchFamily="18" charset="2"/>
              </a:rPr>
              <a:t>假定</a:t>
            </a:r>
            <a:r>
              <a:rPr lang="zh-CN" altLang="en-US" sz="2200" b="0" dirty="0">
                <a:solidFill>
                  <a:srgbClr val="FF0000"/>
                </a:solidFill>
                <a:effectLst>
                  <a:outerShdw blurRad="38100" dist="38100" dir="2700000" algn="tl">
                    <a:srgbClr val="000000"/>
                  </a:outerShdw>
                </a:effectLst>
                <a:sym typeface="Symbol" panose="05050102010706020507" pitchFamily="18" charset="2"/>
              </a:rPr>
              <a:t>两种方法组装产品的时间服从正态分布，且方差相等</a:t>
            </a:r>
            <a:r>
              <a:rPr lang="zh-CN" altLang="en-US" sz="2200" b="0" dirty="0">
                <a:solidFill>
                  <a:schemeClr val="bg2"/>
                </a:solidFill>
                <a:effectLst>
                  <a:outerShdw blurRad="38100" dist="38100" dir="2700000" algn="tl">
                    <a:srgbClr val="000000"/>
                  </a:outerShdw>
                </a:effectLst>
                <a:sym typeface="Symbol" panose="05050102010706020507" pitchFamily="18" charset="2"/>
              </a:rPr>
              <a:t>。试以</a:t>
            </a:r>
            <a:r>
              <a:rPr lang="en-US" altLang="zh-CN" sz="2200" b="0" dirty="0">
                <a:solidFill>
                  <a:schemeClr val="bg2"/>
                </a:solidFill>
                <a:effectLst>
                  <a:outerShdw blurRad="38100" dist="38100" dir="2700000" algn="tl">
                    <a:srgbClr val="000000"/>
                  </a:outerShdw>
                </a:effectLst>
                <a:sym typeface="Symbol" panose="05050102010706020507" pitchFamily="18" charset="2"/>
              </a:rPr>
              <a:t>95%</a:t>
            </a:r>
            <a:r>
              <a:rPr lang="zh-CN" altLang="en-US" sz="2200" b="0" dirty="0">
                <a:solidFill>
                  <a:schemeClr val="bg2"/>
                </a:solidFill>
                <a:effectLst>
                  <a:outerShdw blurRad="38100" dist="38100" dir="2700000" algn="tl">
                    <a:srgbClr val="000000"/>
                  </a:outerShdw>
                </a:effectLst>
                <a:sym typeface="Symbol" panose="05050102010706020507" pitchFamily="18" charset="2"/>
              </a:rPr>
              <a:t>的置信水平建立两种方法组装产品所需平均时间差值的置信区间</a:t>
            </a:r>
          </a:p>
        </p:txBody>
      </p:sp>
      <p:graphicFrame>
        <p:nvGraphicFramePr>
          <p:cNvPr id="836907" name="Group 299"/>
          <p:cNvGraphicFramePr>
            <a:graphicFrameLocks noGrp="1"/>
          </p:cNvGraphicFramePr>
          <p:nvPr>
            <p:extLst>
              <p:ext uri="{D42A27DB-BD31-4B8C-83A1-F6EECF244321}">
                <p14:modId xmlns:p14="http://schemas.microsoft.com/office/powerpoint/2010/main" val="1502167524"/>
              </p:ext>
            </p:extLst>
          </p:nvPr>
        </p:nvGraphicFramePr>
        <p:xfrm>
          <a:off x="381000" y="3429000"/>
          <a:ext cx="8294688" cy="3200400"/>
        </p:xfrm>
        <a:graphic>
          <a:graphicData uri="http://schemas.openxmlformats.org/drawingml/2006/table">
            <a:tbl>
              <a:tblPr/>
              <a:tblGrid>
                <a:gridCol w="2049463">
                  <a:extLst>
                    <a:ext uri="{9D8B030D-6E8A-4147-A177-3AD203B41FA5}">
                      <a16:colId xmlns:a16="http://schemas.microsoft.com/office/drawing/2014/main" val="20000"/>
                    </a:ext>
                  </a:extLst>
                </a:gridCol>
                <a:gridCol w="2125662">
                  <a:extLst>
                    <a:ext uri="{9D8B030D-6E8A-4147-A177-3AD203B41FA5}">
                      <a16:colId xmlns:a16="http://schemas.microsoft.com/office/drawing/2014/main" val="20001"/>
                    </a:ext>
                  </a:extLst>
                </a:gridCol>
                <a:gridCol w="2049463">
                  <a:extLst>
                    <a:ext uri="{9D8B030D-6E8A-4147-A177-3AD203B41FA5}">
                      <a16:colId xmlns:a16="http://schemas.microsoft.com/office/drawing/2014/main" val="20002"/>
                    </a:ext>
                  </a:extLst>
                </a:gridCol>
                <a:gridCol w="2070100">
                  <a:extLst>
                    <a:ext uri="{9D8B030D-6E8A-4147-A177-3AD203B41FA5}">
                      <a16:colId xmlns:a16="http://schemas.microsoft.com/office/drawing/2014/main" val="20003"/>
                    </a:ext>
                  </a:extLst>
                </a:gridCol>
              </a:tblGrid>
              <a:tr h="141288">
                <a:tc gridSpan="4">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两个方法组装产品所需的时间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14313">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方法</a:t>
                      </a: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方法</a:t>
                      </a: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extLst>
                  <a:ext uri="{0D108BD9-81ED-4DB2-BD59-A6C34878D82A}">
                    <a16:rowId xmlns:a16="http://schemas.microsoft.com/office/drawing/2014/main" val="10001"/>
                  </a:ext>
                </a:extLst>
              </a:tr>
              <a:tr h="2492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28.3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27.6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31.7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2"/>
                  </a:ext>
                </a:extLst>
              </a:tr>
              <a:tr h="250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30.1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37.2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22.2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26.0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26828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29.0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38.5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32.0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r h="266700">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34.4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33.8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31.2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5"/>
                  </a:ext>
                </a:extLst>
              </a:tr>
              <a:tr h="26828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32.1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20.0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33.4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6"/>
                  </a:ext>
                </a:extLst>
              </a:tr>
              <a:tr h="250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28.8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30.2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chemeClr val="bg2"/>
                          </a:solidFill>
                          <a:effectLst/>
                          <a:latin typeface="Arial" panose="020B0604020202020204" pitchFamily="34" charset="0"/>
                          <a:ea typeface="宋体" panose="02010600030101010101" pitchFamily="2" charset="-122"/>
                        </a:rPr>
                        <a:t>26.5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7"/>
                  </a:ext>
                </a:extLst>
              </a:tr>
            </a:tbl>
          </a:graphicData>
        </a:graphic>
      </p:graphicFrame>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pPr>
              <a:defRPr/>
            </a:pPr>
            <a:r>
              <a:rPr lang="zh-CN" altLang="en-US">
                <a:solidFill>
                  <a:schemeClr val="bg2"/>
                </a:solidFill>
              </a:rPr>
              <a:t>两个总体均值之差的估计</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39683" name="Rectangle 3"/>
          <p:cNvSpPr>
            <a:spLocks noChangeArrowheads="1"/>
          </p:cNvSpPr>
          <p:nvPr/>
        </p:nvSpPr>
        <p:spPr bwMode="auto">
          <a:xfrm>
            <a:off x="457200" y="1676400"/>
            <a:ext cx="845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dirty="0">
                <a:solidFill>
                  <a:schemeClr val="bg2"/>
                </a:solidFill>
                <a:effectLst>
                  <a:outerShdw blurRad="38100" dist="38100" dir="2700000" algn="tl">
                    <a:srgbClr val="000000"/>
                  </a:outerShdw>
                </a:effectLst>
                <a:latin typeface="Arial" panose="020B0604020202020204" pitchFamily="34" charset="0"/>
              </a:rPr>
              <a:t>解</a:t>
            </a:r>
            <a:r>
              <a:rPr lang="en-US" altLang="zh-CN" sz="2600" dirty="0">
                <a:solidFill>
                  <a:schemeClr val="bg2"/>
                </a:solidFill>
                <a:effectLst>
                  <a:outerShdw blurRad="38100" dist="38100" dir="2700000" algn="tl">
                    <a:srgbClr val="000000"/>
                  </a:outerShdw>
                </a:effectLst>
                <a:latin typeface="Arial" panose="020B0604020202020204" pitchFamily="34" charset="0"/>
              </a:rPr>
              <a:t>: </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a:t>
            </a:r>
          </a:p>
          <a:p>
            <a:pPr algn="just">
              <a:spcBef>
                <a:spcPct val="20000"/>
              </a:spcBef>
              <a:defRPr/>
            </a:pPr>
            <a:endPar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endParaRPr>
          </a:p>
          <a:p>
            <a:pPr algn="just">
              <a:spcBef>
                <a:spcPct val="20000"/>
              </a:spcBef>
              <a:defRPr/>
            </a:pP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合并估计量为</a:t>
            </a:r>
          </a:p>
        </p:txBody>
      </p:sp>
      <p:sp>
        <p:nvSpPr>
          <p:cNvPr id="839684" name="Rectangle 4"/>
          <p:cNvSpPr>
            <a:spLocks noChangeArrowheads="1"/>
          </p:cNvSpPr>
          <p:nvPr/>
        </p:nvSpPr>
        <p:spPr bwMode="auto">
          <a:xfrm>
            <a:off x="1143000" y="5181600"/>
            <a:ext cx="7467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b="0" dirty="0">
                <a:solidFill>
                  <a:schemeClr val="bg2"/>
                </a:solidFill>
                <a:effectLst>
                  <a:outerShdw blurRad="38100" dist="38100" dir="2700000" algn="tl">
                    <a:srgbClr val="000000"/>
                  </a:outerShdw>
                </a:effectLst>
                <a:latin typeface="Arial" panose="020B0604020202020204" pitchFamily="34" charset="0"/>
              </a:rPr>
              <a:t>两种方法组装产品所需平均时间之差的置信区间为</a:t>
            </a:r>
          </a:p>
          <a:p>
            <a:pPr algn="just">
              <a:spcBef>
                <a:spcPct val="20000"/>
              </a:spcBef>
              <a:defRPr/>
            </a:pPr>
            <a:r>
              <a:rPr lang="en-US" altLang="zh-CN" sz="2600" b="0" dirty="0">
                <a:solidFill>
                  <a:schemeClr val="bg2"/>
                </a:solidFill>
                <a:effectLst>
                  <a:outerShdw blurRad="38100" dist="38100" dir="2700000" algn="tl">
                    <a:srgbClr val="000000"/>
                  </a:outerShdw>
                </a:effectLst>
                <a:latin typeface="Arial" panose="020B0604020202020204" pitchFamily="34" charset="0"/>
              </a:rPr>
              <a:t>0.14min~7.26min</a:t>
            </a:r>
          </a:p>
        </p:txBody>
      </p:sp>
      <mc:AlternateContent xmlns:mc="http://schemas.openxmlformats.org/markup-compatibility/2006">
        <mc:Choice xmlns:a14="http://schemas.microsoft.com/office/drawing/2010/main" Requires="a14">
          <p:sp>
            <p:nvSpPr>
              <p:cNvPr id="96261" name="Object 6">
                <a:hlinkClick r:id="" action="ppaction://ole?verb=0"/>
              </p:cNvPr>
              <p:cNvSpPr txBox="1"/>
              <p:nvPr/>
            </p:nvSpPr>
            <p:spPr bwMode="auto">
              <a:xfrm>
                <a:off x="1250120" y="2179638"/>
                <a:ext cx="1501775" cy="509587"/>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=32.5</m:t>
                      </m:r>
                    </m:oMath>
                  </m:oMathPara>
                </a14:m>
                <a:endParaRPr lang="zh-CN" altLang="en-US" dirty="0">
                  <a:solidFill>
                    <a:schemeClr val="bg2"/>
                  </a:solidFill>
                </a:endParaRPr>
              </a:p>
            </p:txBody>
          </p:sp>
        </mc:Choice>
        <mc:Fallback>
          <p:sp>
            <p:nvSpPr>
              <p:cNvPr id="96261" name="Object 6">
                <a:hlinkClick r:id="" action="ppaction://ole?verb=0"/>
              </p:cNvPr>
              <p:cNvSpPr txBox="1">
                <a:spLocks noRot="1" noChangeAspect="1" noMove="1" noResize="1" noEditPoints="1" noAdjustHandles="1" noChangeArrowheads="1" noChangeShapeType="1" noTextEdit="1"/>
              </p:cNvSpPr>
              <p:nvPr/>
            </p:nvSpPr>
            <p:spPr bwMode="auto">
              <a:xfrm>
                <a:off x="1250120" y="2179638"/>
                <a:ext cx="1501775" cy="509587"/>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262" name="Object 7">
                <a:hlinkClick r:id="" action="ppaction://ole?verb=0"/>
              </p:cNvPr>
              <p:cNvSpPr txBox="1"/>
              <p:nvPr/>
            </p:nvSpPr>
            <p:spPr bwMode="auto">
              <a:xfrm>
                <a:off x="2757488" y="2151063"/>
                <a:ext cx="2119312" cy="538162"/>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=15.996</m:t>
                      </m:r>
                    </m:oMath>
                  </m:oMathPara>
                </a14:m>
                <a:endParaRPr lang="zh-CN" altLang="en-US" dirty="0">
                  <a:solidFill>
                    <a:schemeClr val="bg2"/>
                  </a:solidFill>
                </a:endParaRPr>
              </a:p>
            </p:txBody>
          </p:sp>
        </mc:Choice>
        <mc:Fallback>
          <p:sp>
            <p:nvSpPr>
              <p:cNvPr id="96262" name="Object 7">
                <a:hlinkClick r:id="" action="ppaction://ole?verb=0"/>
              </p:cNvPr>
              <p:cNvSpPr txBox="1">
                <a:spLocks noRot="1" noChangeAspect="1" noMove="1" noResize="1" noEditPoints="1" noAdjustHandles="1" noChangeArrowheads="1" noChangeShapeType="1" noTextEdit="1"/>
              </p:cNvSpPr>
              <p:nvPr/>
            </p:nvSpPr>
            <p:spPr bwMode="auto">
              <a:xfrm>
                <a:off x="2757488" y="2151063"/>
                <a:ext cx="2119312" cy="538162"/>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263" name="Object 8">
                <a:hlinkClick r:id="" action="ppaction://ole?verb=0"/>
              </p:cNvPr>
              <p:cNvSpPr txBox="1"/>
              <p:nvPr/>
            </p:nvSpPr>
            <p:spPr bwMode="auto">
              <a:xfrm>
                <a:off x="5008563" y="2155825"/>
                <a:ext cx="1468437" cy="506413"/>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=28.8</m:t>
                      </m:r>
                    </m:oMath>
                  </m:oMathPara>
                </a14:m>
                <a:endParaRPr lang="zh-CN" altLang="en-US" dirty="0">
                  <a:solidFill>
                    <a:schemeClr val="bg2"/>
                  </a:solidFill>
                </a:endParaRPr>
              </a:p>
            </p:txBody>
          </p:sp>
        </mc:Choice>
        <mc:Fallback>
          <p:sp>
            <p:nvSpPr>
              <p:cNvPr id="96263" name="Object 8">
                <a:hlinkClick r:id="" action="ppaction://ole?verb=0"/>
              </p:cNvPr>
              <p:cNvSpPr txBox="1">
                <a:spLocks noRot="1" noChangeAspect="1" noMove="1" noResize="1" noEditPoints="1" noAdjustHandles="1" noChangeArrowheads="1" noChangeShapeType="1" noTextEdit="1"/>
              </p:cNvSpPr>
              <p:nvPr/>
            </p:nvSpPr>
            <p:spPr bwMode="auto">
              <a:xfrm>
                <a:off x="5008563" y="2155825"/>
                <a:ext cx="1468437" cy="506413"/>
              </a:xfrm>
              <a:prstGeom prst="rect">
                <a:avLst/>
              </a:prstGeom>
              <a:blipFill>
                <a:blip r:embed="rId5"/>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264" name="Object 9">
                <a:hlinkClick r:id="" action="ppaction://ole?verb=0"/>
              </p:cNvPr>
              <p:cNvSpPr txBox="1"/>
              <p:nvPr/>
            </p:nvSpPr>
            <p:spPr bwMode="auto">
              <a:xfrm>
                <a:off x="6719888" y="2133600"/>
                <a:ext cx="2119312" cy="538163"/>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=19.358</m:t>
                      </m:r>
                    </m:oMath>
                  </m:oMathPara>
                </a14:m>
                <a:endParaRPr lang="zh-CN" altLang="en-US" dirty="0">
                  <a:solidFill>
                    <a:schemeClr val="bg2"/>
                  </a:solidFill>
                </a:endParaRPr>
              </a:p>
            </p:txBody>
          </p:sp>
        </mc:Choice>
        <mc:Fallback>
          <p:sp>
            <p:nvSpPr>
              <p:cNvPr id="96264" name="Object 9">
                <a:hlinkClick r:id="" action="ppaction://ole?verb=0"/>
              </p:cNvPr>
              <p:cNvSpPr txBox="1">
                <a:spLocks noRot="1" noChangeAspect="1" noMove="1" noResize="1" noEditPoints="1" noAdjustHandles="1" noChangeArrowheads="1" noChangeShapeType="1" noTextEdit="1"/>
              </p:cNvSpPr>
              <p:nvPr/>
            </p:nvSpPr>
            <p:spPr bwMode="auto">
              <a:xfrm>
                <a:off x="6719888" y="2133600"/>
                <a:ext cx="2119312" cy="538163"/>
              </a:xfrm>
              <a:prstGeom prst="rect">
                <a:avLst/>
              </a:prstGeom>
              <a:blipFill>
                <a:blip r:embed="rId6"/>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265" name="Object 10"/>
              <p:cNvSpPr txBox="1"/>
              <p:nvPr/>
            </p:nvSpPr>
            <p:spPr bwMode="auto">
              <a:xfrm>
                <a:off x="1219200" y="3200400"/>
                <a:ext cx="6629400" cy="914400"/>
              </a:xfrm>
              <a:prstGeom prst="rect">
                <a:avLst/>
              </a:prstGeom>
              <a:noFill/>
              <a:ln>
                <a:noFill/>
              </a:ln>
              <a:effectLst>
                <a:outerShdw dist="17961" dir="27000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𝑝</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(12−1)×15.996+(12−1)×19.358</m:t>
                          </m:r>
                        </m:num>
                        <m:den>
                          <m:r>
                            <a:rPr lang="zh-CN" altLang="en-US" i="1">
                              <a:solidFill>
                                <a:schemeClr val="bg2"/>
                              </a:solidFill>
                              <a:latin typeface="Cambria Math" panose="02040503050406030204" pitchFamily="18" charset="0"/>
                            </a:rPr>
                            <m:t>12+12−2</m:t>
                          </m:r>
                        </m:den>
                      </m:f>
                      <m:r>
                        <a:rPr lang="zh-CN" altLang="en-US" i="1">
                          <a:solidFill>
                            <a:schemeClr val="bg2"/>
                          </a:solidFill>
                          <a:latin typeface="Cambria Math" panose="02040503050406030204" pitchFamily="18" charset="0"/>
                        </a:rPr>
                        <m:t>=17.677</m:t>
                      </m:r>
                    </m:oMath>
                  </m:oMathPara>
                </a14:m>
                <a:endParaRPr lang="zh-CN" altLang="en-US" dirty="0">
                  <a:solidFill>
                    <a:schemeClr val="bg2"/>
                  </a:solidFill>
                </a:endParaRPr>
              </a:p>
            </p:txBody>
          </p:sp>
        </mc:Choice>
        <mc:Fallback>
          <p:sp>
            <p:nvSpPr>
              <p:cNvPr id="96265" name="Object 10"/>
              <p:cNvSpPr txBox="1">
                <a:spLocks noRot="1" noChangeAspect="1" noMove="1" noResize="1" noEditPoints="1" noAdjustHandles="1" noChangeArrowheads="1" noChangeShapeType="1" noTextEdit="1"/>
              </p:cNvSpPr>
              <p:nvPr/>
            </p:nvSpPr>
            <p:spPr bwMode="auto">
              <a:xfrm>
                <a:off x="1219200" y="3200400"/>
                <a:ext cx="6629400" cy="914400"/>
              </a:xfrm>
              <a:prstGeom prst="rect">
                <a:avLst/>
              </a:prstGeom>
              <a:blipFill>
                <a:blip r:embed="rId7"/>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266" name="Object 12"/>
              <p:cNvSpPr txBox="1"/>
              <p:nvPr/>
            </p:nvSpPr>
            <p:spPr bwMode="auto">
              <a:xfrm>
                <a:off x="1219200" y="4191000"/>
                <a:ext cx="7543800" cy="1066800"/>
              </a:xfrm>
              <a:prstGeom prst="rect">
                <a:avLst/>
              </a:prstGeom>
              <a:noFill/>
              <a:ln>
                <a:noFill/>
              </a:ln>
              <a:effectLst>
                <a:outerShdw dist="17961" dir="27000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(32.5−28.8)±2.0739×</m:t>
                      </m:r>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17.677×</m:t>
                          </m:r>
                          <m:d>
                            <m:dPr>
                              <m:ctrlPr>
                                <a:rPr lang="zh-CN" altLang="en-US" i="1">
                                  <a:solidFill>
                                    <a:schemeClr val="bg2"/>
                                  </a:solidFill>
                                  <a:latin typeface="Cambria Math" panose="02040503050406030204" pitchFamily="18" charset="0"/>
                                </a:rPr>
                              </m:ctrlPr>
                            </m:dPr>
                            <m:e>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num>
                                <m:den>
                                  <m:r>
                                    <a:rPr lang="zh-CN" altLang="en-US" i="1">
                                      <a:solidFill>
                                        <a:schemeClr val="bg2"/>
                                      </a:solidFill>
                                      <a:latin typeface="Cambria Math" panose="02040503050406030204" pitchFamily="18" charset="0"/>
                                    </a:rPr>
                                    <m:t>12</m:t>
                                  </m:r>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num>
                                <m:den>
                                  <m:r>
                                    <a:rPr lang="zh-CN" altLang="en-US" i="1">
                                      <a:solidFill>
                                        <a:schemeClr val="bg2"/>
                                      </a:solidFill>
                                      <a:latin typeface="Cambria Math" panose="02040503050406030204" pitchFamily="18" charset="0"/>
                                    </a:rPr>
                                    <m:t>12</m:t>
                                  </m:r>
                                </m:den>
                              </m:f>
                            </m:e>
                          </m:d>
                        </m:e>
                      </m:rad>
                      <m:r>
                        <a:rPr lang="zh-CN" altLang="en-US" i="1">
                          <a:solidFill>
                            <a:schemeClr val="bg2"/>
                          </a:solidFill>
                          <a:latin typeface="Cambria Math" panose="02040503050406030204" pitchFamily="18" charset="0"/>
                        </a:rPr>
                        <m:t>=3.7±3.56</m:t>
                      </m:r>
                    </m:oMath>
                  </m:oMathPara>
                </a14:m>
                <a:endParaRPr lang="zh-CN" altLang="en-US" dirty="0">
                  <a:solidFill>
                    <a:schemeClr val="bg2"/>
                  </a:solidFill>
                </a:endParaRPr>
              </a:p>
            </p:txBody>
          </p:sp>
        </mc:Choice>
        <mc:Fallback>
          <p:sp>
            <p:nvSpPr>
              <p:cNvPr id="96266" name="Object 12"/>
              <p:cNvSpPr txBox="1">
                <a:spLocks noRot="1" noChangeAspect="1" noMove="1" noResize="1" noEditPoints="1" noAdjustHandles="1" noChangeArrowheads="1" noChangeShapeType="1" noTextEdit="1"/>
              </p:cNvSpPr>
              <p:nvPr/>
            </p:nvSpPr>
            <p:spPr bwMode="auto">
              <a:xfrm>
                <a:off x="1219200" y="4191000"/>
                <a:ext cx="7543800" cy="1066800"/>
              </a:xfrm>
              <a:prstGeom prst="rect">
                <a:avLst/>
              </a:prstGeom>
              <a:blipFill>
                <a:blip r:embed="rId8"/>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a:xfrm>
            <a:off x="1828800" y="228600"/>
            <a:ext cx="6934200" cy="1143000"/>
          </a:xfrm>
        </p:spPr>
        <p:txBody>
          <a:bodyPr/>
          <a:lstStyle/>
          <a:p>
            <a:pPr>
              <a:defRPr/>
            </a:pPr>
            <a:r>
              <a:rPr lang="zh-CN" altLang="en-US">
                <a:solidFill>
                  <a:schemeClr val="bg2"/>
                </a:solidFill>
              </a:rPr>
              <a:t>两个总体均值之差的估计</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45827" name="Rectangle 3"/>
          <p:cNvSpPr>
            <a:spLocks noChangeArrowheads="1"/>
          </p:cNvSpPr>
          <p:nvPr/>
        </p:nvSpPr>
        <p:spPr bwMode="auto">
          <a:xfrm>
            <a:off x="381000" y="1676400"/>
            <a:ext cx="8305800" cy="144462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2200" dirty="0">
                <a:solidFill>
                  <a:schemeClr val="bg2"/>
                </a:solidFill>
                <a:effectLst>
                  <a:outerShdw blurRad="38100" dist="38100" dir="2700000" algn="tl">
                    <a:srgbClr val="000000"/>
                  </a:outerShdw>
                </a:effectLst>
              </a:rPr>
              <a:t>【</a:t>
            </a:r>
            <a:r>
              <a:rPr lang="zh-CN" altLang="en-US" sz="2200" dirty="0">
                <a:solidFill>
                  <a:schemeClr val="bg2"/>
                </a:solidFill>
                <a:effectLst>
                  <a:outerShdw blurRad="38100" dist="38100" dir="2700000" algn="tl">
                    <a:srgbClr val="000000"/>
                  </a:outerShdw>
                </a:effectLst>
              </a:rPr>
              <a:t>例</a:t>
            </a:r>
            <a:r>
              <a:rPr lang="en-US" altLang="zh-CN" sz="2200" dirty="0">
                <a:solidFill>
                  <a:schemeClr val="bg2"/>
                </a:solidFill>
                <a:effectLst>
                  <a:outerShdw blurRad="38100" dist="38100" dir="2700000" algn="tl">
                    <a:srgbClr val="000000"/>
                  </a:outerShdw>
                </a:effectLst>
              </a:rPr>
              <a:t>】</a:t>
            </a:r>
            <a:r>
              <a:rPr lang="zh-CN" altLang="en-US" sz="2200" b="0" dirty="0">
                <a:solidFill>
                  <a:schemeClr val="bg2"/>
                </a:solidFill>
                <a:effectLst>
                  <a:outerShdw blurRad="38100" dist="38100" dir="2700000" algn="tl">
                    <a:srgbClr val="000000"/>
                  </a:outerShdw>
                </a:effectLst>
                <a:sym typeface="Symbol" panose="05050102010706020507" pitchFamily="18" charset="2"/>
              </a:rPr>
              <a:t>沿用前例。假定第一种方法随机安排</a:t>
            </a:r>
            <a:r>
              <a:rPr lang="en-US" altLang="zh-CN" sz="2200" b="0" dirty="0">
                <a:solidFill>
                  <a:schemeClr val="bg2"/>
                </a:solidFill>
                <a:effectLst>
                  <a:outerShdw blurRad="38100" dist="38100" dir="2700000" algn="tl">
                    <a:srgbClr val="000000"/>
                  </a:outerShdw>
                </a:effectLst>
                <a:sym typeface="Symbol" panose="05050102010706020507" pitchFamily="18" charset="2"/>
              </a:rPr>
              <a:t>12</a:t>
            </a:r>
            <a:r>
              <a:rPr lang="zh-CN" altLang="en-US" sz="2200" b="0" dirty="0">
                <a:solidFill>
                  <a:schemeClr val="bg2"/>
                </a:solidFill>
                <a:effectLst>
                  <a:outerShdw blurRad="38100" dist="38100" dir="2700000" algn="tl">
                    <a:srgbClr val="000000"/>
                  </a:outerShdw>
                </a:effectLst>
                <a:sym typeface="Symbol" panose="05050102010706020507" pitchFamily="18" charset="2"/>
              </a:rPr>
              <a:t>名工人，第二种方法随机安排</a:t>
            </a:r>
            <a:r>
              <a:rPr lang="en-US" altLang="zh-CN" sz="2200" b="0" dirty="0">
                <a:solidFill>
                  <a:schemeClr val="bg2"/>
                </a:solidFill>
                <a:effectLst>
                  <a:outerShdw blurRad="38100" dist="38100" dir="2700000" algn="tl">
                    <a:srgbClr val="000000"/>
                  </a:outerShdw>
                </a:effectLst>
                <a:sym typeface="Symbol" panose="05050102010706020507" pitchFamily="18" charset="2"/>
              </a:rPr>
              <a:t>8</a:t>
            </a:r>
            <a:r>
              <a:rPr lang="zh-CN" altLang="en-US" sz="2200" b="0" dirty="0">
                <a:solidFill>
                  <a:schemeClr val="bg2"/>
                </a:solidFill>
                <a:effectLst>
                  <a:outerShdw blurRad="38100" dist="38100" dir="2700000" algn="tl">
                    <a:srgbClr val="000000"/>
                  </a:outerShdw>
                </a:effectLst>
                <a:sym typeface="Symbol" panose="05050102010706020507" pitchFamily="18" charset="2"/>
              </a:rPr>
              <a:t>名工人，即</a:t>
            </a:r>
            <a:r>
              <a:rPr lang="en-US" altLang="zh-CN" sz="2200" b="0" i="1" dirty="0">
                <a:solidFill>
                  <a:schemeClr val="bg2"/>
                </a:solidFill>
                <a:effectLst>
                  <a:outerShdw blurRad="38100" dist="38100" dir="2700000" algn="tl">
                    <a:srgbClr val="000000"/>
                  </a:outerShdw>
                </a:effectLst>
                <a:sym typeface="Symbol" panose="05050102010706020507" pitchFamily="18" charset="2"/>
              </a:rPr>
              <a:t>n</a:t>
            </a:r>
            <a:r>
              <a:rPr lang="en-US" altLang="zh-CN" sz="2200" b="0" baseline="-25000" dirty="0">
                <a:solidFill>
                  <a:schemeClr val="bg2"/>
                </a:solidFill>
                <a:effectLst>
                  <a:outerShdw blurRad="38100" dist="38100" dir="2700000" algn="tl">
                    <a:srgbClr val="000000"/>
                  </a:outerShdw>
                </a:effectLst>
                <a:sym typeface="Symbol" panose="05050102010706020507" pitchFamily="18" charset="2"/>
              </a:rPr>
              <a:t>1</a:t>
            </a:r>
            <a:r>
              <a:rPr lang="en-US" altLang="zh-CN" sz="2200" b="0" dirty="0">
                <a:solidFill>
                  <a:schemeClr val="bg2"/>
                </a:solidFill>
                <a:effectLst>
                  <a:outerShdw blurRad="38100" dist="38100" dir="2700000" algn="tl">
                    <a:srgbClr val="000000"/>
                  </a:outerShdw>
                </a:effectLst>
                <a:sym typeface="Symbol" panose="05050102010706020507" pitchFamily="18" charset="2"/>
              </a:rPr>
              <a:t>=12</a:t>
            </a:r>
            <a:r>
              <a:rPr lang="zh-CN" altLang="en-US" sz="2200" b="0" dirty="0">
                <a:solidFill>
                  <a:schemeClr val="bg2"/>
                </a:solidFill>
                <a:effectLst>
                  <a:outerShdw blurRad="38100" dist="38100" dir="2700000" algn="tl">
                    <a:srgbClr val="000000"/>
                  </a:outerShdw>
                </a:effectLst>
                <a:sym typeface="Symbol" panose="05050102010706020507" pitchFamily="18" charset="2"/>
              </a:rPr>
              <a:t>，</a:t>
            </a:r>
            <a:r>
              <a:rPr lang="en-US" altLang="zh-CN" sz="2200" b="0" i="1" dirty="0">
                <a:solidFill>
                  <a:schemeClr val="bg2"/>
                </a:solidFill>
                <a:effectLst>
                  <a:outerShdw blurRad="38100" dist="38100" dir="2700000" algn="tl">
                    <a:srgbClr val="000000"/>
                  </a:outerShdw>
                </a:effectLst>
                <a:sym typeface="Symbol" panose="05050102010706020507" pitchFamily="18" charset="2"/>
              </a:rPr>
              <a:t>n</a:t>
            </a:r>
            <a:r>
              <a:rPr lang="en-US" altLang="zh-CN" sz="2200" b="0" baseline="-25000" dirty="0">
                <a:solidFill>
                  <a:schemeClr val="bg2"/>
                </a:solidFill>
                <a:effectLst>
                  <a:outerShdw blurRad="38100" dist="38100" dir="2700000" algn="tl">
                    <a:srgbClr val="000000"/>
                  </a:outerShdw>
                </a:effectLst>
                <a:sym typeface="Symbol" panose="05050102010706020507" pitchFamily="18" charset="2"/>
              </a:rPr>
              <a:t>2</a:t>
            </a:r>
            <a:r>
              <a:rPr lang="en-US" altLang="zh-CN" sz="2200" b="0" dirty="0">
                <a:solidFill>
                  <a:schemeClr val="bg2"/>
                </a:solidFill>
                <a:effectLst>
                  <a:outerShdw blurRad="38100" dist="38100" dir="2700000" algn="tl">
                    <a:srgbClr val="000000"/>
                  </a:outerShdw>
                </a:effectLst>
                <a:sym typeface="Symbol" panose="05050102010706020507" pitchFamily="18" charset="2"/>
              </a:rPr>
              <a:t>=8 </a:t>
            </a:r>
            <a:r>
              <a:rPr lang="zh-CN" altLang="en-US" sz="2200" b="0" dirty="0">
                <a:solidFill>
                  <a:schemeClr val="bg2"/>
                </a:solidFill>
                <a:effectLst>
                  <a:outerShdw blurRad="38100" dist="38100" dir="2700000" algn="tl">
                    <a:srgbClr val="000000"/>
                  </a:outerShdw>
                </a:effectLst>
                <a:sym typeface="Symbol" panose="05050102010706020507" pitchFamily="18" charset="2"/>
              </a:rPr>
              <a:t>，所得的有关数据如表。假定两种方法组装产品的</a:t>
            </a:r>
            <a:r>
              <a:rPr lang="zh-CN" altLang="en-US" sz="2200" b="0" dirty="0">
                <a:solidFill>
                  <a:srgbClr val="FF0000"/>
                </a:solidFill>
                <a:effectLst>
                  <a:outerShdw blurRad="38100" dist="38100" dir="2700000" algn="tl">
                    <a:srgbClr val="000000"/>
                  </a:outerShdw>
                </a:effectLst>
                <a:sym typeface="Symbol" panose="05050102010706020507" pitchFamily="18" charset="2"/>
              </a:rPr>
              <a:t>时间服从正态分布，且方差不相等</a:t>
            </a:r>
            <a:r>
              <a:rPr lang="zh-CN" altLang="en-US" sz="2200" b="0" dirty="0">
                <a:solidFill>
                  <a:schemeClr val="bg2"/>
                </a:solidFill>
                <a:effectLst>
                  <a:outerShdw blurRad="38100" dist="38100" dir="2700000" algn="tl">
                    <a:srgbClr val="000000"/>
                  </a:outerShdw>
                </a:effectLst>
                <a:sym typeface="Symbol" panose="05050102010706020507" pitchFamily="18" charset="2"/>
              </a:rPr>
              <a:t>。以</a:t>
            </a:r>
            <a:r>
              <a:rPr lang="en-US" altLang="zh-CN" sz="2200" b="0" dirty="0">
                <a:solidFill>
                  <a:schemeClr val="bg2"/>
                </a:solidFill>
                <a:effectLst>
                  <a:outerShdw blurRad="38100" dist="38100" dir="2700000" algn="tl">
                    <a:srgbClr val="000000"/>
                  </a:outerShdw>
                </a:effectLst>
                <a:sym typeface="Symbol" panose="05050102010706020507" pitchFamily="18" charset="2"/>
              </a:rPr>
              <a:t>95%</a:t>
            </a:r>
            <a:r>
              <a:rPr lang="zh-CN" altLang="en-US" sz="2200" b="0" dirty="0">
                <a:solidFill>
                  <a:schemeClr val="bg2"/>
                </a:solidFill>
                <a:effectLst>
                  <a:outerShdw blurRad="38100" dist="38100" dir="2700000" algn="tl">
                    <a:srgbClr val="000000"/>
                  </a:outerShdw>
                </a:effectLst>
                <a:sym typeface="Symbol" panose="05050102010706020507" pitchFamily="18" charset="2"/>
              </a:rPr>
              <a:t>的置信水平建立两种方法组装产品所需平均时间差值的置信区间 </a:t>
            </a:r>
          </a:p>
        </p:txBody>
      </p:sp>
      <p:graphicFrame>
        <p:nvGraphicFramePr>
          <p:cNvPr id="846071" name="Group 247"/>
          <p:cNvGraphicFramePr>
            <a:graphicFrameLocks noGrp="1"/>
          </p:cNvGraphicFramePr>
          <p:nvPr>
            <p:extLst>
              <p:ext uri="{D42A27DB-BD31-4B8C-83A1-F6EECF244321}">
                <p14:modId xmlns:p14="http://schemas.microsoft.com/office/powerpoint/2010/main" val="2601233228"/>
              </p:ext>
            </p:extLst>
          </p:nvPr>
        </p:nvGraphicFramePr>
        <p:xfrm>
          <a:off x="381000" y="3200400"/>
          <a:ext cx="8294688" cy="3200400"/>
        </p:xfrm>
        <a:graphic>
          <a:graphicData uri="http://schemas.openxmlformats.org/drawingml/2006/table">
            <a:tbl>
              <a:tblPr/>
              <a:tblGrid>
                <a:gridCol w="2049463">
                  <a:extLst>
                    <a:ext uri="{9D8B030D-6E8A-4147-A177-3AD203B41FA5}">
                      <a16:colId xmlns:a16="http://schemas.microsoft.com/office/drawing/2014/main" val="20000"/>
                    </a:ext>
                  </a:extLst>
                </a:gridCol>
                <a:gridCol w="2125662">
                  <a:extLst>
                    <a:ext uri="{9D8B030D-6E8A-4147-A177-3AD203B41FA5}">
                      <a16:colId xmlns:a16="http://schemas.microsoft.com/office/drawing/2014/main" val="20001"/>
                    </a:ext>
                  </a:extLst>
                </a:gridCol>
                <a:gridCol w="2049463">
                  <a:extLst>
                    <a:ext uri="{9D8B030D-6E8A-4147-A177-3AD203B41FA5}">
                      <a16:colId xmlns:a16="http://schemas.microsoft.com/office/drawing/2014/main" val="20002"/>
                    </a:ext>
                  </a:extLst>
                </a:gridCol>
                <a:gridCol w="2070100">
                  <a:extLst>
                    <a:ext uri="{9D8B030D-6E8A-4147-A177-3AD203B41FA5}">
                      <a16:colId xmlns:a16="http://schemas.microsoft.com/office/drawing/2014/main" val="20003"/>
                    </a:ext>
                  </a:extLst>
                </a:gridCol>
              </a:tblGrid>
              <a:tr h="377825">
                <a:tc gridSpan="4">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000" b="1" i="0" u="none" strike="noStrike" cap="none" normalizeH="0" baseline="0">
                          <a:ln>
                            <a:noFill/>
                          </a:ln>
                          <a:solidFill>
                            <a:schemeClr val="tx1"/>
                          </a:solidFill>
                          <a:effectLst>
                            <a:outerShdw blurRad="38100" dist="38100" dir="2700000" algn="tl">
                              <a:srgbClr val="000000"/>
                            </a:outerShdw>
                          </a:effectLst>
                          <a:latin typeface="Times New Roman" panose="02020603050405020304" pitchFamily="18" charset="0"/>
                          <a:ea typeface="宋体" panose="02010600030101010101" pitchFamily="2" charset="-122"/>
                        </a:rPr>
                        <a:t>两个方法组装产品所需的时间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06400">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方法</a:t>
                      </a: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方法</a:t>
                      </a:r>
                      <a:r>
                        <a:rPr kumimoji="1" lang="en-US" altLang="zh-CN" sz="2200" b="1" i="0" u="none" strike="noStrike" cap="none" normalizeH="0" baseline="0">
                          <a:ln>
                            <a:noFill/>
                          </a:ln>
                          <a:solidFill>
                            <a:schemeClr val="bg2"/>
                          </a:solidFill>
                          <a:effectLst/>
                          <a:latin typeface="Arial" panose="020B0604020202020204" pitchFamily="34" charset="0"/>
                          <a:ea typeface="宋体" panose="02010600030101010101" pitchFamily="2" charset="-122"/>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extLst>
                  <a:ext uri="{0D108BD9-81ED-4DB2-BD59-A6C34878D82A}">
                    <a16:rowId xmlns:a16="http://schemas.microsoft.com/office/drawing/2014/main" val="10001"/>
                  </a:ext>
                </a:extLst>
              </a:tr>
              <a:tr h="3762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28.3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27.6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31.7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2"/>
                  </a:ext>
                </a:extLst>
              </a:tr>
              <a:tr h="377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rPr>
                        <a:t>30.1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37.2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22.2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26.5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377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29.0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38.5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r h="377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34.4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33.8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5"/>
                  </a:ext>
                </a:extLst>
              </a:tr>
              <a:tr h="3762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32.1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28.0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20.0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6"/>
                  </a:ext>
                </a:extLst>
              </a:tr>
              <a:tr h="3778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0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28.8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sym typeface="Symbol" panose="05050102010706020507" pitchFamily="18" charset="2"/>
                        </a:rPr>
                        <a:t>30.0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30.2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1" lang="zh-CN"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7"/>
                  </a:ext>
                </a:extLst>
              </a:tr>
            </a:tbl>
          </a:graphicData>
        </a:graphic>
      </p:graphicFrame>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6850" name="Rectangle 2"/>
          <p:cNvSpPr>
            <a:spLocks noGrp="1" noChangeArrowheads="1"/>
          </p:cNvSpPr>
          <p:nvPr>
            <p:ph type="title"/>
          </p:nvPr>
        </p:nvSpPr>
        <p:spPr/>
        <p:txBody>
          <a:bodyPr/>
          <a:lstStyle/>
          <a:p>
            <a:pPr>
              <a:defRPr/>
            </a:pPr>
            <a:r>
              <a:rPr lang="zh-CN" altLang="en-US">
                <a:solidFill>
                  <a:schemeClr val="bg2"/>
                </a:solidFill>
              </a:rPr>
              <a:t>两个总体均值之差的估计</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46851" name="Rectangle 3"/>
          <p:cNvSpPr>
            <a:spLocks noChangeArrowheads="1"/>
          </p:cNvSpPr>
          <p:nvPr/>
        </p:nvSpPr>
        <p:spPr bwMode="auto">
          <a:xfrm>
            <a:off x="457200" y="1676400"/>
            <a:ext cx="845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a:solidFill>
                  <a:schemeClr val="bg2"/>
                </a:solidFill>
                <a:effectLst>
                  <a:outerShdw blurRad="38100" dist="38100" dir="2700000" algn="tl">
                    <a:srgbClr val="000000"/>
                  </a:outerShdw>
                </a:effectLst>
                <a:latin typeface="Arial" panose="020B0604020202020204" pitchFamily="34" charset="0"/>
              </a:rPr>
              <a:t>解</a:t>
            </a:r>
            <a:r>
              <a:rPr lang="en-US" altLang="zh-CN" sz="2600">
                <a:solidFill>
                  <a:schemeClr val="bg2"/>
                </a:solidFill>
                <a:effectLst>
                  <a:outerShdw blurRad="38100" dist="38100" dir="2700000" algn="tl">
                    <a:srgbClr val="000000"/>
                  </a:outerShdw>
                </a:effectLst>
                <a:latin typeface="Arial" panose="020B0604020202020204" pitchFamily="34" charset="0"/>
              </a:rPr>
              <a:t>: </a:t>
            </a:r>
            <a:r>
              <a:rPr lang="zh-CN" altLang="en-US"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a:t>
            </a:r>
          </a:p>
          <a:p>
            <a:pPr algn="just">
              <a:spcBef>
                <a:spcPct val="20000"/>
              </a:spcBef>
              <a:defRPr/>
            </a:pPr>
            <a:endParaRPr lang="zh-CN" altLang="en-US"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endParaRPr>
          </a:p>
          <a:p>
            <a:pPr algn="just">
              <a:spcBef>
                <a:spcPct val="20000"/>
              </a:spcBef>
              <a:defRPr/>
            </a:pPr>
            <a:r>
              <a:rPr lang="zh-CN" altLang="en-US"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自由度为</a:t>
            </a:r>
          </a:p>
        </p:txBody>
      </p:sp>
      <p:sp>
        <p:nvSpPr>
          <p:cNvPr id="846852" name="Rectangle 4"/>
          <p:cNvSpPr>
            <a:spLocks noChangeArrowheads="1"/>
          </p:cNvSpPr>
          <p:nvPr/>
        </p:nvSpPr>
        <p:spPr bwMode="auto">
          <a:xfrm>
            <a:off x="1143000" y="5334000"/>
            <a:ext cx="7467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b="0" dirty="0">
                <a:solidFill>
                  <a:schemeClr val="bg2"/>
                </a:solidFill>
                <a:effectLst>
                  <a:outerShdw blurRad="38100" dist="38100" dir="2700000" algn="tl">
                    <a:srgbClr val="000000"/>
                  </a:outerShdw>
                </a:effectLst>
                <a:latin typeface="Arial" panose="020B0604020202020204" pitchFamily="34" charset="0"/>
              </a:rPr>
              <a:t>两种方法组装产品所需平均时间之差的置信区间为</a:t>
            </a:r>
          </a:p>
          <a:p>
            <a:pPr algn="just">
              <a:spcBef>
                <a:spcPct val="20000"/>
              </a:spcBef>
              <a:defRPr/>
            </a:pPr>
            <a:r>
              <a:rPr lang="en-US" altLang="zh-CN" sz="2600" b="0" dirty="0">
                <a:solidFill>
                  <a:schemeClr val="bg2"/>
                </a:solidFill>
                <a:effectLst>
                  <a:outerShdw blurRad="38100" dist="38100" dir="2700000" algn="tl">
                    <a:srgbClr val="000000"/>
                  </a:outerShdw>
                </a:effectLst>
                <a:latin typeface="Arial" panose="020B0604020202020204" pitchFamily="34" charset="0"/>
              </a:rPr>
              <a:t>0.192min~9.058mni</a:t>
            </a:r>
          </a:p>
        </p:txBody>
      </p:sp>
      <mc:AlternateContent xmlns:mc="http://schemas.openxmlformats.org/markup-compatibility/2006">
        <mc:Choice xmlns:a14="http://schemas.microsoft.com/office/drawing/2010/main" Requires="a14">
          <p:sp>
            <p:nvSpPr>
              <p:cNvPr id="103429" name="Object 5">
                <a:hlinkClick r:id="" action="ppaction://ole?verb=0"/>
              </p:cNvPr>
              <p:cNvSpPr txBox="1"/>
              <p:nvPr/>
            </p:nvSpPr>
            <p:spPr bwMode="auto">
              <a:xfrm>
                <a:off x="1206500" y="2170113"/>
                <a:ext cx="1501775" cy="509587"/>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=32.5</m:t>
                      </m:r>
                    </m:oMath>
                  </m:oMathPara>
                </a14:m>
                <a:endParaRPr lang="zh-CN" altLang="en-US">
                  <a:solidFill>
                    <a:schemeClr val="bg2"/>
                  </a:solidFill>
                </a:endParaRPr>
              </a:p>
            </p:txBody>
          </p:sp>
        </mc:Choice>
        <mc:Fallback>
          <p:sp>
            <p:nvSpPr>
              <p:cNvPr id="103429" name="Object 5">
                <a:hlinkClick r:id="" action="ppaction://ole?verb=0"/>
              </p:cNvPr>
              <p:cNvSpPr txBox="1">
                <a:spLocks noRot="1" noChangeAspect="1" noMove="1" noResize="1" noEditPoints="1" noAdjustHandles="1" noChangeArrowheads="1" noChangeShapeType="1" noTextEdit="1"/>
              </p:cNvSpPr>
              <p:nvPr/>
            </p:nvSpPr>
            <p:spPr bwMode="auto">
              <a:xfrm>
                <a:off x="1206500" y="2170113"/>
                <a:ext cx="1501775" cy="509587"/>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3430" name="Object 6">
                <a:hlinkClick r:id="" action="ppaction://ole?verb=0"/>
              </p:cNvPr>
              <p:cNvSpPr txBox="1"/>
              <p:nvPr/>
            </p:nvSpPr>
            <p:spPr bwMode="auto">
              <a:xfrm>
                <a:off x="2757488" y="2151063"/>
                <a:ext cx="2119312" cy="538162"/>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=15.996</m:t>
                      </m:r>
                    </m:oMath>
                  </m:oMathPara>
                </a14:m>
                <a:endParaRPr lang="zh-CN" altLang="en-US">
                  <a:solidFill>
                    <a:schemeClr val="bg2"/>
                  </a:solidFill>
                </a:endParaRPr>
              </a:p>
            </p:txBody>
          </p:sp>
        </mc:Choice>
        <mc:Fallback>
          <p:sp>
            <p:nvSpPr>
              <p:cNvPr id="103430" name="Object 6">
                <a:hlinkClick r:id="" action="ppaction://ole?verb=0"/>
              </p:cNvPr>
              <p:cNvSpPr txBox="1">
                <a:spLocks noRot="1" noChangeAspect="1" noMove="1" noResize="1" noEditPoints="1" noAdjustHandles="1" noChangeArrowheads="1" noChangeShapeType="1" noTextEdit="1"/>
              </p:cNvSpPr>
              <p:nvPr/>
            </p:nvSpPr>
            <p:spPr bwMode="auto">
              <a:xfrm>
                <a:off x="2757488" y="2151063"/>
                <a:ext cx="2119312" cy="538162"/>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3431" name="Object 7">
                <a:hlinkClick r:id="" action="ppaction://ole?verb=0"/>
              </p:cNvPr>
              <p:cNvSpPr txBox="1"/>
              <p:nvPr/>
            </p:nvSpPr>
            <p:spPr bwMode="auto">
              <a:xfrm>
                <a:off x="4829175" y="2155825"/>
                <a:ext cx="1827213" cy="506413"/>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=27.875</m:t>
                      </m:r>
                    </m:oMath>
                  </m:oMathPara>
                </a14:m>
                <a:endParaRPr lang="zh-CN" altLang="en-US">
                  <a:solidFill>
                    <a:schemeClr val="bg2"/>
                  </a:solidFill>
                </a:endParaRPr>
              </a:p>
            </p:txBody>
          </p:sp>
        </mc:Choice>
        <mc:Fallback>
          <p:sp>
            <p:nvSpPr>
              <p:cNvPr id="103431" name="Object 7">
                <a:hlinkClick r:id="" action="ppaction://ole?verb=0"/>
              </p:cNvPr>
              <p:cNvSpPr txBox="1">
                <a:spLocks noRot="1" noChangeAspect="1" noMove="1" noResize="1" noEditPoints="1" noAdjustHandles="1" noChangeArrowheads="1" noChangeShapeType="1" noTextEdit="1"/>
              </p:cNvSpPr>
              <p:nvPr/>
            </p:nvSpPr>
            <p:spPr bwMode="auto">
              <a:xfrm>
                <a:off x="4829175" y="2155825"/>
                <a:ext cx="1827213" cy="506413"/>
              </a:xfrm>
              <a:prstGeom prst="rect">
                <a:avLst/>
              </a:prstGeom>
              <a:blipFill>
                <a:blip r:embed="rId5"/>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3432" name="Object 8">
                <a:hlinkClick r:id="" action="ppaction://ole?verb=0"/>
              </p:cNvPr>
              <p:cNvSpPr txBox="1"/>
              <p:nvPr/>
            </p:nvSpPr>
            <p:spPr bwMode="auto">
              <a:xfrm>
                <a:off x="6683375" y="2133600"/>
                <a:ext cx="2192338" cy="538163"/>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=23.014</m:t>
                      </m:r>
                    </m:oMath>
                  </m:oMathPara>
                </a14:m>
                <a:endParaRPr lang="zh-CN" altLang="en-US">
                  <a:solidFill>
                    <a:schemeClr val="bg2"/>
                  </a:solidFill>
                </a:endParaRPr>
              </a:p>
            </p:txBody>
          </p:sp>
        </mc:Choice>
        <mc:Fallback>
          <p:sp>
            <p:nvSpPr>
              <p:cNvPr id="103432" name="Object 8">
                <a:hlinkClick r:id="" action="ppaction://ole?verb=0"/>
              </p:cNvPr>
              <p:cNvSpPr txBox="1">
                <a:spLocks noRot="1" noChangeAspect="1" noMove="1" noResize="1" noEditPoints="1" noAdjustHandles="1" noChangeArrowheads="1" noChangeShapeType="1" noTextEdit="1"/>
              </p:cNvSpPr>
              <p:nvPr/>
            </p:nvSpPr>
            <p:spPr bwMode="auto">
              <a:xfrm>
                <a:off x="6683375" y="2133600"/>
                <a:ext cx="2192338" cy="538163"/>
              </a:xfrm>
              <a:prstGeom prst="rect">
                <a:avLst/>
              </a:prstGeom>
              <a:blipFill>
                <a:blip r:embed="rId6"/>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3433" name="Object 11"/>
              <p:cNvSpPr txBox="1"/>
              <p:nvPr/>
            </p:nvSpPr>
            <p:spPr bwMode="auto">
              <a:xfrm>
                <a:off x="1295400" y="3048000"/>
                <a:ext cx="5105400" cy="1360488"/>
              </a:xfrm>
              <a:prstGeom prst="rect">
                <a:avLst/>
              </a:prstGeom>
              <a:noFill/>
              <a:ln>
                <a:noFill/>
              </a:ln>
              <a:effectLst>
                <a:outerShdw dist="17961" dir="27000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𝑣</m:t>
                      </m:r>
                      <m:r>
                        <a:rPr lang="zh-CN" altLang="en-US" i="1" smtClean="0">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p>
                            <m:sSupPr>
                              <m:ctrlPr>
                                <a:rPr lang="zh-CN" altLang="en-US" i="1">
                                  <a:solidFill>
                                    <a:schemeClr val="bg2"/>
                                  </a:solidFill>
                                  <a:latin typeface="Cambria Math" panose="02040503050406030204" pitchFamily="18" charset="0"/>
                                </a:rPr>
                              </m:ctrlPr>
                            </m:sSupPr>
                            <m:e>
                              <m:d>
                                <m:dPr>
                                  <m:ctrlPr>
                                    <a:rPr lang="zh-CN" altLang="en-US" i="1">
                                      <a:solidFill>
                                        <a:schemeClr val="bg2"/>
                                      </a:solidFill>
                                      <a:latin typeface="Cambria Math" panose="02040503050406030204" pitchFamily="18" charset="0"/>
                                    </a:rPr>
                                  </m:ctrlPr>
                                </m:dPr>
                                <m:e>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15.996</m:t>
                                      </m:r>
                                    </m:num>
                                    <m:den>
                                      <m:r>
                                        <a:rPr lang="zh-CN" altLang="en-US" i="1">
                                          <a:solidFill>
                                            <a:schemeClr val="bg2"/>
                                          </a:solidFill>
                                          <a:latin typeface="Cambria Math" panose="02040503050406030204" pitchFamily="18" charset="0"/>
                                        </a:rPr>
                                        <m:t>12</m:t>
                                      </m:r>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23.014</m:t>
                                      </m:r>
                                    </m:num>
                                    <m:den>
                                      <m:r>
                                        <a:rPr lang="zh-CN" altLang="en-US" i="1">
                                          <a:solidFill>
                                            <a:schemeClr val="bg2"/>
                                          </a:solidFill>
                                          <a:latin typeface="Cambria Math" panose="02040503050406030204" pitchFamily="18" charset="0"/>
                                        </a:rPr>
                                        <m:t>8</m:t>
                                      </m:r>
                                    </m:den>
                                  </m:f>
                                </m:e>
                              </m:d>
                            </m:e>
                            <m:sup>
                              <m:r>
                                <a:rPr lang="zh-CN" altLang="en-US" i="1">
                                  <a:solidFill>
                                    <a:schemeClr val="bg2"/>
                                  </a:solidFill>
                                  <a:latin typeface="Cambria Math" panose="02040503050406030204" pitchFamily="18" charset="0"/>
                                </a:rPr>
                                <m:t>2</m:t>
                              </m:r>
                            </m:sup>
                          </m:sSup>
                        </m:num>
                        <m:den>
                          <m:f>
                            <m:fPr>
                              <m:ctrlPr>
                                <a:rPr lang="zh-CN" altLang="en-US" i="1">
                                  <a:solidFill>
                                    <a:schemeClr val="bg2"/>
                                  </a:solidFill>
                                  <a:latin typeface="Cambria Math" panose="02040503050406030204" pitchFamily="18" charset="0"/>
                                </a:rPr>
                              </m:ctrlPr>
                            </m:fPr>
                            <m:num>
                              <m:sSup>
                                <m:sSupPr>
                                  <m:ctrlPr>
                                    <a:rPr lang="zh-CN" altLang="en-US" i="1">
                                      <a:solidFill>
                                        <a:schemeClr val="bg2"/>
                                      </a:solidFill>
                                      <a:latin typeface="Cambria Math" panose="02040503050406030204" pitchFamily="18" charset="0"/>
                                    </a:rPr>
                                  </m:ctrlPr>
                                </m:sSupPr>
                                <m:e>
                                  <m:d>
                                    <m:dPr>
                                      <m:ctrlPr>
                                        <a:rPr lang="zh-CN" altLang="en-US" i="1">
                                          <a:solidFill>
                                            <a:schemeClr val="bg2"/>
                                          </a:solidFill>
                                          <a:latin typeface="Cambria Math" panose="02040503050406030204" pitchFamily="18" charset="0"/>
                                        </a:rPr>
                                      </m:ctrlPr>
                                    </m:dPr>
                                    <m:e>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15.996</m:t>
                                          </m:r>
                                        </m:num>
                                        <m:den>
                                          <m:r>
                                            <a:rPr lang="zh-CN" altLang="en-US" i="1">
                                              <a:solidFill>
                                                <a:schemeClr val="bg2"/>
                                              </a:solidFill>
                                              <a:latin typeface="Cambria Math" panose="02040503050406030204" pitchFamily="18" charset="0"/>
                                            </a:rPr>
                                            <m:t>12</m:t>
                                          </m:r>
                                        </m:den>
                                      </m:f>
                                    </m:e>
                                  </m:d>
                                </m:e>
                                <m:sup>
                                  <m:r>
                                    <a:rPr lang="zh-CN" altLang="en-US" i="1">
                                      <a:solidFill>
                                        <a:schemeClr val="bg2"/>
                                      </a:solidFill>
                                      <a:latin typeface="Cambria Math" panose="02040503050406030204" pitchFamily="18" charset="0"/>
                                    </a:rPr>
                                    <m:t>2</m:t>
                                  </m:r>
                                </m:sup>
                              </m:sSup>
                            </m:num>
                            <m:den>
                              <m:r>
                                <a:rPr lang="zh-CN" altLang="en-US" i="1">
                                  <a:solidFill>
                                    <a:schemeClr val="bg2"/>
                                  </a:solidFill>
                                  <a:latin typeface="Cambria Math" panose="02040503050406030204" pitchFamily="18" charset="0"/>
                                </a:rPr>
                                <m:t>12−1</m:t>
                              </m:r>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p>
                                <m:sSupPr>
                                  <m:ctrlPr>
                                    <a:rPr lang="zh-CN" altLang="en-US" i="1">
                                      <a:solidFill>
                                        <a:schemeClr val="bg2"/>
                                      </a:solidFill>
                                      <a:latin typeface="Cambria Math" panose="02040503050406030204" pitchFamily="18" charset="0"/>
                                    </a:rPr>
                                  </m:ctrlPr>
                                </m:sSupPr>
                                <m:e>
                                  <m:d>
                                    <m:dPr>
                                      <m:ctrlPr>
                                        <a:rPr lang="zh-CN" altLang="en-US" i="1">
                                          <a:solidFill>
                                            <a:schemeClr val="bg2"/>
                                          </a:solidFill>
                                          <a:latin typeface="Cambria Math" panose="02040503050406030204" pitchFamily="18" charset="0"/>
                                        </a:rPr>
                                      </m:ctrlPr>
                                    </m:dPr>
                                    <m:e>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23.014</m:t>
                                          </m:r>
                                        </m:num>
                                        <m:den>
                                          <m:r>
                                            <a:rPr lang="zh-CN" altLang="en-US" i="1">
                                              <a:solidFill>
                                                <a:schemeClr val="bg2"/>
                                              </a:solidFill>
                                              <a:latin typeface="Cambria Math" panose="02040503050406030204" pitchFamily="18" charset="0"/>
                                            </a:rPr>
                                            <m:t>8</m:t>
                                          </m:r>
                                        </m:den>
                                      </m:f>
                                    </m:e>
                                  </m:d>
                                </m:e>
                                <m:sup>
                                  <m:r>
                                    <a:rPr lang="zh-CN" altLang="en-US" i="1">
                                      <a:solidFill>
                                        <a:schemeClr val="bg2"/>
                                      </a:solidFill>
                                      <a:latin typeface="Cambria Math" panose="02040503050406030204" pitchFamily="18" charset="0"/>
                                    </a:rPr>
                                    <m:t>2</m:t>
                                  </m:r>
                                </m:sup>
                              </m:sSup>
                            </m:num>
                            <m:den>
                              <m:r>
                                <a:rPr lang="zh-CN" altLang="en-US" i="1">
                                  <a:solidFill>
                                    <a:schemeClr val="bg2"/>
                                  </a:solidFill>
                                  <a:latin typeface="Cambria Math" panose="02040503050406030204" pitchFamily="18" charset="0"/>
                                </a:rPr>
                                <m:t>8−1</m:t>
                              </m:r>
                            </m:den>
                          </m:f>
                        </m:den>
                      </m:f>
                      <m:r>
                        <a:rPr lang="zh-CN" altLang="en-US" i="1">
                          <a:solidFill>
                            <a:schemeClr val="bg2"/>
                          </a:solidFill>
                          <a:latin typeface="Cambria Math" panose="02040503050406030204" pitchFamily="18" charset="0"/>
                        </a:rPr>
                        <m:t>=13.188≈13</m:t>
                      </m:r>
                    </m:oMath>
                  </m:oMathPara>
                </a14:m>
                <a:endParaRPr lang="zh-CN" altLang="en-US" dirty="0">
                  <a:solidFill>
                    <a:schemeClr val="bg2"/>
                  </a:solidFill>
                </a:endParaRPr>
              </a:p>
            </p:txBody>
          </p:sp>
        </mc:Choice>
        <mc:Fallback>
          <p:sp>
            <p:nvSpPr>
              <p:cNvPr id="103433" name="Object 11"/>
              <p:cNvSpPr txBox="1">
                <a:spLocks noRot="1" noChangeAspect="1" noMove="1" noResize="1" noEditPoints="1" noAdjustHandles="1" noChangeArrowheads="1" noChangeShapeType="1" noTextEdit="1"/>
              </p:cNvSpPr>
              <p:nvPr/>
            </p:nvSpPr>
            <p:spPr bwMode="auto">
              <a:xfrm>
                <a:off x="1295400" y="3048000"/>
                <a:ext cx="5105400" cy="1360488"/>
              </a:xfrm>
              <a:prstGeom prst="rect">
                <a:avLst/>
              </a:prstGeom>
              <a:blipFill>
                <a:blip r:embed="rId7"/>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3434" name="Object 13"/>
              <p:cNvSpPr txBox="1"/>
              <p:nvPr/>
            </p:nvSpPr>
            <p:spPr bwMode="auto">
              <a:xfrm>
                <a:off x="1241425" y="4419600"/>
                <a:ext cx="6988175" cy="914400"/>
              </a:xfrm>
              <a:prstGeom prst="rect">
                <a:avLst/>
              </a:prstGeom>
              <a:noFill/>
              <a:ln>
                <a:noFill/>
              </a:ln>
              <a:effectLst>
                <a:outerShdw dist="17961" dir="27000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(32.5−27.875)±2.1604×</m:t>
                      </m:r>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15.996</m:t>
                              </m:r>
                            </m:num>
                            <m:den>
                              <m:r>
                                <a:rPr lang="zh-CN" altLang="en-US" i="1">
                                  <a:solidFill>
                                    <a:schemeClr val="bg2"/>
                                  </a:solidFill>
                                  <a:latin typeface="Cambria Math" panose="02040503050406030204" pitchFamily="18" charset="0"/>
                                </a:rPr>
                                <m:t>12</m:t>
                              </m:r>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23.014</m:t>
                              </m:r>
                            </m:num>
                            <m:den>
                              <m:r>
                                <a:rPr lang="zh-CN" altLang="en-US" i="1">
                                  <a:solidFill>
                                    <a:schemeClr val="bg2"/>
                                  </a:solidFill>
                                  <a:latin typeface="Cambria Math" panose="02040503050406030204" pitchFamily="18" charset="0"/>
                                </a:rPr>
                                <m:t>8</m:t>
                              </m:r>
                            </m:den>
                          </m:f>
                        </m:e>
                      </m:rad>
                      <m:r>
                        <a:rPr lang="zh-CN" altLang="en-US" i="1">
                          <a:solidFill>
                            <a:schemeClr val="bg2"/>
                          </a:solidFill>
                          <a:latin typeface="Cambria Math" panose="02040503050406030204" pitchFamily="18" charset="0"/>
                        </a:rPr>
                        <m:t>=4.625±4.433</m:t>
                      </m:r>
                    </m:oMath>
                  </m:oMathPara>
                </a14:m>
                <a:endParaRPr lang="zh-CN" altLang="en-US" dirty="0">
                  <a:solidFill>
                    <a:schemeClr val="bg2"/>
                  </a:solidFill>
                </a:endParaRPr>
              </a:p>
            </p:txBody>
          </p:sp>
        </mc:Choice>
        <mc:Fallback>
          <p:sp>
            <p:nvSpPr>
              <p:cNvPr id="103434" name="Object 13"/>
              <p:cNvSpPr txBox="1">
                <a:spLocks noRot="1" noChangeAspect="1" noMove="1" noResize="1" noEditPoints="1" noAdjustHandles="1" noChangeArrowheads="1" noChangeShapeType="1" noTextEdit="1"/>
              </p:cNvSpPr>
              <p:nvPr/>
            </p:nvSpPr>
            <p:spPr bwMode="auto">
              <a:xfrm>
                <a:off x="1241425" y="4419600"/>
                <a:ext cx="6988175" cy="914400"/>
              </a:xfrm>
              <a:prstGeom prst="rect">
                <a:avLst/>
              </a:prstGeom>
              <a:blipFill>
                <a:blip r:embed="rId8"/>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889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dirty="0">
                <a:solidFill>
                  <a:schemeClr val="bg2"/>
                </a:solidFill>
                <a:latin typeface="Arial" panose="020B0604020202020204" pitchFamily="34" charset="0"/>
              </a:rPr>
              <a:t>两个总体均值之差的区间估计</a:t>
            </a:r>
            <a:br>
              <a:rPr lang="zh-CN" altLang="en-US" sz="4400" dirty="0">
                <a:solidFill>
                  <a:schemeClr val="bg2"/>
                </a:solidFill>
                <a:latin typeface="Arial" panose="020B0604020202020204" pitchFamily="34" charset="0"/>
              </a:rPr>
            </a:br>
            <a:r>
              <a:rPr lang="en-US" altLang="zh-CN" sz="4000" dirty="0">
                <a:solidFill>
                  <a:schemeClr val="bg2"/>
                </a:solidFill>
                <a:latin typeface="Arial" panose="020B0604020202020204" pitchFamily="34" charset="0"/>
              </a:rPr>
              <a:t>(</a:t>
            </a:r>
            <a:r>
              <a:rPr lang="zh-CN" altLang="en-US" sz="4000" dirty="0">
                <a:solidFill>
                  <a:schemeClr val="bg2"/>
                </a:solidFill>
                <a:latin typeface="Arial" panose="020B0604020202020204" pitchFamily="34" charset="0"/>
              </a:rPr>
              <a:t>匹配样本</a:t>
            </a:r>
            <a:r>
              <a:rPr lang="en-US" altLang="zh-CN" sz="4000" dirty="0">
                <a:solidFill>
                  <a:schemeClr val="bg2"/>
                </a:solidFill>
                <a:latin typeface="Arial" panose="020B0604020202020204" pitchFamily="34" charset="0"/>
              </a:rPr>
              <a:t>)</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a:xfrm>
            <a:off x="1333500" y="354807"/>
            <a:ext cx="6781800" cy="1143000"/>
          </a:xfrm>
        </p:spPr>
        <p:txBody>
          <a:bodyPr/>
          <a:lstStyle/>
          <a:p>
            <a:pPr>
              <a:defRPr/>
            </a:pPr>
            <a:r>
              <a:rPr lang="zh-CN" altLang="en-US">
                <a:solidFill>
                  <a:schemeClr val="bg2"/>
                </a:solidFill>
              </a:rPr>
              <a:t>两个总体均值之差的估计</a:t>
            </a:r>
            <a:br>
              <a:rPr lang="zh-CN" altLang="en-US">
                <a:solidFill>
                  <a:schemeClr val="bg2"/>
                </a:solidFill>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匹配大样本</a:t>
            </a:r>
            <a:r>
              <a:rPr lang="en-US" altLang="zh-CN" sz="3600">
                <a:solidFill>
                  <a:schemeClr val="bg2"/>
                </a:solidFill>
                <a:latin typeface="Arial" panose="020B0604020202020204" pitchFamily="34" charset="0"/>
              </a:rPr>
              <a:t>)</a:t>
            </a:r>
          </a:p>
        </p:txBody>
      </p:sp>
      <p:sp>
        <p:nvSpPr>
          <p:cNvPr id="850947" name="Rectangle 3"/>
          <p:cNvSpPr>
            <a:spLocks noGrp="1" noChangeArrowheads="1"/>
          </p:cNvSpPr>
          <p:nvPr>
            <p:ph type="body" idx="1"/>
          </p:nvPr>
        </p:nvSpPr>
        <p:spPr>
          <a:xfrm>
            <a:off x="457200" y="1700213"/>
            <a:ext cx="8153400" cy="4319587"/>
          </a:xfrm>
        </p:spPr>
        <p:txBody>
          <a:bodyPr/>
          <a:lstStyle/>
          <a:p>
            <a:pPr marL="609600" indent="-609600" algn="just">
              <a:buFontTx/>
              <a:buAutoNum type="arabicPeriod"/>
              <a:defRPr/>
            </a:pPr>
            <a:r>
              <a:rPr lang="zh-CN" altLang="en-US" dirty="0">
                <a:solidFill>
                  <a:schemeClr val="bg2"/>
                </a:solidFill>
              </a:rPr>
              <a:t>假定条件</a:t>
            </a:r>
          </a:p>
          <a:p>
            <a:pPr marL="1219200" lvl="1" indent="-533400" algn="just">
              <a:buSzTx/>
              <a:buFont typeface="Wingdings" panose="05000000000000000000" pitchFamily="2" charset="2"/>
              <a:buChar char="§"/>
              <a:defRPr/>
            </a:pPr>
            <a:r>
              <a:rPr lang="zh-CN" altLang="en-US" dirty="0">
                <a:solidFill>
                  <a:schemeClr val="bg2"/>
                </a:solidFill>
                <a:sym typeface="Wingdings" panose="05000000000000000000" pitchFamily="2" charset="2"/>
              </a:rPr>
              <a:t>两个匹配的大样本</a:t>
            </a:r>
            <a:r>
              <a:rPr lang="en-US" altLang="zh-CN" dirty="0">
                <a:solidFill>
                  <a:schemeClr val="bg2"/>
                </a:solidFill>
              </a:rPr>
              <a:t>(</a:t>
            </a:r>
            <a:r>
              <a:rPr lang="en-US" altLang="zh-CN" i="1" dirty="0">
                <a:solidFill>
                  <a:schemeClr val="bg2"/>
                </a:solidFill>
              </a:rPr>
              <a:t>n</a:t>
            </a:r>
            <a:r>
              <a:rPr lang="en-US" altLang="zh-CN" baseline="-25000" dirty="0">
                <a:solidFill>
                  <a:schemeClr val="bg2"/>
                </a:solidFill>
              </a:rPr>
              <a:t>1</a:t>
            </a:r>
            <a:r>
              <a:rPr lang="en-US" altLang="zh-CN" dirty="0">
                <a:solidFill>
                  <a:schemeClr val="bg2"/>
                </a:solidFill>
                <a:sym typeface="Symbol" panose="05050102010706020507" pitchFamily="18" charset="2"/>
              </a:rPr>
              <a:t> </a:t>
            </a:r>
            <a:r>
              <a:rPr lang="en-US" altLang="zh-CN" dirty="0">
                <a:solidFill>
                  <a:schemeClr val="bg2"/>
                </a:solidFill>
              </a:rPr>
              <a:t>30</a:t>
            </a:r>
            <a:r>
              <a:rPr lang="zh-CN" altLang="en-US" dirty="0">
                <a:solidFill>
                  <a:schemeClr val="bg2"/>
                </a:solidFill>
              </a:rPr>
              <a:t>和</a:t>
            </a:r>
            <a:r>
              <a:rPr lang="en-US" altLang="zh-CN" i="1" dirty="0">
                <a:solidFill>
                  <a:schemeClr val="bg2"/>
                </a:solidFill>
              </a:rPr>
              <a:t>n</a:t>
            </a:r>
            <a:r>
              <a:rPr lang="en-US" altLang="zh-CN" baseline="-25000" dirty="0">
                <a:solidFill>
                  <a:schemeClr val="bg2"/>
                </a:solidFill>
              </a:rPr>
              <a:t>2 </a:t>
            </a:r>
            <a:r>
              <a:rPr lang="en-US" altLang="zh-CN" dirty="0">
                <a:solidFill>
                  <a:schemeClr val="bg2"/>
                </a:solidFill>
                <a:sym typeface="Symbol" panose="05050102010706020507" pitchFamily="18" charset="2"/>
              </a:rPr>
              <a:t> </a:t>
            </a:r>
            <a:r>
              <a:rPr lang="en-US" altLang="zh-CN" dirty="0">
                <a:solidFill>
                  <a:schemeClr val="bg2"/>
                </a:solidFill>
              </a:rPr>
              <a:t>30)</a:t>
            </a:r>
          </a:p>
          <a:p>
            <a:pPr marL="1219200" lvl="1" indent="-533400" algn="just">
              <a:buSzTx/>
              <a:buFont typeface="Wingdings" panose="05000000000000000000" pitchFamily="2" charset="2"/>
              <a:buChar char="§"/>
              <a:defRPr/>
            </a:pPr>
            <a:r>
              <a:rPr lang="zh-CN" altLang="en-US" dirty="0">
                <a:solidFill>
                  <a:schemeClr val="bg2"/>
                </a:solidFill>
                <a:latin typeface="Times New Roman" panose="02020603050405020304" pitchFamily="18" charset="0"/>
              </a:rPr>
              <a:t>两个总体各观察值的配对差服从正态分布</a:t>
            </a:r>
            <a:endParaRPr lang="zh-CN" altLang="en-US" dirty="0">
              <a:solidFill>
                <a:schemeClr val="bg2"/>
              </a:solidFill>
              <a:sym typeface="Wingdings" panose="05000000000000000000" pitchFamily="2" charset="2"/>
            </a:endParaRPr>
          </a:p>
          <a:p>
            <a:pPr marL="609600" indent="-609600" algn="just">
              <a:spcBef>
                <a:spcPct val="0"/>
              </a:spcBef>
              <a:buFontTx/>
              <a:buAutoNum type="arabicPeriod"/>
              <a:defRPr/>
            </a:pPr>
            <a:r>
              <a:rPr lang="zh-CN" altLang="en-US" dirty="0">
                <a:solidFill>
                  <a:schemeClr val="bg2"/>
                </a:solidFill>
              </a:rPr>
              <a:t>两个总体均值之差</a:t>
            </a:r>
            <a:r>
              <a:rPr lang="zh-CN" altLang="en-US" i="1" dirty="0">
                <a:solidFill>
                  <a:schemeClr val="bg2"/>
                </a:solidFill>
                <a:sym typeface="Symbol" panose="05050102010706020507" pitchFamily="18" charset="2"/>
              </a:rPr>
              <a:t></a:t>
            </a:r>
            <a:r>
              <a:rPr lang="en-US" altLang="zh-CN" i="1" baseline="-25000" dirty="0">
                <a:solidFill>
                  <a:schemeClr val="bg2"/>
                </a:solidFill>
                <a:sym typeface="Symbol" panose="05050102010706020507" pitchFamily="18" charset="2"/>
              </a:rPr>
              <a:t>d </a:t>
            </a:r>
            <a:r>
              <a:rPr lang="en-US" altLang="zh-CN" dirty="0">
                <a:solidFill>
                  <a:schemeClr val="bg2"/>
                </a:solidFill>
                <a:sym typeface="Symbol" panose="05050102010706020507" pitchFamily="18" charset="2"/>
              </a:rPr>
              <a:t>=</a:t>
            </a:r>
            <a:r>
              <a:rPr lang="en-US" altLang="zh-CN" i="1" dirty="0">
                <a:solidFill>
                  <a:schemeClr val="bg2"/>
                </a:solidFill>
                <a:sym typeface="Symbol" panose="05050102010706020507" pitchFamily="18" charset="2"/>
              </a:rPr>
              <a:t></a:t>
            </a:r>
            <a:r>
              <a:rPr lang="en-US" altLang="zh-CN" baseline="-25000" dirty="0">
                <a:solidFill>
                  <a:schemeClr val="bg2"/>
                </a:solidFill>
                <a:sym typeface="Symbol" panose="05050102010706020507" pitchFamily="18" charset="2"/>
              </a:rPr>
              <a:t>1</a:t>
            </a:r>
            <a:r>
              <a:rPr lang="en-US" altLang="zh-CN" dirty="0">
                <a:solidFill>
                  <a:schemeClr val="bg2"/>
                </a:solidFill>
                <a:sym typeface="Symbol" panose="05050102010706020507" pitchFamily="18" charset="2"/>
              </a:rPr>
              <a:t>-</a:t>
            </a:r>
            <a:r>
              <a:rPr lang="en-US" altLang="zh-CN" i="1" dirty="0">
                <a:solidFill>
                  <a:schemeClr val="bg2"/>
                </a:solidFill>
                <a:sym typeface="Symbol" panose="05050102010706020507" pitchFamily="18" charset="2"/>
              </a:rPr>
              <a:t></a:t>
            </a:r>
            <a:r>
              <a:rPr lang="en-US" altLang="zh-CN" baseline="-25000" dirty="0">
                <a:solidFill>
                  <a:schemeClr val="bg2"/>
                </a:solidFill>
                <a:sym typeface="Symbol" panose="05050102010706020507" pitchFamily="18" charset="2"/>
              </a:rPr>
              <a:t>2</a:t>
            </a:r>
            <a:r>
              <a:rPr lang="zh-CN" altLang="en-US" dirty="0">
                <a:solidFill>
                  <a:schemeClr val="bg2"/>
                </a:solidFill>
                <a:sym typeface="Symbol" panose="05050102010706020507" pitchFamily="18" charset="2"/>
              </a:rPr>
              <a:t>在</a:t>
            </a:r>
            <a:r>
              <a:rPr lang="en-US" altLang="zh-CN" dirty="0">
                <a:solidFill>
                  <a:schemeClr val="bg2"/>
                </a:solidFill>
                <a:sym typeface="Symbol" panose="05050102010706020507" pitchFamily="18" charset="2"/>
              </a:rPr>
              <a:t>1-</a:t>
            </a:r>
            <a:r>
              <a:rPr lang="en-US" altLang="zh-CN" i="1" dirty="0">
                <a:solidFill>
                  <a:schemeClr val="bg2"/>
                </a:solidFill>
                <a:sym typeface="Symbol" panose="05050102010706020507" pitchFamily="18" charset="2"/>
              </a:rPr>
              <a:t> </a:t>
            </a:r>
            <a:r>
              <a:rPr lang="zh-CN" altLang="en-US" dirty="0">
                <a:solidFill>
                  <a:schemeClr val="bg2"/>
                </a:solidFill>
                <a:sym typeface="Symbol" panose="05050102010706020507" pitchFamily="18" charset="2"/>
              </a:rPr>
              <a:t>置信水平下的置信区间为</a:t>
            </a:r>
          </a:p>
        </p:txBody>
      </p:sp>
      <p:graphicFrame>
        <p:nvGraphicFramePr>
          <p:cNvPr id="850949" name="Object 5"/>
          <p:cNvGraphicFramePr>
            <a:graphicFrameLocks noChangeAspect="1"/>
          </p:cNvGraphicFramePr>
          <p:nvPr>
            <p:extLst>
              <p:ext uri="{D42A27DB-BD31-4B8C-83A1-F6EECF244321}">
                <p14:modId xmlns:p14="http://schemas.microsoft.com/office/powerpoint/2010/main" val="1350619039"/>
              </p:ext>
            </p:extLst>
          </p:nvPr>
        </p:nvGraphicFramePr>
        <p:xfrm>
          <a:off x="2400300" y="4107656"/>
          <a:ext cx="2286000" cy="1285875"/>
        </p:xfrm>
        <a:graphic>
          <a:graphicData uri="http://schemas.openxmlformats.org/presentationml/2006/ole">
            <mc:AlternateContent xmlns:mc="http://schemas.openxmlformats.org/markup-compatibility/2006">
              <mc:Choice xmlns:v="urn:schemas-microsoft-com:vml" Requires="v">
                <p:oleObj spid="_x0000_s107542" r:id="rId4" imgW="754479" imgH="426804" progId="Equation.3">
                  <p:embed/>
                </p:oleObj>
              </mc:Choice>
              <mc:Fallback>
                <p:oleObj r:id="rId4" imgW="754479" imgH="426804"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300" y="4107656"/>
                        <a:ext cx="2286000" cy="12858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50957" name="Group 13"/>
          <p:cNvGrpSpPr>
            <a:grpSpLocks/>
          </p:cNvGrpSpPr>
          <p:nvPr/>
        </p:nvGrpSpPr>
        <p:grpSpPr bwMode="auto">
          <a:xfrm>
            <a:off x="1524000" y="4953000"/>
            <a:ext cx="2317750" cy="1295400"/>
            <a:chOff x="960" y="2928"/>
            <a:chExt cx="1460" cy="816"/>
          </a:xfrm>
        </p:grpSpPr>
        <p:sp>
          <p:nvSpPr>
            <p:cNvPr id="850951" name="Rectangle 7"/>
            <p:cNvSpPr>
              <a:spLocks noChangeArrowheads="1"/>
            </p:cNvSpPr>
            <p:nvPr/>
          </p:nvSpPr>
          <p:spPr bwMode="auto">
            <a:xfrm>
              <a:off x="960" y="3456"/>
              <a:ext cx="14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0" dirty="0">
                  <a:solidFill>
                    <a:srgbClr val="FF0000"/>
                  </a:solidFill>
                  <a:effectLst>
                    <a:outerShdw blurRad="38100" dist="38100" dir="2700000" algn="tl">
                      <a:srgbClr val="000000"/>
                    </a:outerShdw>
                  </a:effectLst>
                </a:rPr>
                <a:t>对应差值</a:t>
              </a:r>
              <a:r>
                <a:rPr lang="zh-CN" altLang="en-US" sz="2400" b="0" dirty="0">
                  <a:solidFill>
                    <a:schemeClr val="bg2"/>
                  </a:solidFill>
                  <a:effectLst>
                    <a:outerShdw blurRad="38100" dist="38100" dir="2700000" algn="tl">
                      <a:srgbClr val="000000"/>
                    </a:outerShdw>
                  </a:effectLst>
                </a:rPr>
                <a:t>的均值</a:t>
              </a:r>
            </a:p>
          </p:txBody>
        </p:sp>
        <p:sp>
          <p:nvSpPr>
            <p:cNvPr id="850953" name="Line 9"/>
            <p:cNvSpPr>
              <a:spLocks noChangeShapeType="1"/>
            </p:cNvSpPr>
            <p:nvPr/>
          </p:nvSpPr>
          <p:spPr bwMode="auto">
            <a:xfrm flipH="1">
              <a:off x="1392" y="2928"/>
              <a:ext cx="240" cy="576"/>
            </a:xfrm>
            <a:prstGeom prst="line">
              <a:avLst/>
            </a:prstGeom>
            <a:noFill/>
            <a:ln w="9525">
              <a:solidFill>
                <a:srgbClr val="66FF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grpSp>
        <p:nvGrpSpPr>
          <p:cNvPr id="850958" name="Group 14"/>
          <p:cNvGrpSpPr>
            <a:grpSpLocks/>
          </p:cNvGrpSpPr>
          <p:nvPr/>
        </p:nvGrpSpPr>
        <p:grpSpPr bwMode="auto">
          <a:xfrm>
            <a:off x="4572000" y="4495800"/>
            <a:ext cx="3384550" cy="1752600"/>
            <a:chOff x="2880" y="2640"/>
            <a:chExt cx="2132" cy="1104"/>
          </a:xfrm>
        </p:grpSpPr>
        <p:sp>
          <p:nvSpPr>
            <p:cNvPr id="850952" name="Rectangle 8"/>
            <p:cNvSpPr>
              <a:spLocks noChangeArrowheads="1"/>
            </p:cNvSpPr>
            <p:nvPr/>
          </p:nvSpPr>
          <p:spPr bwMode="auto">
            <a:xfrm>
              <a:off x="3360" y="3456"/>
              <a:ext cx="16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0" dirty="0">
                  <a:solidFill>
                    <a:srgbClr val="FF0000"/>
                  </a:solidFill>
                  <a:effectLst>
                    <a:outerShdw blurRad="38100" dist="38100" dir="2700000" algn="tl">
                      <a:srgbClr val="000000"/>
                    </a:outerShdw>
                  </a:effectLst>
                </a:rPr>
                <a:t>对应差值</a:t>
              </a:r>
              <a:r>
                <a:rPr lang="zh-CN" altLang="en-US" sz="2400" b="0" dirty="0">
                  <a:solidFill>
                    <a:schemeClr val="bg2"/>
                  </a:solidFill>
                  <a:effectLst>
                    <a:outerShdw blurRad="38100" dist="38100" dir="2700000" algn="tl">
                      <a:srgbClr val="000000"/>
                    </a:outerShdw>
                  </a:effectLst>
                </a:rPr>
                <a:t>的标准差</a:t>
              </a:r>
            </a:p>
          </p:txBody>
        </p:sp>
        <p:sp>
          <p:nvSpPr>
            <p:cNvPr id="850954" name="Line 10"/>
            <p:cNvSpPr>
              <a:spLocks noChangeShapeType="1"/>
            </p:cNvSpPr>
            <p:nvPr/>
          </p:nvSpPr>
          <p:spPr bwMode="auto">
            <a:xfrm>
              <a:off x="2880" y="2640"/>
              <a:ext cx="1248" cy="768"/>
            </a:xfrm>
            <a:prstGeom prst="line">
              <a:avLst/>
            </a:prstGeom>
            <a:noFill/>
            <a:ln w="9525">
              <a:solidFill>
                <a:srgbClr val="66FFFF"/>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0947">
                                            <p:txEl>
                                              <p:pRg st="0" end="0"/>
                                            </p:txEl>
                                          </p:spTgt>
                                        </p:tgtEl>
                                        <p:attrNameLst>
                                          <p:attrName>style.visibility</p:attrName>
                                        </p:attrNameLst>
                                      </p:cBhvr>
                                      <p:to>
                                        <p:strVal val="visible"/>
                                      </p:to>
                                    </p:set>
                                    <p:animEffect transition="in" filter="wipe(left)">
                                      <p:cBhvr>
                                        <p:cTn id="7" dur="500"/>
                                        <p:tgtEl>
                                          <p:spTgt spid="850947">
                                            <p:txEl>
                                              <p:pRg st="0" end="0"/>
                                            </p:txEl>
                                          </p:spTgt>
                                        </p:tgtEl>
                                      </p:cBhvr>
                                    </p:animEffect>
                                  </p:childTnLst>
                                  <p:subTnLst>
                                    <p:animClr clrSpc="rgb" dir="cw">
                                      <p:cBhvr override="childStyle">
                                        <p:cTn dur="1" fill="hold" display="0" masterRel="nextClick" afterEffect="1"/>
                                        <p:tgtEl>
                                          <p:spTgt spid="85094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50947">
                                            <p:txEl>
                                              <p:pRg st="1" end="1"/>
                                            </p:txEl>
                                          </p:spTgt>
                                        </p:tgtEl>
                                        <p:attrNameLst>
                                          <p:attrName>style.visibility</p:attrName>
                                        </p:attrNameLst>
                                      </p:cBhvr>
                                      <p:to>
                                        <p:strVal val="visible"/>
                                      </p:to>
                                    </p:set>
                                    <p:animEffect transition="in" filter="wipe(left)">
                                      <p:cBhvr>
                                        <p:cTn id="10" dur="500"/>
                                        <p:tgtEl>
                                          <p:spTgt spid="850947">
                                            <p:txEl>
                                              <p:pRg st="1" end="1"/>
                                            </p:txEl>
                                          </p:spTgt>
                                        </p:tgtEl>
                                      </p:cBhvr>
                                    </p:animEffect>
                                  </p:childTnLst>
                                  <p:subTnLst>
                                    <p:animClr clrSpc="rgb" dir="cw">
                                      <p:cBhvr override="childStyle">
                                        <p:cTn dur="1" fill="hold" display="0" masterRel="nextClick" afterEffect="1"/>
                                        <p:tgtEl>
                                          <p:spTgt spid="85094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50947">
                                            <p:txEl>
                                              <p:pRg st="2" end="2"/>
                                            </p:txEl>
                                          </p:spTgt>
                                        </p:tgtEl>
                                        <p:attrNameLst>
                                          <p:attrName>style.visibility</p:attrName>
                                        </p:attrNameLst>
                                      </p:cBhvr>
                                      <p:to>
                                        <p:strVal val="visible"/>
                                      </p:to>
                                    </p:set>
                                    <p:animEffect transition="in" filter="wipe(left)">
                                      <p:cBhvr>
                                        <p:cTn id="13" dur="500"/>
                                        <p:tgtEl>
                                          <p:spTgt spid="850947">
                                            <p:txEl>
                                              <p:pRg st="2" end="2"/>
                                            </p:txEl>
                                          </p:spTgt>
                                        </p:tgtEl>
                                      </p:cBhvr>
                                    </p:animEffect>
                                  </p:childTnLst>
                                  <p:subTnLst>
                                    <p:animClr clrSpc="rgb" dir="cw">
                                      <p:cBhvr override="childStyle">
                                        <p:cTn dur="1" fill="hold" display="0" masterRel="nextClick" afterEffect="1"/>
                                        <p:tgtEl>
                                          <p:spTgt spid="850947">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50947">
                                            <p:txEl>
                                              <p:pRg st="3" end="3"/>
                                            </p:txEl>
                                          </p:spTgt>
                                        </p:tgtEl>
                                        <p:attrNameLst>
                                          <p:attrName>style.visibility</p:attrName>
                                        </p:attrNameLst>
                                      </p:cBhvr>
                                      <p:to>
                                        <p:strVal val="visible"/>
                                      </p:to>
                                    </p:set>
                                    <p:animEffect transition="in" filter="wipe(left)">
                                      <p:cBhvr>
                                        <p:cTn id="18" dur="500"/>
                                        <p:tgtEl>
                                          <p:spTgt spid="850947">
                                            <p:txEl>
                                              <p:pRg st="3" end="3"/>
                                            </p:txEl>
                                          </p:spTgt>
                                        </p:tgtEl>
                                      </p:cBhvr>
                                    </p:animEffect>
                                  </p:childTnLst>
                                  <p:subTnLst>
                                    <p:animClr clrSpc="rgb" dir="cw">
                                      <p:cBhvr override="childStyle">
                                        <p:cTn dur="1" fill="hold" display="0" masterRel="nextClick" afterEffect="1"/>
                                        <p:tgtEl>
                                          <p:spTgt spid="850947">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850949"/>
                                        </p:tgtEl>
                                        <p:attrNameLst>
                                          <p:attrName>style.visibility</p:attrName>
                                        </p:attrNameLst>
                                      </p:cBhvr>
                                      <p:to>
                                        <p:strVal val="visible"/>
                                      </p:to>
                                    </p:set>
                                    <p:animEffect transition="in" filter="dissolve">
                                      <p:cBhvr>
                                        <p:cTn id="23" dur="500"/>
                                        <p:tgtEl>
                                          <p:spTgt spid="85094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850957"/>
                                        </p:tgtEl>
                                        <p:attrNameLst>
                                          <p:attrName>style.visibility</p:attrName>
                                        </p:attrNameLst>
                                      </p:cBhvr>
                                      <p:to>
                                        <p:strVal val="visible"/>
                                      </p:to>
                                    </p:set>
                                    <p:animEffect transition="in" filter="wipe(up)">
                                      <p:cBhvr>
                                        <p:cTn id="28" dur="500"/>
                                        <p:tgtEl>
                                          <p:spTgt spid="85095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850958"/>
                                        </p:tgtEl>
                                        <p:attrNameLst>
                                          <p:attrName>style.visibility</p:attrName>
                                        </p:attrNameLst>
                                      </p:cBhvr>
                                      <p:to>
                                        <p:strVal val="visible"/>
                                      </p:to>
                                    </p:set>
                                    <p:animEffect transition="in" filter="wipe(up)">
                                      <p:cBhvr>
                                        <p:cTn id="33" dur="500"/>
                                        <p:tgtEl>
                                          <p:spTgt spid="850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9090" name="Rectangle 2"/>
          <p:cNvSpPr>
            <a:spLocks noGrp="1" noChangeArrowheads="1"/>
          </p:cNvSpPr>
          <p:nvPr>
            <p:ph type="body" idx="1"/>
          </p:nvPr>
        </p:nvSpPr>
        <p:spPr>
          <a:xfrm>
            <a:off x="381000" y="1676400"/>
            <a:ext cx="8382000" cy="4495800"/>
          </a:xfrm>
        </p:spPr>
        <p:txBody>
          <a:bodyPr/>
          <a:lstStyle/>
          <a:p>
            <a:pPr marL="609600" indent="-609600" algn="just">
              <a:buFontTx/>
              <a:buAutoNum type="arabicPeriod"/>
              <a:defRPr/>
            </a:pPr>
            <a:r>
              <a:rPr lang="zh-CN" altLang="en-US" dirty="0">
                <a:solidFill>
                  <a:schemeClr val="bg2"/>
                </a:solidFill>
              </a:rPr>
              <a:t>估计量：用于估计总体参数的随机变量</a:t>
            </a:r>
          </a:p>
          <a:p>
            <a:pPr marL="1219200" lvl="1" indent="-533400" algn="just">
              <a:defRPr/>
            </a:pPr>
            <a:r>
              <a:rPr lang="zh-CN" altLang="en-US" dirty="0">
                <a:solidFill>
                  <a:schemeClr val="bg2"/>
                </a:solidFill>
              </a:rPr>
              <a:t>如样本均值，样本比例</a:t>
            </a:r>
            <a:r>
              <a:rPr lang="en-US" altLang="zh-CN" dirty="0">
                <a:solidFill>
                  <a:schemeClr val="bg2"/>
                </a:solidFill>
              </a:rPr>
              <a:t>, </a:t>
            </a:r>
            <a:r>
              <a:rPr lang="zh-CN" altLang="en-US" dirty="0">
                <a:solidFill>
                  <a:schemeClr val="bg2"/>
                </a:solidFill>
              </a:rPr>
              <a:t>样本方差等</a:t>
            </a:r>
          </a:p>
          <a:p>
            <a:pPr marL="1219200" lvl="1" indent="-533400" algn="just">
              <a:defRPr/>
            </a:pPr>
            <a:r>
              <a:rPr lang="zh-CN" altLang="en-US" dirty="0">
                <a:solidFill>
                  <a:schemeClr val="bg2"/>
                </a:solidFill>
              </a:rPr>
              <a:t>例如</a:t>
            </a:r>
            <a:r>
              <a:rPr lang="en-US" altLang="zh-CN" dirty="0">
                <a:solidFill>
                  <a:schemeClr val="bg2"/>
                </a:solidFill>
              </a:rPr>
              <a:t>: </a:t>
            </a:r>
            <a:r>
              <a:rPr lang="zh-CN" altLang="en-US" dirty="0">
                <a:solidFill>
                  <a:schemeClr val="bg2"/>
                </a:solidFill>
              </a:rPr>
              <a:t>样本均值就是总体均值</a:t>
            </a:r>
            <a:r>
              <a:rPr lang="zh-CN" altLang="en-US" i="1" dirty="0">
                <a:solidFill>
                  <a:schemeClr val="bg2"/>
                </a:solidFill>
                <a:latin typeface="Symbol" panose="05050102010706020507" pitchFamily="18" charset="2"/>
              </a:rPr>
              <a:t> </a:t>
            </a:r>
            <a:r>
              <a:rPr lang="zh-CN" altLang="en-US" dirty="0">
                <a:solidFill>
                  <a:schemeClr val="bg2"/>
                </a:solidFill>
              </a:rPr>
              <a:t>的一个估计量</a:t>
            </a:r>
          </a:p>
          <a:p>
            <a:pPr marL="609600" indent="-609600" algn="just">
              <a:buFontTx/>
              <a:buAutoNum type="arabicPeriod"/>
              <a:defRPr/>
            </a:pPr>
            <a:r>
              <a:rPr lang="zh-CN" altLang="en-US" dirty="0">
                <a:solidFill>
                  <a:schemeClr val="bg2"/>
                </a:solidFill>
              </a:rPr>
              <a:t>参数用</a:t>
            </a:r>
            <a:r>
              <a:rPr lang="zh-CN" altLang="en-US" i="1" dirty="0">
                <a:solidFill>
                  <a:schemeClr val="bg2"/>
                </a:solidFill>
                <a:sym typeface="Symbol" panose="05050102010706020507" pitchFamily="18" charset="2"/>
              </a:rPr>
              <a:t> </a:t>
            </a:r>
            <a:r>
              <a:rPr lang="zh-CN" altLang="en-US" dirty="0">
                <a:solidFill>
                  <a:schemeClr val="bg2"/>
                </a:solidFill>
                <a:sym typeface="Symbol" panose="05050102010706020507" pitchFamily="18" charset="2"/>
              </a:rPr>
              <a:t>表示，估计量</a:t>
            </a:r>
            <a:r>
              <a:rPr lang="zh-CN" altLang="en-US" dirty="0">
                <a:solidFill>
                  <a:schemeClr val="bg2"/>
                </a:solidFill>
              </a:rPr>
              <a:t>用    表示</a:t>
            </a:r>
          </a:p>
          <a:p>
            <a:pPr marL="609600" indent="-609600" algn="just">
              <a:buFontTx/>
              <a:buAutoNum type="arabicPeriod"/>
              <a:defRPr/>
            </a:pPr>
            <a:r>
              <a:rPr lang="zh-CN" altLang="en-US" dirty="0">
                <a:solidFill>
                  <a:schemeClr val="bg2"/>
                </a:solidFill>
              </a:rPr>
              <a:t>估计值：估计参数时计算出来的统计量的具体值</a:t>
            </a:r>
          </a:p>
          <a:p>
            <a:pPr marL="1219200" lvl="1" indent="-533400" algn="just">
              <a:defRPr/>
            </a:pPr>
            <a:r>
              <a:rPr lang="zh-CN" altLang="en-US" dirty="0">
                <a:solidFill>
                  <a:schemeClr val="bg2"/>
                </a:solidFill>
              </a:rPr>
              <a:t>如果样本均值 </a:t>
            </a:r>
            <a:r>
              <a:rPr lang="zh-CN" altLang="en-US" dirty="0">
                <a:solidFill>
                  <a:schemeClr val="bg2"/>
                </a:solidFill>
                <a:sym typeface="Symbol" panose="05050102010706020507" pitchFamily="18" charset="2"/>
              </a:rPr>
              <a:t></a:t>
            </a:r>
            <a:r>
              <a:rPr lang="en-US" altLang="zh-CN" b="1" i="1" dirty="0">
                <a:solidFill>
                  <a:schemeClr val="bg2"/>
                </a:solidFill>
                <a:latin typeface="Times New Roman" panose="02020603050405020304" pitchFamily="18" charset="0"/>
              </a:rPr>
              <a:t>x</a:t>
            </a:r>
            <a:r>
              <a:rPr lang="en-US" altLang="zh-CN" b="1" dirty="0">
                <a:solidFill>
                  <a:schemeClr val="bg2"/>
                </a:solidFill>
                <a:latin typeface="Times New Roman" panose="02020603050405020304" pitchFamily="18" charset="0"/>
              </a:rPr>
              <a:t> </a:t>
            </a:r>
            <a:r>
              <a:rPr lang="en-US" altLang="zh-CN" dirty="0">
                <a:solidFill>
                  <a:schemeClr val="bg2"/>
                </a:solidFill>
              </a:rPr>
              <a:t>=80</a:t>
            </a:r>
            <a:r>
              <a:rPr lang="zh-CN" altLang="en-US" dirty="0">
                <a:solidFill>
                  <a:schemeClr val="bg2"/>
                </a:solidFill>
              </a:rPr>
              <a:t>，则</a:t>
            </a:r>
            <a:r>
              <a:rPr lang="en-US" altLang="zh-CN" dirty="0">
                <a:solidFill>
                  <a:schemeClr val="bg2"/>
                </a:solidFill>
              </a:rPr>
              <a:t>80</a:t>
            </a:r>
            <a:r>
              <a:rPr lang="zh-CN" altLang="en-US" dirty="0">
                <a:solidFill>
                  <a:schemeClr val="bg2"/>
                </a:solidFill>
              </a:rPr>
              <a:t>就是</a:t>
            </a:r>
            <a:r>
              <a:rPr lang="zh-CN" altLang="en-US" i="1" dirty="0">
                <a:solidFill>
                  <a:schemeClr val="bg2"/>
                </a:solidFill>
                <a:latin typeface="Symbol" panose="05050102010706020507" pitchFamily="18" charset="2"/>
              </a:rPr>
              <a:t></a:t>
            </a:r>
            <a:r>
              <a:rPr lang="zh-CN" altLang="en-US" dirty="0">
                <a:solidFill>
                  <a:schemeClr val="bg2"/>
                </a:solidFill>
              </a:rPr>
              <a:t>的估计值</a:t>
            </a:r>
          </a:p>
        </p:txBody>
      </p:sp>
      <p:sp>
        <p:nvSpPr>
          <p:cNvPr id="729091" name="Rectangle 3"/>
          <p:cNvSpPr>
            <a:spLocks noGrp="1" noChangeArrowheads="1"/>
          </p:cNvSpPr>
          <p:nvPr>
            <p:ph type="title"/>
          </p:nvPr>
        </p:nvSpPr>
        <p:spPr>
          <a:xfrm>
            <a:off x="1115616" y="304800"/>
            <a:ext cx="7086600" cy="1143000"/>
          </a:xfrm>
        </p:spPr>
        <p:txBody>
          <a:bodyPr/>
          <a:lstStyle/>
          <a:p>
            <a:pPr>
              <a:defRPr/>
            </a:pPr>
            <a:r>
              <a:rPr lang="zh-CN" altLang="en-US" dirty="0">
                <a:solidFill>
                  <a:schemeClr val="bg2"/>
                </a:solidFill>
                <a:latin typeface="Arial" panose="020B0604020202020204" pitchFamily="34" charset="0"/>
              </a:rPr>
              <a:t>估计量与估计值</a:t>
            </a:r>
            <a:br>
              <a:rPr lang="zh-CN" altLang="en-US" dirty="0">
                <a:solidFill>
                  <a:schemeClr val="bg2"/>
                </a:solidFill>
                <a:latin typeface="Arial" panose="020B0604020202020204" pitchFamily="34" charset="0"/>
              </a:rPr>
            </a:br>
            <a:r>
              <a:rPr lang="zh-CN" altLang="en-US" dirty="0">
                <a:solidFill>
                  <a:schemeClr val="bg2"/>
                </a:solidFill>
                <a:latin typeface="Arial" panose="020B0604020202020204" pitchFamily="34" charset="0"/>
              </a:rPr>
              <a:t> </a:t>
            </a:r>
            <a:r>
              <a:rPr lang="en-US" altLang="zh-CN" sz="3600" dirty="0">
                <a:solidFill>
                  <a:schemeClr val="bg2"/>
                </a:solidFill>
                <a:latin typeface="Arial" panose="020B0604020202020204" pitchFamily="34" charset="0"/>
              </a:rPr>
              <a:t>(estimator &amp; estimated value)</a:t>
            </a:r>
          </a:p>
        </p:txBody>
      </p:sp>
      <mc:AlternateContent xmlns:mc="http://schemas.openxmlformats.org/markup-compatibility/2006">
        <mc:Choice xmlns:a14="http://schemas.microsoft.com/office/drawing/2010/main" Requires="a14">
          <p:sp>
            <p:nvSpPr>
              <p:cNvPr id="15364" name="Object 8"/>
              <p:cNvSpPr txBox="1"/>
              <p:nvPr/>
            </p:nvSpPr>
            <p:spPr bwMode="auto">
              <a:xfrm>
                <a:off x="5486400" y="3276600"/>
                <a:ext cx="331788" cy="56515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𝜃</m:t>
                          </m:r>
                        </m:e>
                      </m:acc>
                    </m:oMath>
                  </m:oMathPara>
                </a14:m>
                <a:endParaRPr lang="zh-CN" altLang="en-US">
                  <a:solidFill>
                    <a:schemeClr val="bg2"/>
                  </a:solidFill>
                </a:endParaRPr>
              </a:p>
            </p:txBody>
          </p:sp>
        </mc:Choice>
        <mc:Fallback>
          <p:sp>
            <p:nvSpPr>
              <p:cNvPr id="15364" name="Object 8"/>
              <p:cNvSpPr txBox="1">
                <a:spLocks noRot="1" noChangeAspect="1" noMove="1" noResize="1" noEditPoints="1" noAdjustHandles="1" noChangeArrowheads="1" noChangeShapeType="1" noTextEdit="1"/>
              </p:cNvSpPr>
              <p:nvPr/>
            </p:nvSpPr>
            <p:spPr bwMode="auto">
              <a:xfrm>
                <a:off x="5486400" y="3276600"/>
                <a:ext cx="331788" cy="56515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52994" name="Rectangle 2"/>
          <p:cNvSpPr>
            <a:spLocks noGrp="1" noChangeArrowheads="1"/>
          </p:cNvSpPr>
          <p:nvPr>
            <p:ph type="title"/>
          </p:nvPr>
        </p:nvSpPr>
        <p:spPr>
          <a:xfrm>
            <a:off x="251520" y="260648"/>
            <a:ext cx="8431088" cy="1400200"/>
          </a:xfrm>
        </p:spPr>
        <p:txBody>
          <a:bodyPr/>
          <a:lstStyle/>
          <a:p>
            <a:pPr>
              <a:defRPr/>
            </a:pPr>
            <a:r>
              <a:rPr lang="zh-CN" altLang="en-US" dirty="0">
                <a:solidFill>
                  <a:schemeClr val="bg2"/>
                </a:solidFill>
              </a:rPr>
              <a:t>两个总体均值之差的估计</a:t>
            </a: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匹配小样本</a:t>
            </a:r>
            <a:r>
              <a:rPr lang="en-US" altLang="zh-CN" sz="3600" dirty="0">
                <a:solidFill>
                  <a:schemeClr val="bg2"/>
                </a:solidFill>
                <a:latin typeface="Arial" panose="020B0604020202020204" pitchFamily="34" charset="0"/>
              </a:rPr>
              <a:t>)</a:t>
            </a:r>
          </a:p>
        </p:txBody>
      </p:sp>
      <p:sp>
        <p:nvSpPr>
          <p:cNvPr id="852995" name="Rectangle 3"/>
          <p:cNvSpPr>
            <a:spLocks noGrp="1" noChangeArrowheads="1"/>
          </p:cNvSpPr>
          <p:nvPr>
            <p:ph type="body" idx="1"/>
          </p:nvPr>
        </p:nvSpPr>
        <p:spPr>
          <a:xfrm>
            <a:off x="457200" y="1752600"/>
            <a:ext cx="8153400" cy="4267200"/>
          </a:xfrm>
        </p:spPr>
        <p:txBody>
          <a:bodyPr/>
          <a:lstStyle/>
          <a:p>
            <a:pPr marL="609600" indent="-609600" algn="just">
              <a:buFontTx/>
              <a:buAutoNum type="arabicPeriod"/>
              <a:defRPr/>
            </a:pPr>
            <a:r>
              <a:rPr lang="zh-CN" altLang="en-US" dirty="0">
                <a:solidFill>
                  <a:schemeClr val="bg2"/>
                </a:solidFill>
              </a:rPr>
              <a:t>假定条件</a:t>
            </a:r>
          </a:p>
          <a:p>
            <a:pPr marL="1219200" lvl="1" indent="-533400" algn="just">
              <a:buSzTx/>
              <a:buFont typeface="Wingdings" panose="05000000000000000000" pitchFamily="2" charset="2"/>
              <a:buChar char="§"/>
              <a:defRPr/>
            </a:pPr>
            <a:r>
              <a:rPr lang="zh-CN" altLang="en-US" dirty="0">
                <a:solidFill>
                  <a:schemeClr val="bg2"/>
                </a:solidFill>
                <a:sym typeface="Wingdings" panose="05000000000000000000" pitchFamily="2" charset="2"/>
              </a:rPr>
              <a:t>两个匹配的小样本</a:t>
            </a:r>
            <a:r>
              <a:rPr lang="en-US" altLang="zh-CN" dirty="0">
                <a:solidFill>
                  <a:schemeClr val="bg2"/>
                </a:solidFill>
              </a:rPr>
              <a:t>(</a:t>
            </a:r>
            <a:r>
              <a:rPr lang="en-US" altLang="zh-CN" i="1" dirty="0">
                <a:solidFill>
                  <a:schemeClr val="bg2"/>
                </a:solidFill>
              </a:rPr>
              <a:t>n</a:t>
            </a:r>
            <a:r>
              <a:rPr lang="en-US" altLang="zh-CN" baseline="-25000" dirty="0">
                <a:solidFill>
                  <a:schemeClr val="bg2"/>
                </a:solidFill>
              </a:rPr>
              <a:t>1</a:t>
            </a:r>
            <a:r>
              <a:rPr lang="en-US" altLang="zh-CN" dirty="0">
                <a:solidFill>
                  <a:schemeClr val="bg2"/>
                </a:solidFill>
                <a:sym typeface="Symbol" panose="05050102010706020507" pitchFamily="18" charset="2"/>
              </a:rPr>
              <a:t>&lt; </a:t>
            </a:r>
            <a:r>
              <a:rPr lang="en-US" altLang="zh-CN" dirty="0">
                <a:solidFill>
                  <a:schemeClr val="bg2"/>
                </a:solidFill>
              </a:rPr>
              <a:t>30</a:t>
            </a:r>
            <a:r>
              <a:rPr lang="zh-CN" altLang="en-US" dirty="0">
                <a:solidFill>
                  <a:schemeClr val="bg2"/>
                </a:solidFill>
              </a:rPr>
              <a:t>和</a:t>
            </a:r>
            <a:r>
              <a:rPr lang="en-US" altLang="zh-CN" i="1" dirty="0">
                <a:solidFill>
                  <a:schemeClr val="bg2"/>
                </a:solidFill>
              </a:rPr>
              <a:t>n</a:t>
            </a:r>
            <a:r>
              <a:rPr lang="en-US" altLang="zh-CN" baseline="-25000" dirty="0">
                <a:solidFill>
                  <a:schemeClr val="bg2"/>
                </a:solidFill>
              </a:rPr>
              <a:t>2 </a:t>
            </a:r>
            <a:r>
              <a:rPr lang="en-US" altLang="zh-CN" dirty="0">
                <a:solidFill>
                  <a:schemeClr val="bg2"/>
                </a:solidFill>
                <a:sym typeface="Symbol" panose="05050102010706020507" pitchFamily="18" charset="2"/>
              </a:rPr>
              <a:t>&lt; </a:t>
            </a:r>
            <a:r>
              <a:rPr lang="en-US" altLang="zh-CN" dirty="0">
                <a:solidFill>
                  <a:schemeClr val="bg2"/>
                </a:solidFill>
              </a:rPr>
              <a:t>30)</a:t>
            </a:r>
          </a:p>
          <a:p>
            <a:pPr marL="1219200" lvl="1" indent="-533400" algn="just">
              <a:buSzTx/>
              <a:buFont typeface="Wingdings" panose="05000000000000000000" pitchFamily="2" charset="2"/>
              <a:buChar char="§"/>
              <a:defRPr/>
            </a:pPr>
            <a:r>
              <a:rPr lang="zh-CN" altLang="en-US" dirty="0">
                <a:solidFill>
                  <a:schemeClr val="bg2"/>
                </a:solidFill>
                <a:latin typeface="Times New Roman" panose="02020603050405020304" pitchFamily="18" charset="0"/>
              </a:rPr>
              <a:t>两个总体各观察值的配对差服从正态分布</a:t>
            </a:r>
            <a:r>
              <a:rPr lang="zh-CN" altLang="en-US" dirty="0">
                <a:solidFill>
                  <a:schemeClr val="bg2"/>
                </a:solidFill>
              </a:rPr>
              <a:t> </a:t>
            </a:r>
            <a:endParaRPr lang="zh-CN" altLang="en-US" dirty="0">
              <a:solidFill>
                <a:schemeClr val="bg2"/>
              </a:solidFill>
              <a:sym typeface="Wingdings" panose="05000000000000000000" pitchFamily="2" charset="2"/>
            </a:endParaRPr>
          </a:p>
          <a:p>
            <a:pPr marL="609600" indent="-609600">
              <a:spcBef>
                <a:spcPct val="0"/>
              </a:spcBef>
              <a:buFontTx/>
              <a:buAutoNum type="arabicPeriod"/>
              <a:defRPr/>
            </a:pPr>
            <a:r>
              <a:rPr lang="zh-CN" altLang="en-US" dirty="0">
                <a:solidFill>
                  <a:schemeClr val="bg2"/>
                </a:solidFill>
              </a:rPr>
              <a:t>两个总体均值之差</a:t>
            </a:r>
            <a:r>
              <a:rPr lang="zh-CN" altLang="en-US" i="1" dirty="0">
                <a:solidFill>
                  <a:schemeClr val="bg2"/>
                </a:solidFill>
                <a:sym typeface="Symbol" panose="05050102010706020507" pitchFamily="18" charset="2"/>
              </a:rPr>
              <a:t></a:t>
            </a:r>
            <a:r>
              <a:rPr lang="en-US" altLang="zh-CN" i="1" baseline="-25000" dirty="0">
                <a:solidFill>
                  <a:schemeClr val="bg2"/>
                </a:solidFill>
                <a:sym typeface="Symbol" panose="05050102010706020507" pitchFamily="18" charset="2"/>
              </a:rPr>
              <a:t>d</a:t>
            </a:r>
            <a:r>
              <a:rPr lang="en-US" altLang="zh-CN" dirty="0">
                <a:solidFill>
                  <a:schemeClr val="bg2"/>
                </a:solidFill>
                <a:sym typeface="Symbol" panose="05050102010706020507" pitchFamily="18" charset="2"/>
              </a:rPr>
              <a:t>=</a:t>
            </a:r>
            <a:r>
              <a:rPr lang="en-US" altLang="zh-CN" i="1" dirty="0">
                <a:solidFill>
                  <a:schemeClr val="bg2"/>
                </a:solidFill>
                <a:sym typeface="Symbol" panose="05050102010706020507" pitchFamily="18" charset="2"/>
              </a:rPr>
              <a:t></a:t>
            </a:r>
            <a:r>
              <a:rPr lang="en-US" altLang="zh-CN" baseline="-25000" dirty="0">
                <a:solidFill>
                  <a:schemeClr val="bg2"/>
                </a:solidFill>
                <a:sym typeface="Symbol" panose="05050102010706020507" pitchFamily="18" charset="2"/>
              </a:rPr>
              <a:t>1</a:t>
            </a:r>
            <a:r>
              <a:rPr lang="en-US" altLang="zh-CN" dirty="0">
                <a:solidFill>
                  <a:schemeClr val="bg2"/>
                </a:solidFill>
                <a:sym typeface="Symbol" panose="05050102010706020507" pitchFamily="18" charset="2"/>
              </a:rPr>
              <a:t>-</a:t>
            </a:r>
            <a:r>
              <a:rPr lang="en-US" altLang="zh-CN" i="1" dirty="0">
                <a:solidFill>
                  <a:schemeClr val="bg2"/>
                </a:solidFill>
                <a:sym typeface="Symbol" panose="05050102010706020507" pitchFamily="18" charset="2"/>
              </a:rPr>
              <a:t></a:t>
            </a:r>
            <a:r>
              <a:rPr lang="en-US" altLang="zh-CN" baseline="-25000" dirty="0">
                <a:solidFill>
                  <a:schemeClr val="bg2"/>
                </a:solidFill>
                <a:sym typeface="Symbol" panose="05050102010706020507" pitchFamily="18" charset="2"/>
              </a:rPr>
              <a:t>2</a:t>
            </a:r>
            <a:r>
              <a:rPr lang="zh-CN" altLang="en-US" dirty="0">
                <a:solidFill>
                  <a:schemeClr val="bg2"/>
                </a:solidFill>
                <a:sym typeface="Symbol" panose="05050102010706020507" pitchFamily="18" charset="2"/>
              </a:rPr>
              <a:t>在</a:t>
            </a:r>
            <a:r>
              <a:rPr lang="en-US" altLang="zh-CN" dirty="0">
                <a:solidFill>
                  <a:schemeClr val="bg2"/>
                </a:solidFill>
                <a:sym typeface="Symbol" panose="05050102010706020507" pitchFamily="18" charset="2"/>
              </a:rPr>
              <a:t>1-</a:t>
            </a:r>
            <a:r>
              <a:rPr lang="en-US" altLang="zh-CN" i="1" dirty="0">
                <a:solidFill>
                  <a:schemeClr val="bg2"/>
                </a:solidFill>
                <a:sym typeface="Symbol" panose="05050102010706020507" pitchFamily="18" charset="2"/>
              </a:rPr>
              <a:t> </a:t>
            </a:r>
            <a:r>
              <a:rPr lang="zh-CN" altLang="en-US" dirty="0">
                <a:solidFill>
                  <a:schemeClr val="bg2"/>
                </a:solidFill>
                <a:sym typeface="Symbol" panose="05050102010706020507" pitchFamily="18" charset="2"/>
              </a:rPr>
              <a:t>置信水平下的置信区间为</a:t>
            </a:r>
          </a:p>
        </p:txBody>
      </p:sp>
      <mc:AlternateContent xmlns:mc="http://schemas.openxmlformats.org/markup-compatibility/2006">
        <mc:Choice xmlns:a14="http://schemas.microsoft.com/office/drawing/2010/main" Requires="a14">
          <p:sp>
            <p:nvSpPr>
              <p:cNvPr id="852996" name="Object 4"/>
              <p:cNvSpPr txBox="1"/>
              <p:nvPr/>
            </p:nvSpPr>
            <p:spPr bwMode="auto">
              <a:xfrm>
                <a:off x="1905000" y="4343400"/>
                <a:ext cx="3352800" cy="1285875"/>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𝑑</m:t>
                          </m:r>
                        </m:e>
                      </m:acc>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𝑡</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𝑛</m:t>
                      </m:r>
                      <m:r>
                        <a:rPr lang="zh-CN" altLang="en-US" i="1">
                          <a:solidFill>
                            <a:schemeClr val="bg2"/>
                          </a:solidFill>
                          <a:latin typeface="Cambria Math" panose="02040503050406030204" pitchFamily="18" charset="0"/>
                        </a:rPr>
                        <m:t>−1)</m:t>
                      </m:r>
                      <m:f>
                        <m:fPr>
                          <m:ctrlPr>
                            <a:rPr lang="zh-CN" altLang="en-US" i="1">
                              <a:solidFill>
                                <a:schemeClr val="bg2"/>
                              </a:solidFill>
                              <a:latin typeface="Cambria Math" panose="02040503050406030204" pitchFamily="18" charset="0"/>
                            </a:rPr>
                          </m:ctrlPr>
                        </m:fPr>
                        <m:num>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𝑑</m:t>
                              </m:r>
                            </m:sub>
                          </m:sSub>
                        </m:num>
                        <m:den>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𝑛</m:t>
                              </m:r>
                            </m:e>
                          </m:rad>
                        </m:den>
                      </m:f>
                    </m:oMath>
                  </m:oMathPara>
                </a14:m>
                <a:endParaRPr lang="zh-CN" altLang="en-US" dirty="0">
                  <a:solidFill>
                    <a:schemeClr val="bg2"/>
                  </a:solidFill>
                </a:endParaRPr>
              </a:p>
            </p:txBody>
          </p:sp>
        </mc:Choice>
        <mc:Fallback>
          <p:sp>
            <p:nvSpPr>
              <p:cNvPr id="852996" name="Object 4"/>
              <p:cNvSpPr txBox="1">
                <a:spLocks noRot="1" noChangeAspect="1" noMove="1" noResize="1" noEditPoints="1" noAdjustHandles="1" noChangeArrowheads="1" noChangeShapeType="1" noTextEdit="1"/>
              </p:cNvSpPr>
              <p:nvPr/>
            </p:nvSpPr>
            <p:spPr bwMode="auto">
              <a:xfrm>
                <a:off x="1905000" y="4343400"/>
                <a:ext cx="3352800" cy="1285875"/>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2995">
                                            <p:txEl>
                                              <p:pRg st="0" end="0"/>
                                            </p:txEl>
                                          </p:spTgt>
                                        </p:tgtEl>
                                        <p:attrNameLst>
                                          <p:attrName>style.visibility</p:attrName>
                                        </p:attrNameLst>
                                      </p:cBhvr>
                                      <p:to>
                                        <p:strVal val="visible"/>
                                      </p:to>
                                    </p:set>
                                    <p:animEffect transition="in" filter="wipe(left)">
                                      <p:cBhvr>
                                        <p:cTn id="7" dur="500"/>
                                        <p:tgtEl>
                                          <p:spTgt spid="852995">
                                            <p:txEl>
                                              <p:pRg st="0" end="0"/>
                                            </p:txEl>
                                          </p:spTgt>
                                        </p:tgtEl>
                                      </p:cBhvr>
                                    </p:animEffect>
                                  </p:childTnLst>
                                  <p:subTnLst>
                                    <p:animClr clrSpc="rgb" dir="cw">
                                      <p:cBhvr override="childStyle">
                                        <p:cTn dur="1" fill="hold" display="0" masterRel="nextClick" afterEffect="1"/>
                                        <p:tgtEl>
                                          <p:spTgt spid="85299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52995">
                                            <p:txEl>
                                              <p:pRg st="1" end="1"/>
                                            </p:txEl>
                                          </p:spTgt>
                                        </p:tgtEl>
                                        <p:attrNameLst>
                                          <p:attrName>style.visibility</p:attrName>
                                        </p:attrNameLst>
                                      </p:cBhvr>
                                      <p:to>
                                        <p:strVal val="visible"/>
                                      </p:to>
                                    </p:set>
                                    <p:animEffect transition="in" filter="wipe(left)">
                                      <p:cBhvr>
                                        <p:cTn id="10" dur="500"/>
                                        <p:tgtEl>
                                          <p:spTgt spid="852995">
                                            <p:txEl>
                                              <p:pRg st="1" end="1"/>
                                            </p:txEl>
                                          </p:spTgt>
                                        </p:tgtEl>
                                      </p:cBhvr>
                                    </p:animEffect>
                                  </p:childTnLst>
                                  <p:subTnLst>
                                    <p:animClr clrSpc="rgb" dir="cw">
                                      <p:cBhvr override="childStyle">
                                        <p:cTn dur="1" fill="hold" display="0" masterRel="nextClick" afterEffect="1"/>
                                        <p:tgtEl>
                                          <p:spTgt spid="852995">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52995">
                                            <p:txEl>
                                              <p:pRg st="2" end="2"/>
                                            </p:txEl>
                                          </p:spTgt>
                                        </p:tgtEl>
                                        <p:attrNameLst>
                                          <p:attrName>style.visibility</p:attrName>
                                        </p:attrNameLst>
                                      </p:cBhvr>
                                      <p:to>
                                        <p:strVal val="visible"/>
                                      </p:to>
                                    </p:set>
                                    <p:animEffect transition="in" filter="wipe(left)">
                                      <p:cBhvr>
                                        <p:cTn id="13" dur="500"/>
                                        <p:tgtEl>
                                          <p:spTgt spid="852995">
                                            <p:txEl>
                                              <p:pRg st="2" end="2"/>
                                            </p:txEl>
                                          </p:spTgt>
                                        </p:tgtEl>
                                      </p:cBhvr>
                                    </p:animEffect>
                                  </p:childTnLst>
                                  <p:subTnLst>
                                    <p:animClr clrSpc="rgb" dir="cw">
                                      <p:cBhvr override="childStyle">
                                        <p:cTn dur="1" fill="hold" display="0" masterRel="nextClick" afterEffect="1"/>
                                        <p:tgtEl>
                                          <p:spTgt spid="852995">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52995">
                                            <p:txEl>
                                              <p:pRg st="3" end="3"/>
                                            </p:txEl>
                                          </p:spTgt>
                                        </p:tgtEl>
                                        <p:attrNameLst>
                                          <p:attrName>style.visibility</p:attrName>
                                        </p:attrNameLst>
                                      </p:cBhvr>
                                      <p:to>
                                        <p:strVal val="visible"/>
                                      </p:to>
                                    </p:set>
                                    <p:animEffect transition="in" filter="wipe(left)">
                                      <p:cBhvr>
                                        <p:cTn id="18" dur="500"/>
                                        <p:tgtEl>
                                          <p:spTgt spid="852995">
                                            <p:txEl>
                                              <p:pRg st="3" end="3"/>
                                            </p:txEl>
                                          </p:spTgt>
                                        </p:tgtEl>
                                      </p:cBhvr>
                                    </p:animEffect>
                                  </p:childTnLst>
                                  <p:subTnLst>
                                    <p:animClr clrSpc="rgb" dir="cw">
                                      <p:cBhvr override="childStyle">
                                        <p:cTn dur="1" fill="hold" display="0" masterRel="nextClick" afterEffect="1"/>
                                        <p:tgtEl>
                                          <p:spTgt spid="852995">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2995"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p:txBody>
          <a:bodyPr/>
          <a:lstStyle/>
          <a:p>
            <a:pPr>
              <a:defRPr/>
            </a:pPr>
            <a:r>
              <a:rPr lang="zh-CN" altLang="en-US">
                <a:solidFill>
                  <a:schemeClr val="bg2"/>
                </a:solidFill>
              </a:rPr>
              <a:t>两个总体均值之差的估计</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55043" name="Rectangle 3"/>
          <p:cNvSpPr>
            <a:spLocks noChangeArrowheads="1"/>
          </p:cNvSpPr>
          <p:nvPr/>
        </p:nvSpPr>
        <p:spPr bwMode="auto">
          <a:xfrm>
            <a:off x="2895600" y="5105400"/>
            <a:ext cx="5791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endParaRPr lang="zh-CN" altLang="zh-CN" b="0">
              <a:solidFill>
                <a:schemeClr val="bg2"/>
              </a:solidFill>
              <a:effectLst>
                <a:outerShdw blurRad="38100" dist="38100" dir="2700000" algn="tl">
                  <a:srgbClr val="000000"/>
                </a:outerShdw>
              </a:effectLst>
            </a:endParaRPr>
          </a:p>
        </p:txBody>
      </p:sp>
      <p:sp>
        <p:nvSpPr>
          <p:cNvPr id="855044" name="Rectangle 4"/>
          <p:cNvSpPr>
            <a:spLocks noChangeArrowheads="1"/>
          </p:cNvSpPr>
          <p:nvPr/>
        </p:nvSpPr>
        <p:spPr bwMode="auto">
          <a:xfrm>
            <a:off x="304800" y="1676400"/>
            <a:ext cx="2667000" cy="4802188"/>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dirty="0">
                <a:solidFill>
                  <a:schemeClr val="bg2"/>
                </a:solidFill>
                <a:effectLst>
                  <a:outerShdw blurRad="38100" dist="38100" dir="2700000" algn="tl">
                    <a:srgbClr val="000000"/>
                  </a:outerShdw>
                </a:effectLst>
              </a:rPr>
              <a:t>【</a:t>
            </a:r>
            <a:r>
              <a:rPr lang="zh-CN" altLang="en-US" dirty="0">
                <a:solidFill>
                  <a:schemeClr val="bg2"/>
                </a:solidFill>
                <a:effectLst>
                  <a:outerShdw blurRad="38100" dist="38100" dir="2700000" algn="tl">
                    <a:srgbClr val="000000"/>
                  </a:outerShdw>
                </a:effectLst>
              </a:rPr>
              <a:t>例</a:t>
            </a:r>
            <a:r>
              <a:rPr lang="en-US" altLang="zh-CN" dirty="0">
                <a:solidFill>
                  <a:schemeClr val="bg2"/>
                </a:solidFill>
                <a:effectLst>
                  <a:outerShdw blurRad="38100" dist="38100" dir="2700000" algn="tl">
                    <a:srgbClr val="000000"/>
                  </a:outerShdw>
                </a:effectLst>
              </a:rPr>
              <a:t>】</a:t>
            </a:r>
            <a:r>
              <a:rPr lang="zh-CN" altLang="en-US" b="0" dirty="0">
                <a:solidFill>
                  <a:schemeClr val="bg2"/>
                </a:solidFill>
                <a:effectLst>
                  <a:outerShdw blurRad="38100" dist="38100" dir="2700000" algn="tl">
                    <a:srgbClr val="000000"/>
                  </a:outerShdw>
                </a:effectLst>
                <a:sym typeface="Symbol" panose="05050102010706020507" pitchFamily="18" charset="2"/>
              </a:rPr>
              <a:t>由</a:t>
            </a:r>
            <a:r>
              <a:rPr lang="en-US" altLang="zh-CN"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10</a:t>
            </a:r>
            <a:r>
              <a:rPr lang="zh-CN" altLang="en-US" b="0" dirty="0">
                <a:solidFill>
                  <a:schemeClr val="bg2"/>
                </a:solidFill>
                <a:effectLst>
                  <a:outerShdw blurRad="38100" dist="38100" dir="2700000" algn="tl">
                    <a:srgbClr val="000000"/>
                  </a:outerShdw>
                </a:effectLst>
                <a:sym typeface="Symbol" panose="05050102010706020507" pitchFamily="18" charset="2"/>
              </a:rPr>
              <a:t>名学生组成一个随机样本，让他们分别采用</a:t>
            </a:r>
            <a:r>
              <a:rPr lang="en-US" altLang="zh-CN"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A</a:t>
            </a:r>
            <a:r>
              <a:rPr lang="zh-CN" altLang="en-US" b="0" dirty="0">
                <a:solidFill>
                  <a:schemeClr val="bg2"/>
                </a:solidFill>
                <a:effectLst>
                  <a:outerShdw blurRad="38100" dist="38100" dir="2700000" algn="tl">
                    <a:srgbClr val="000000"/>
                  </a:outerShdw>
                </a:effectLst>
                <a:sym typeface="Symbol" panose="05050102010706020507" pitchFamily="18" charset="2"/>
              </a:rPr>
              <a:t>和</a:t>
            </a:r>
            <a:r>
              <a:rPr lang="en-US" altLang="zh-CN"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B</a:t>
            </a:r>
            <a:r>
              <a:rPr lang="zh-CN" altLang="en-US" b="0" dirty="0">
                <a:solidFill>
                  <a:schemeClr val="bg2"/>
                </a:solidFill>
                <a:effectLst>
                  <a:outerShdw blurRad="38100" dist="38100" dir="2700000" algn="tl">
                    <a:srgbClr val="000000"/>
                  </a:outerShdw>
                </a:effectLst>
                <a:sym typeface="Symbol" panose="05050102010706020507" pitchFamily="18" charset="2"/>
              </a:rPr>
              <a:t>两套试卷进行测试，结果如下表 。试建立两种试卷分数之差</a:t>
            </a:r>
            <a:r>
              <a:rPr lang="zh-CN" altLang="en-US" b="0" i="1" dirty="0">
                <a:solidFill>
                  <a:schemeClr val="bg2"/>
                </a:solidFill>
                <a:effectLst>
                  <a:outerShdw blurRad="38100" dist="38100" dir="2700000" algn="tl">
                    <a:srgbClr val="000000"/>
                  </a:outerShdw>
                </a:effectLst>
                <a:sym typeface="Symbol" panose="05050102010706020507" pitchFamily="18" charset="2"/>
              </a:rPr>
              <a:t></a:t>
            </a:r>
            <a:r>
              <a:rPr lang="en-US" altLang="zh-CN" b="0" baseline="-25000" dirty="0">
                <a:solidFill>
                  <a:schemeClr val="bg2"/>
                </a:solidFill>
                <a:effectLst>
                  <a:outerShdw blurRad="38100" dist="38100" dir="2700000" algn="tl">
                    <a:srgbClr val="000000"/>
                  </a:outerShdw>
                </a:effectLst>
                <a:sym typeface="Symbol" panose="05050102010706020507" pitchFamily="18" charset="2"/>
              </a:rPr>
              <a:t>d</a:t>
            </a:r>
            <a:r>
              <a:rPr lang="en-US" altLang="zh-CN" b="0" dirty="0">
                <a:solidFill>
                  <a:schemeClr val="bg2"/>
                </a:solidFill>
                <a:effectLst>
                  <a:outerShdw blurRad="38100" dist="38100" dir="2700000" algn="tl">
                    <a:srgbClr val="000000"/>
                  </a:outerShdw>
                </a:effectLst>
                <a:sym typeface="Symbol" panose="05050102010706020507" pitchFamily="18" charset="2"/>
              </a:rPr>
              <a:t>=</a:t>
            </a:r>
            <a:r>
              <a:rPr lang="en-US" altLang="zh-CN" b="0" i="1" dirty="0">
                <a:solidFill>
                  <a:schemeClr val="bg2"/>
                </a:solidFill>
                <a:effectLst>
                  <a:outerShdw blurRad="38100" dist="38100" dir="2700000" algn="tl">
                    <a:srgbClr val="000000"/>
                  </a:outerShdw>
                </a:effectLst>
                <a:sym typeface="Symbol" panose="05050102010706020507" pitchFamily="18" charset="2"/>
              </a:rPr>
              <a:t></a:t>
            </a:r>
            <a:r>
              <a:rPr lang="en-US" altLang="zh-CN" b="0" baseline="-25000" dirty="0">
                <a:solidFill>
                  <a:schemeClr val="bg2"/>
                </a:solidFill>
                <a:effectLst>
                  <a:outerShdw blurRad="38100" dist="38100" dir="2700000" algn="tl">
                    <a:srgbClr val="000000"/>
                  </a:outerShdw>
                </a:effectLst>
                <a:sym typeface="Symbol" panose="05050102010706020507" pitchFamily="18" charset="2"/>
              </a:rPr>
              <a:t>1</a:t>
            </a:r>
            <a:r>
              <a:rPr lang="en-US" altLang="zh-CN" b="0" dirty="0">
                <a:solidFill>
                  <a:schemeClr val="bg2"/>
                </a:solidFill>
                <a:effectLst>
                  <a:outerShdw blurRad="38100" dist="38100" dir="2700000" algn="tl">
                    <a:srgbClr val="000000"/>
                  </a:outerShdw>
                </a:effectLst>
                <a:sym typeface="Symbol" panose="05050102010706020507" pitchFamily="18" charset="2"/>
              </a:rPr>
              <a:t>-</a:t>
            </a:r>
            <a:r>
              <a:rPr lang="en-US" altLang="zh-CN" b="0" i="1" dirty="0">
                <a:solidFill>
                  <a:schemeClr val="bg2"/>
                </a:solidFill>
                <a:effectLst>
                  <a:outerShdw blurRad="38100" dist="38100" dir="2700000" algn="tl">
                    <a:srgbClr val="000000"/>
                  </a:outerShdw>
                </a:effectLst>
                <a:sym typeface="Symbol" panose="05050102010706020507" pitchFamily="18" charset="2"/>
              </a:rPr>
              <a:t></a:t>
            </a:r>
            <a:r>
              <a:rPr lang="en-US" altLang="zh-CN" b="0" baseline="-25000" dirty="0">
                <a:solidFill>
                  <a:schemeClr val="bg2"/>
                </a:solidFill>
                <a:effectLst>
                  <a:outerShdw blurRad="38100" dist="38100" dir="2700000" algn="tl">
                    <a:srgbClr val="000000"/>
                  </a:outerShdw>
                </a:effectLst>
                <a:sym typeface="Symbol" panose="05050102010706020507" pitchFamily="18" charset="2"/>
              </a:rPr>
              <a:t>2</a:t>
            </a:r>
            <a:r>
              <a:rPr lang="en-US" altLang="zh-CN" b="0" dirty="0">
                <a:solidFill>
                  <a:schemeClr val="bg2"/>
                </a:solidFill>
                <a:effectLst>
                  <a:outerShdw blurRad="38100" dist="38100" dir="2700000" algn="tl">
                    <a:srgbClr val="000000"/>
                  </a:outerShdw>
                </a:effectLst>
                <a:sym typeface="Symbol" panose="05050102010706020507" pitchFamily="18" charset="2"/>
              </a:rPr>
              <a:t> </a:t>
            </a:r>
            <a:r>
              <a:rPr lang="en-US" altLang="zh-CN"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b="0" dirty="0">
                <a:solidFill>
                  <a:schemeClr val="bg2"/>
                </a:solidFill>
                <a:effectLst>
                  <a:outerShdw blurRad="38100" dist="38100" dir="2700000" algn="tl">
                    <a:srgbClr val="000000"/>
                  </a:outerShdw>
                </a:effectLst>
                <a:sym typeface="Symbol" panose="05050102010706020507" pitchFamily="18" charset="2"/>
              </a:rPr>
              <a:t>的置信区间</a:t>
            </a:r>
          </a:p>
        </p:txBody>
      </p:sp>
      <p:graphicFrame>
        <p:nvGraphicFramePr>
          <p:cNvPr id="855164" name="Group 124"/>
          <p:cNvGraphicFramePr>
            <a:graphicFrameLocks noGrp="1"/>
          </p:cNvGraphicFramePr>
          <p:nvPr>
            <p:extLst>
              <p:ext uri="{D42A27DB-BD31-4B8C-83A1-F6EECF244321}">
                <p14:modId xmlns:p14="http://schemas.microsoft.com/office/powerpoint/2010/main" val="2250120374"/>
              </p:ext>
            </p:extLst>
          </p:nvPr>
        </p:nvGraphicFramePr>
        <p:xfrm>
          <a:off x="3200400" y="1700213"/>
          <a:ext cx="5562600" cy="4752977"/>
        </p:xfrm>
        <a:graphic>
          <a:graphicData uri="http://schemas.openxmlformats.org/drawingml/2006/table">
            <a:tbl>
              <a:tblPr/>
              <a:tblGrid>
                <a:gridCol w="1443038">
                  <a:extLst>
                    <a:ext uri="{9D8B030D-6E8A-4147-A177-3AD203B41FA5}">
                      <a16:colId xmlns:a16="http://schemas.microsoft.com/office/drawing/2014/main" val="20000"/>
                    </a:ext>
                  </a:extLst>
                </a:gridCol>
                <a:gridCol w="1401762">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327150">
                  <a:extLst>
                    <a:ext uri="{9D8B030D-6E8A-4147-A177-3AD203B41FA5}">
                      <a16:colId xmlns:a16="http://schemas.microsoft.com/office/drawing/2014/main" val="20003"/>
                    </a:ext>
                  </a:extLst>
                </a:gridCol>
              </a:tblGrid>
              <a:tr h="422275">
                <a:tc gridSpan="4">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en-US" altLang="zh-CN" sz="20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 </a:t>
                      </a:r>
                      <a:r>
                        <a:rPr kumimoji="1" lang="en-US" altLang="zh-CN"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cs typeface="Times New Roman" panose="02020603050405020304" pitchFamily="18" charset="0"/>
                        </a:rPr>
                        <a:t>10</a:t>
                      </a:r>
                      <a:r>
                        <a:rPr kumimoji="1" lang="zh-CN" altLang="en-US" sz="18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名学生两套试卷的得分 </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学生编号</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试卷</a:t>
                      </a: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A</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试卷</a:t>
                      </a: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B</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差值</a:t>
                      </a: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d</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1"/>
                  </a:ext>
                </a:extLst>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78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71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2"/>
                  </a:ext>
                </a:extLst>
              </a:tr>
              <a:tr h="3889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63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44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72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61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89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84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5"/>
                  </a:ext>
                </a:extLst>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91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74</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6"/>
                  </a:ext>
                </a:extLst>
              </a:tr>
              <a:tr h="3889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49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51</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-2</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7"/>
                  </a:ext>
                </a:extLst>
              </a:tr>
              <a:tr h="430213">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68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55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13</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8"/>
                  </a:ext>
                </a:extLst>
              </a:tr>
              <a:tr h="388938">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76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60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9"/>
                  </a:ext>
                </a:extLst>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85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77</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8</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10"/>
                  </a:ext>
                </a:extLst>
              </a:tr>
              <a:tr h="390525">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10</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rPr>
                        <a:t>55</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39</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anose="05000000000000000000"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1800" b="1" i="0" u="none" strike="noStrike" cap="none" normalizeH="0" baseline="0">
                          <a:ln>
                            <a:noFill/>
                          </a:ln>
                          <a:solidFill>
                            <a:schemeClr val="bg2"/>
                          </a:solidFill>
                          <a:effectLst/>
                          <a:latin typeface="Arial" panose="020B0604020202020204" pitchFamily="34" charset="0"/>
                          <a:ea typeface="宋体" panose="02010600030101010101" pitchFamily="2" charset="-122"/>
                          <a:cs typeface="Times New Roman" panose="02020603050405020304" pitchFamily="18" charset="0"/>
                        </a:rPr>
                        <a:t>16</a:t>
                      </a:r>
                    </a:p>
                  </a:txBody>
                  <a:tcPr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11"/>
                  </a:ext>
                </a:extLst>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855043">
                                            <p:txEl>
                                              <p:pRg st="0" end="0"/>
                                            </p:txEl>
                                          </p:spTgt>
                                        </p:tgtEl>
                                        <p:attrNameLst>
                                          <p:attrName>style.visibility</p:attrName>
                                        </p:attrNameLst>
                                      </p:cBhvr>
                                      <p:to>
                                        <p:strVal val="visible"/>
                                      </p:to>
                                    </p:set>
                                    <p:animEffect transition="in" filter="wipe(left)">
                                      <p:cBhvr>
                                        <p:cTn id="7" dur="500"/>
                                        <p:tgtEl>
                                          <p:spTgt spid="855043">
                                            <p:txEl>
                                              <p:pRg st="0" end="0"/>
                                            </p:txEl>
                                          </p:spTgt>
                                        </p:tgtEl>
                                      </p:cBhvr>
                                    </p:animEffect>
                                  </p:childTnLst>
                                  <p:subTnLst>
                                    <p:animClr clrSpc="rgb" dir="cw">
                                      <p:cBhvr override="childStyle">
                                        <p:cTn dur="1" fill="hold" display="0" masterRel="nextClick" afterEffect="1"/>
                                        <p:tgtEl>
                                          <p:spTgt spid="855043">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43"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58114" name="Rectangle 2"/>
          <p:cNvSpPr>
            <a:spLocks noGrp="1" noChangeArrowheads="1"/>
          </p:cNvSpPr>
          <p:nvPr>
            <p:ph type="title"/>
          </p:nvPr>
        </p:nvSpPr>
        <p:spPr/>
        <p:txBody>
          <a:bodyPr/>
          <a:lstStyle/>
          <a:p>
            <a:pPr>
              <a:defRPr/>
            </a:pPr>
            <a:r>
              <a:rPr lang="zh-CN" altLang="en-US"/>
              <a:t>两个总体均值之差的估计</a:t>
            </a:r>
            <a:br>
              <a:rPr lang="zh-CN" altLang="en-US">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sp>
        <p:nvSpPr>
          <p:cNvPr id="858115" name="Rectangle 3"/>
          <p:cNvSpPr>
            <a:spLocks noChangeArrowheads="1"/>
          </p:cNvSpPr>
          <p:nvPr/>
        </p:nvSpPr>
        <p:spPr bwMode="auto">
          <a:xfrm>
            <a:off x="457200" y="1676400"/>
            <a:ext cx="845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a:solidFill>
                  <a:srgbClr val="FFFFB1"/>
                </a:solidFill>
                <a:effectLst>
                  <a:outerShdw blurRad="38100" dist="38100" dir="2700000" algn="tl">
                    <a:srgbClr val="000000"/>
                  </a:outerShdw>
                </a:effectLst>
                <a:latin typeface="Arial" panose="020B0604020202020204" pitchFamily="34" charset="0"/>
              </a:rPr>
              <a:t>解</a:t>
            </a:r>
            <a:r>
              <a:rPr lang="en-US" altLang="zh-CN" sz="2600">
                <a:solidFill>
                  <a:srgbClr val="FFFFB1"/>
                </a:solidFill>
                <a:effectLst>
                  <a:outerShdw blurRad="38100" dist="38100" dir="2700000" algn="tl">
                    <a:srgbClr val="000000"/>
                  </a:outerShdw>
                </a:effectLst>
                <a:latin typeface="Arial" panose="020B0604020202020204" pitchFamily="34" charset="0"/>
              </a:rPr>
              <a:t>: </a:t>
            </a:r>
            <a:r>
              <a:rPr lang="zh-CN" altLang="en-US" sz="2600" b="0">
                <a:effectLst>
                  <a:outerShdw blurRad="38100" dist="38100" dir="2700000" algn="tl">
                    <a:srgbClr val="000000"/>
                  </a:outerShdw>
                </a:effectLst>
                <a:latin typeface="Arial" panose="020B0604020202020204" pitchFamily="34" charset="0"/>
                <a:sym typeface="Symbol" panose="05050102010706020507" pitchFamily="18" charset="2"/>
              </a:rPr>
              <a:t>根据样本数据计算得</a:t>
            </a:r>
          </a:p>
          <a:p>
            <a:pPr algn="just">
              <a:spcBef>
                <a:spcPct val="20000"/>
              </a:spcBef>
              <a:defRPr/>
            </a:pPr>
            <a:endParaRPr lang="zh-CN" altLang="en-US" sz="2600" b="0">
              <a:effectLst>
                <a:outerShdw blurRad="38100" dist="38100" dir="2700000" algn="tl">
                  <a:srgbClr val="000000"/>
                </a:outerShdw>
              </a:effectLst>
              <a:latin typeface="Arial" panose="020B0604020202020204" pitchFamily="34" charset="0"/>
              <a:sym typeface="Symbol" panose="05050102010706020507" pitchFamily="18" charset="2"/>
            </a:endParaRPr>
          </a:p>
          <a:p>
            <a:pPr algn="just">
              <a:spcBef>
                <a:spcPct val="20000"/>
              </a:spcBef>
              <a:defRPr/>
            </a:pPr>
            <a:endParaRPr lang="en-US" altLang="zh-CN" sz="2600" b="0">
              <a:effectLst>
                <a:outerShdw blurRad="38100" dist="38100" dir="2700000" algn="tl">
                  <a:srgbClr val="000000"/>
                </a:outerShdw>
              </a:effectLst>
              <a:latin typeface="Arial" panose="020B0604020202020204" pitchFamily="34" charset="0"/>
              <a:sym typeface="Symbol" panose="05050102010706020507" pitchFamily="18" charset="2"/>
            </a:endParaRPr>
          </a:p>
        </p:txBody>
      </p:sp>
      <p:sp>
        <p:nvSpPr>
          <p:cNvPr id="858116" name="Rectangle 4"/>
          <p:cNvSpPr>
            <a:spLocks noChangeArrowheads="1"/>
          </p:cNvSpPr>
          <p:nvPr/>
        </p:nvSpPr>
        <p:spPr bwMode="auto">
          <a:xfrm>
            <a:off x="1143000" y="5257800"/>
            <a:ext cx="7467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b="0" dirty="0">
                <a:solidFill>
                  <a:schemeClr val="bg2"/>
                </a:solidFill>
                <a:effectLst>
                  <a:outerShdw blurRad="38100" dist="38100" dir="2700000" algn="tl">
                    <a:srgbClr val="000000"/>
                  </a:outerShdw>
                </a:effectLst>
              </a:rPr>
              <a:t>两种试卷所产生的分数之差的置信区间为</a:t>
            </a:r>
            <a:r>
              <a:rPr lang="en-US" altLang="zh-CN" sz="2600" b="0" dirty="0">
                <a:solidFill>
                  <a:schemeClr val="bg2"/>
                </a:solidFill>
                <a:effectLst>
                  <a:outerShdw blurRad="38100" dist="38100" dir="2700000" algn="tl">
                    <a:srgbClr val="000000"/>
                  </a:outerShdw>
                </a:effectLst>
                <a:cs typeface="Times New Roman" panose="02020603050405020304" pitchFamily="18" charset="0"/>
              </a:rPr>
              <a:t>6.33</a:t>
            </a:r>
            <a:r>
              <a:rPr lang="zh-CN" altLang="en-US" sz="2600" b="0" dirty="0">
                <a:solidFill>
                  <a:schemeClr val="bg2"/>
                </a:solidFill>
                <a:effectLst>
                  <a:outerShdw blurRad="38100" dist="38100" dir="2700000" algn="tl">
                    <a:srgbClr val="000000"/>
                  </a:outerShdw>
                </a:effectLst>
              </a:rPr>
              <a:t>分</a:t>
            </a:r>
          </a:p>
          <a:p>
            <a:pPr algn="just">
              <a:spcBef>
                <a:spcPct val="20000"/>
              </a:spcBef>
              <a:defRPr/>
            </a:pPr>
            <a:r>
              <a:rPr lang="en-US" altLang="zh-CN" sz="2600" b="0" dirty="0">
                <a:solidFill>
                  <a:schemeClr val="bg2"/>
                </a:solidFill>
                <a:effectLst>
                  <a:outerShdw blurRad="38100" dist="38100" dir="2700000" algn="tl">
                    <a:srgbClr val="000000"/>
                  </a:outerShdw>
                </a:effectLst>
                <a:cs typeface="Times New Roman" panose="02020603050405020304" pitchFamily="18" charset="0"/>
              </a:rPr>
              <a:t>~15.67</a:t>
            </a:r>
            <a:r>
              <a:rPr lang="zh-CN" altLang="en-US" sz="2600" b="0" dirty="0">
                <a:solidFill>
                  <a:schemeClr val="bg2"/>
                </a:solidFill>
                <a:effectLst>
                  <a:outerShdw blurRad="38100" dist="38100" dir="2700000" algn="tl">
                    <a:srgbClr val="000000"/>
                  </a:outerShdw>
                </a:effectLst>
              </a:rPr>
              <a:t>分</a:t>
            </a:r>
            <a:endParaRPr lang="zh-CN" altLang="en-US" sz="2600" b="0" dirty="0">
              <a:solidFill>
                <a:schemeClr val="bg2"/>
              </a:solidFill>
              <a:effectLst>
                <a:outerShdw blurRad="38100" dist="38100" dir="2700000" algn="tl">
                  <a:srgbClr val="000000"/>
                </a:outerShdw>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112645" name="Object 5">
                <a:hlinkClick r:id="" action="ppaction://ole?verb=0"/>
              </p:cNvPr>
              <p:cNvSpPr txBox="1"/>
              <p:nvPr/>
            </p:nvSpPr>
            <p:spPr bwMode="auto">
              <a:xfrm>
                <a:off x="1184275" y="2209800"/>
                <a:ext cx="3387725" cy="1528763"/>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𝑑</m:t>
                          </m:r>
                        </m:e>
                      </m:ac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𝑖</m:t>
                                  </m:r>
                                </m:sub>
                              </m:sSub>
                            </m:e>
                          </m:nary>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𝑑</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110</m:t>
                          </m:r>
                        </m:num>
                        <m:den>
                          <m:r>
                            <a:rPr lang="zh-CN" altLang="en-US" i="1">
                              <a:solidFill>
                                <a:srgbClr val="000000"/>
                              </a:solidFill>
                              <a:latin typeface="Cambria Math" panose="02040503050406030204" pitchFamily="18" charset="0"/>
                            </a:rPr>
                            <m:t>10</m:t>
                          </m:r>
                        </m:den>
                      </m:f>
                      <m:r>
                        <a:rPr lang="zh-CN" altLang="en-US" i="1">
                          <a:solidFill>
                            <a:srgbClr val="000000"/>
                          </a:solidFill>
                          <a:latin typeface="Cambria Math" panose="02040503050406030204" pitchFamily="18" charset="0"/>
                        </a:rPr>
                        <m:t>=11</m:t>
                      </m:r>
                    </m:oMath>
                  </m:oMathPara>
                </a14:m>
                <a:endParaRPr lang="zh-CN" altLang="en-US"/>
              </a:p>
            </p:txBody>
          </p:sp>
        </mc:Choice>
        <mc:Fallback>
          <p:sp>
            <p:nvSpPr>
              <p:cNvPr id="112645" name="Object 5">
                <a:hlinkClick r:id="" action="ppaction://ole?verb=0"/>
              </p:cNvPr>
              <p:cNvSpPr txBox="1">
                <a:spLocks noRot="1" noChangeAspect="1" noMove="1" noResize="1" noEditPoints="1" noAdjustHandles="1" noChangeArrowheads="1" noChangeShapeType="1" noTextEdit="1"/>
              </p:cNvSpPr>
              <p:nvPr/>
            </p:nvSpPr>
            <p:spPr bwMode="auto">
              <a:xfrm>
                <a:off x="1184275" y="2209800"/>
                <a:ext cx="3387725" cy="1528763"/>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graphicFrame>
        <p:nvGraphicFramePr>
          <p:cNvPr id="112646" name="Object 11"/>
          <p:cNvGraphicFramePr>
            <a:graphicFrameLocks noChangeAspect="1"/>
          </p:cNvGraphicFramePr>
          <p:nvPr>
            <p:extLst>
              <p:ext uri="{D42A27DB-BD31-4B8C-83A1-F6EECF244321}">
                <p14:modId xmlns:p14="http://schemas.microsoft.com/office/powerpoint/2010/main" val="2960863227"/>
              </p:ext>
            </p:extLst>
          </p:nvPr>
        </p:nvGraphicFramePr>
        <p:xfrm>
          <a:off x="4788024" y="1992313"/>
          <a:ext cx="3276600" cy="1539875"/>
        </p:xfrm>
        <a:graphic>
          <a:graphicData uri="http://schemas.openxmlformats.org/presentationml/2006/ole">
            <mc:AlternateContent xmlns:mc="http://schemas.openxmlformats.org/markup-compatibility/2006">
              <mc:Choice xmlns:v="urn:schemas-microsoft-com:vml" Requires="v">
                <p:oleObj spid="_x0000_s112662" r:id="rId5" imgW="1653675" imgH="693515" progId="Equation.3">
                  <p:embed/>
                </p:oleObj>
              </mc:Choice>
              <mc:Fallback>
                <p:oleObj r:id="rId5" imgW="1653675" imgH="693515"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1992313"/>
                        <a:ext cx="3276600" cy="1539875"/>
                      </a:xfrm>
                      <a:prstGeom prst="rect">
                        <a:avLst/>
                      </a:prstGeom>
                      <a:noFill/>
                      <a:ln>
                        <a:noFill/>
                      </a:ln>
                      <a:effectLst>
                        <a:outerShdw dist="12700" dir="54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112647" name="Object 13"/>
              <p:cNvSpPr txBox="1"/>
              <p:nvPr/>
            </p:nvSpPr>
            <p:spPr bwMode="auto">
              <a:xfrm>
                <a:off x="1277938" y="3836988"/>
                <a:ext cx="5595937" cy="1347787"/>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𝑑</m:t>
                          </m:r>
                        </m:e>
                      </m:ac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f>
                            <m:fPr>
                              <m:type m:val="lin"/>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𝛼</m:t>
                              </m:r>
                            </m:num>
                            <m:den>
                              <m:r>
                                <a:rPr lang="zh-CN" altLang="en-US" i="1">
                                  <a:solidFill>
                                    <a:srgbClr val="000000"/>
                                  </a:solidFill>
                                  <a:latin typeface="Cambria Math" panose="02040503050406030204" pitchFamily="18" charset="0"/>
                                </a:rPr>
                                <m:t>2</m:t>
                              </m:r>
                            </m:den>
                          </m:f>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𝑠</m:t>
                              </m:r>
                            </m:e>
                            <m:sub>
                              <m:r>
                                <a:rPr lang="zh-CN" altLang="en-US" i="1">
                                  <a:solidFill>
                                    <a:srgbClr val="000000"/>
                                  </a:solidFill>
                                  <a:latin typeface="Cambria Math" panose="02040503050406030204" pitchFamily="18" charset="0"/>
                                </a:rPr>
                                <m:t>𝑑</m:t>
                              </m:r>
                            </m:sub>
                          </m:sSub>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𝑛</m:t>
                              </m:r>
                            </m:e>
                          </m:rad>
                        </m:den>
                      </m:f>
                      <m:r>
                        <m:rPr>
                          <m:aln/>
                        </m:rP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11±2.2622×</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6.53</m:t>
                          </m:r>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10</m:t>
                              </m:r>
                            </m:e>
                          </m:rad>
                        </m:den>
                      </m:f>
                    </m:oMath>
                    <m:oMath xmlns:m="http://schemas.openxmlformats.org/officeDocument/2006/math">
                      <m:r>
                        <m:rPr>
                          <m:aln/>
                        </m:rP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11±4.67</m:t>
                      </m:r>
                    </m:oMath>
                  </m:oMathPara>
                </a14:m>
                <a:endParaRPr lang="zh-CN" altLang="en-US"/>
              </a:p>
            </p:txBody>
          </p:sp>
        </mc:Choice>
        <mc:Fallback>
          <p:sp>
            <p:nvSpPr>
              <p:cNvPr id="112647" name="Object 13"/>
              <p:cNvSpPr txBox="1">
                <a:spLocks noRot="1" noChangeAspect="1" noMove="1" noResize="1" noEditPoints="1" noAdjustHandles="1" noChangeArrowheads="1" noChangeShapeType="1" noTextEdit="1"/>
              </p:cNvSpPr>
              <p:nvPr/>
            </p:nvSpPr>
            <p:spPr bwMode="auto">
              <a:xfrm>
                <a:off x="1277938" y="3836988"/>
                <a:ext cx="5595937" cy="1347787"/>
              </a:xfrm>
              <a:prstGeom prst="rect">
                <a:avLst/>
              </a:prstGeom>
              <a:blipFill>
                <a:blip r:embed="rId7"/>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2818"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dirty="0">
                <a:solidFill>
                  <a:schemeClr val="bg2"/>
                </a:solidFill>
              </a:rPr>
              <a:t>两个总体比例之差区间的估计</a:t>
            </a:r>
            <a:endParaRPr lang="zh-CN" altLang="en-US" sz="4000" dirty="0">
              <a:solidFill>
                <a:schemeClr val="bg2"/>
              </a:solidFill>
            </a:endParaRP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4866" name="Rectangle 2"/>
          <p:cNvSpPr>
            <a:spLocks noGrp="1" noChangeArrowheads="1"/>
          </p:cNvSpPr>
          <p:nvPr>
            <p:ph type="body" idx="1"/>
          </p:nvPr>
        </p:nvSpPr>
        <p:spPr>
          <a:xfrm>
            <a:off x="725488" y="1752600"/>
            <a:ext cx="7826375" cy="4551363"/>
          </a:xfrm>
        </p:spPr>
        <p:txBody>
          <a:bodyPr/>
          <a:lstStyle/>
          <a:p>
            <a:pPr marL="609600" indent="-609600">
              <a:defRPr/>
            </a:pPr>
            <a:r>
              <a:rPr lang="en-US" altLang="zh-CN" sz="3000" dirty="0">
                <a:solidFill>
                  <a:schemeClr val="bg2"/>
                </a:solidFill>
              </a:rPr>
              <a:t>1.	</a:t>
            </a:r>
            <a:r>
              <a:rPr lang="zh-CN" altLang="en-US" sz="3000" dirty="0">
                <a:solidFill>
                  <a:schemeClr val="bg2"/>
                </a:solidFill>
              </a:rPr>
              <a:t>假定条件</a:t>
            </a:r>
          </a:p>
          <a:p>
            <a:pPr marL="1219200" lvl="1" indent="-533400">
              <a:buSzTx/>
              <a:buFont typeface="Wingdings" panose="05000000000000000000" pitchFamily="2" charset="2"/>
              <a:buChar char="§"/>
              <a:defRPr/>
            </a:pPr>
            <a:r>
              <a:rPr lang="zh-CN" altLang="en-US" sz="2600" dirty="0">
                <a:solidFill>
                  <a:schemeClr val="bg2"/>
                </a:solidFill>
                <a:sym typeface="Wingdings" panose="05000000000000000000" pitchFamily="2" charset="2"/>
              </a:rPr>
              <a:t>两个</a:t>
            </a:r>
            <a:r>
              <a:rPr lang="zh-CN" altLang="en-US" sz="2600" dirty="0">
                <a:solidFill>
                  <a:schemeClr val="bg2"/>
                </a:solidFill>
              </a:rPr>
              <a:t>总体服从二项分布</a:t>
            </a:r>
          </a:p>
          <a:p>
            <a:pPr marL="1219200" lvl="1" indent="-533400">
              <a:buSzTx/>
              <a:buFont typeface="Wingdings" panose="05000000000000000000" pitchFamily="2" charset="2"/>
              <a:buChar char="§"/>
              <a:defRPr/>
            </a:pPr>
            <a:r>
              <a:rPr lang="zh-CN" altLang="en-US" sz="2600" dirty="0">
                <a:solidFill>
                  <a:schemeClr val="bg2"/>
                </a:solidFill>
              </a:rPr>
              <a:t>可以用正态分布来近似</a:t>
            </a:r>
          </a:p>
          <a:p>
            <a:pPr marL="1219200" lvl="1" indent="-533400">
              <a:buSzTx/>
              <a:buFont typeface="Wingdings" panose="05000000000000000000" pitchFamily="2" charset="2"/>
              <a:buChar char="§"/>
              <a:defRPr/>
            </a:pPr>
            <a:r>
              <a:rPr lang="zh-CN" altLang="en-US" sz="2600" dirty="0">
                <a:solidFill>
                  <a:schemeClr val="bg2"/>
                </a:solidFill>
                <a:sym typeface="Wingdings" panose="05000000000000000000" pitchFamily="2" charset="2"/>
              </a:rPr>
              <a:t>两个样本是独立的，不独立概率值没有意义</a:t>
            </a:r>
            <a:endParaRPr lang="zh-CN" altLang="en-US" sz="2600" dirty="0">
              <a:solidFill>
                <a:schemeClr val="bg2"/>
              </a:solidFill>
            </a:endParaRPr>
          </a:p>
          <a:p>
            <a:pPr marL="609600" indent="-609600">
              <a:defRPr/>
            </a:pPr>
            <a:r>
              <a:rPr lang="en-US" altLang="zh-CN" sz="3000" dirty="0">
                <a:solidFill>
                  <a:schemeClr val="bg2"/>
                </a:solidFill>
              </a:rPr>
              <a:t>2.	</a:t>
            </a:r>
            <a:r>
              <a:rPr lang="zh-CN" altLang="en-US" sz="3000" dirty="0">
                <a:solidFill>
                  <a:schemeClr val="bg2"/>
                </a:solidFill>
              </a:rPr>
              <a:t>两个总体比例之差</a:t>
            </a:r>
            <a:r>
              <a:rPr lang="zh-CN" altLang="en-US" sz="3000" i="1" dirty="0">
                <a:solidFill>
                  <a:schemeClr val="bg2"/>
                </a:solidFill>
                <a:sym typeface="Symbol" panose="05050102010706020507" pitchFamily="18" charset="2"/>
              </a:rPr>
              <a:t></a:t>
            </a:r>
            <a:r>
              <a:rPr lang="en-US" altLang="zh-CN" sz="3000" baseline="-25000" dirty="0">
                <a:solidFill>
                  <a:schemeClr val="bg2"/>
                </a:solidFill>
                <a:sym typeface="Symbol" panose="05050102010706020507" pitchFamily="18" charset="2"/>
              </a:rPr>
              <a:t>1</a:t>
            </a:r>
            <a:r>
              <a:rPr lang="en-US" altLang="zh-CN" sz="3000" dirty="0">
                <a:solidFill>
                  <a:schemeClr val="bg2"/>
                </a:solidFill>
                <a:sym typeface="Symbol" panose="05050102010706020507" pitchFamily="18" charset="2"/>
              </a:rPr>
              <a:t>-</a:t>
            </a:r>
            <a:r>
              <a:rPr lang="en-US" altLang="zh-CN" sz="3000" i="1" dirty="0">
                <a:solidFill>
                  <a:schemeClr val="bg2"/>
                </a:solidFill>
                <a:sym typeface="Symbol" panose="05050102010706020507" pitchFamily="18" charset="2"/>
              </a:rPr>
              <a:t> </a:t>
            </a:r>
            <a:r>
              <a:rPr lang="en-US" altLang="zh-CN" sz="3000" baseline="-25000" dirty="0">
                <a:solidFill>
                  <a:schemeClr val="bg2"/>
                </a:solidFill>
                <a:sym typeface="Symbol" panose="05050102010706020507" pitchFamily="18" charset="2"/>
              </a:rPr>
              <a:t>2</a:t>
            </a:r>
            <a:r>
              <a:rPr lang="zh-CN" altLang="en-US" sz="3000" dirty="0">
                <a:solidFill>
                  <a:schemeClr val="bg2"/>
                </a:solidFill>
                <a:sym typeface="Symbol" panose="05050102010706020507" pitchFamily="18" charset="2"/>
              </a:rPr>
              <a:t>在</a:t>
            </a:r>
            <a:r>
              <a:rPr lang="en-US" altLang="zh-CN" sz="3000" dirty="0">
                <a:solidFill>
                  <a:schemeClr val="bg2"/>
                </a:solidFill>
                <a:sym typeface="Symbol" panose="05050102010706020507" pitchFamily="18" charset="2"/>
              </a:rPr>
              <a:t>1-</a:t>
            </a:r>
            <a:r>
              <a:rPr lang="en-US" altLang="zh-CN" sz="3000" i="1" dirty="0">
                <a:solidFill>
                  <a:schemeClr val="bg2"/>
                </a:solidFill>
                <a:sym typeface="Symbol" panose="05050102010706020507" pitchFamily="18" charset="2"/>
              </a:rPr>
              <a:t> </a:t>
            </a:r>
            <a:r>
              <a:rPr lang="zh-CN" altLang="en-US" sz="3000" dirty="0">
                <a:solidFill>
                  <a:schemeClr val="bg2"/>
                </a:solidFill>
                <a:sym typeface="Symbol" panose="05050102010706020507" pitchFamily="18" charset="2"/>
              </a:rPr>
              <a:t>置信水平下的置信区间为</a:t>
            </a:r>
          </a:p>
        </p:txBody>
      </p:sp>
      <p:sp>
        <p:nvSpPr>
          <p:cNvPr id="804867" name="Rectangle 3"/>
          <p:cNvSpPr>
            <a:spLocks noGrp="1" noChangeArrowheads="1"/>
          </p:cNvSpPr>
          <p:nvPr>
            <p:ph type="title"/>
          </p:nvPr>
        </p:nvSpPr>
        <p:spPr>
          <a:xfrm>
            <a:off x="1828800" y="228600"/>
            <a:ext cx="7010400" cy="1143000"/>
          </a:xfrm>
        </p:spPr>
        <p:txBody>
          <a:bodyPr/>
          <a:lstStyle/>
          <a:p>
            <a:pPr>
              <a:defRPr/>
            </a:pPr>
            <a:r>
              <a:rPr lang="zh-CN" altLang="en-US">
                <a:solidFill>
                  <a:schemeClr val="bg2"/>
                </a:solidFill>
              </a:rPr>
              <a:t>两个总体比例之差的区间估计</a:t>
            </a:r>
          </a:p>
        </p:txBody>
      </p:sp>
      <mc:AlternateContent xmlns:mc="http://schemas.openxmlformats.org/markup-compatibility/2006">
        <mc:Choice xmlns:a14="http://schemas.microsoft.com/office/drawing/2010/main" Requires="a14">
          <p:sp>
            <p:nvSpPr>
              <p:cNvPr id="804868" name="Object 4">
                <a:hlinkClick r:id="" action="ppaction://ole?verb=0"/>
              </p:cNvPr>
              <p:cNvSpPr txBox="1"/>
              <p:nvPr/>
            </p:nvSpPr>
            <p:spPr bwMode="auto">
              <a:xfrm>
                <a:off x="1509713" y="4800600"/>
                <a:ext cx="6637337" cy="1295400"/>
              </a:xfrm>
              <a:prstGeom prst="rect">
                <a:avLst/>
              </a:prstGeom>
              <a:noFill/>
              <a:ln>
                <a:noFill/>
              </a:ln>
              <a:effectLst>
                <a:outerShdw dist="17961" dir="27000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d>
                        <m:dPr>
                          <m:ctrlPr>
                            <a:rPr lang="zh-CN" altLang="en-US" i="1" smtClean="0">
                              <a:solidFill>
                                <a:schemeClr val="bg2"/>
                              </a:solidFill>
                              <a:latin typeface="Cambria Math" panose="02040503050406030204" pitchFamily="18" charset="0"/>
                            </a:rPr>
                          </m:ctrlPr>
                        </m:dPr>
                        <m:e>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𝑝</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𝑝</m:t>
                              </m:r>
                            </m:e>
                            <m:sub>
                              <m:r>
                                <a:rPr lang="zh-CN" altLang="en-US" i="1">
                                  <a:solidFill>
                                    <a:schemeClr val="bg2"/>
                                  </a:solidFill>
                                  <a:latin typeface="Cambria Math" panose="02040503050406030204" pitchFamily="18" charset="0"/>
                                </a:rPr>
                                <m:t>2</m:t>
                              </m:r>
                            </m:sub>
                          </m:sSub>
                        </m:e>
                      </m:d>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𝑝</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(1−</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𝑝</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𝑝</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(1−</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𝑝</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den>
                          </m:f>
                        </m:e>
                      </m:rad>
                    </m:oMath>
                  </m:oMathPara>
                </a14:m>
                <a:endParaRPr lang="zh-CN" altLang="en-US" dirty="0">
                  <a:solidFill>
                    <a:schemeClr val="bg2"/>
                  </a:solidFill>
                </a:endParaRPr>
              </a:p>
            </p:txBody>
          </p:sp>
        </mc:Choice>
        <mc:Fallback>
          <p:sp>
            <p:nvSpPr>
              <p:cNvPr id="804868" name="Object 4">
                <a:hlinkClick r:id="" action="ppaction://ole?verb=0"/>
              </p:cNvPr>
              <p:cNvSpPr txBox="1">
                <a:spLocks noRot="1" noChangeAspect="1" noMove="1" noResize="1" noEditPoints="1" noAdjustHandles="1" noChangeArrowheads="1" noChangeShapeType="1" noTextEdit="1"/>
              </p:cNvSpPr>
              <p:nvPr/>
            </p:nvSpPr>
            <p:spPr bwMode="auto">
              <a:xfrm>
                <a:off x="1509713" y="4800600"/>
                <a:ext cx="6637337" cy="12954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4866">
                                            <p:txEl>
                                              <p:pRg st="0" end="0"/>
                                            </p:txEl>
                                          </p:spTgt>
                                        </p:tgtEl>
                                        <p:attrNameLst>
                                          <p:attrName>style.visibility</p:attrName>
                                        </p:attrNameLst>
                                      </p:cBhvr>
                                      <p:to>
                                        <p:strVal val="visible"/>
                                      </p:to>
                                    </p:set>
                                    <p:animEffect transition="in" filter="wipe(left)">
                                      <p:cBhvr>
                                        <p:cTn id="7" dur="500"/>
                                        <p:tgtEl>
                                          <p:spTgt spid="804866">
                                            <p:txEl>
                                              <p:pRg st="0" end="0"/>
                                            </p:txEl>
                                          </p:spTgt>
                                        </p:tgtEl>
                                      </p:cBhvr>
                                    </p:animEffect>
                                  </p:childTnLst>
                                  <p:subTnLst>
                                    <p:animClr clrSpc="rgb" dir="cw">
                                      <p:cBhvr override="childStyle">
                                        <p:cTn dur="1" fill="hold" display="0" masterRel="nextClick" afterEffect="1"/>
                                        <p:tgtEl>
                                          <p:spTgt spid="804866">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04866">
                                            <p:txEl>
                                              <p:pRg st="1" end="1"/>
                                            </p:txEl>
                                          </p:spTgt>
                                        </p:tgtEl>
                                        <p:attrNameLst>
                                          <p:attrName>style.visibility</p:attrName>
                                        </p:attrNameLst>
                                      </p:cBhvr>
                                      <p:to>
                                        <p:strVal val="visible"/>
                                      </p:to>
                                    </p:set>
                                    <p:animEffect transition="in" filter="wipe(left)">
                                      <p:cBhvr>
                                        <p:cTn id="10" dur="500"/>
                                        <p:tgtEl>
                                          <p:spTgt spid="804866">
                                            <p:txEl>
                                              <p:pRg st="1" end="1"/>
                                            </p:txEl>
                                          </p:spTgt>
                                        </p:tgtEl>
                                      </p:cBhvr>
                                    </p:animEffect>
                                  </p:childTnLst>
                                  <p:subTnLst>
                                    <p:animClr clrSpc="rgb" dir="cw">
                                      <p:cBhvr override="childStyle">
                                        <p:cTn dur="1" fill="hold" display="0" masterRel="nextClick" afterEffect="1"/>
                                        <p:tgtEl>
                                          <p:spTgt spid="804866">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04866">
                                            <p:txEl>
                                              <p:pRg st="2" end="2"/>
                                            </p:txEl>
                                          </p:spTgt>
                                        </p:tgtEl>
                                        <p:attrNameLst>
                                          <p:attrName>style.visibility</p:attrName>
                                        </p:attrNameLst>
                                      </p:cBhvr>
                                      <p:to>
                                        <p:strVal val="visible"/>
                                      </p:to>
                                    </p:set>
                                    <p:animEffect transition="in" filter="wipe(left)">
                                      <p:cBhvr>
                                        <p:cTn id="13" dur="500"/>
                                        <p:tgtEl>
                                          <p:spTgt spid="804866">
                                            <p:txEl>
                                              <p:pRg st="2" end="2"/>
                                            </p:txEl>
                                          </p:spTgt>
                                        </p:tgtEl>
                                      </p:cBhvr>
                                    </p:animEffect>
                                  </p:childTnLst>
                                  <p:subTnLst>
                                    <p:animClr clrSpc="rgb" dir="cw">
                                      <p:cBhvr override="childStyle">
                                        <p:cTn dur="1" fill="hold" display="0" masterRel="nextClick" afterEffect="1"/>
                                        <p:tgtEl>
                                          <p:spTgt spid="804866">
                                            <p:txEl>
                                              <p:pRg st="2" end="2"/>
                                            </p:txEl>
                                          </p:spTgt>
                                        </p:tgtEl>
                                        <p:attrNameLst>
                                          <p:attrName>ppt_c</p:attrName>
                                        </p:attrNameLst>
                                      </p:cBhvr>
                                      <p:to>
                                        <a:schemeClr val="folHlink"/>
                                      </p:to>
                                    </p:animClr>
                                  </p:subTnLst>
                                </p:cTn>
                              </p:par>
                              <p:par>
                                <p:cTn id="14" presetID="22" presetClass="entr" presetSubtype="8" fill="hold" grpId="0" nodeType="withEffect">
                                  <p:stCondLst>
                                    <p:cond delay="0"/>
                                  </p:stCondLst>
                                  <p:childTnLst>
                                    <p:set>
                                      <p:cBhvr>
                                        <p:cTn id="15" dur="1" fill="hold">
                                          <p:stCondLst>
                                            <p:cond delay="0"/>
                                          </p:stCondLst>
                                        </p:cTn>
                                        <p:tgtEl>
                                          <p:spTgt spid="804866">
                                            <p:txEl>
                                              <p:pRg st="3" end="3"/>
                                            </p:txEl>
                                          </p:spTgt>
                                        </p:tgtEl>
                                        <p:attrNameLst>
                                          <p:attrName>style.visibility</p:attrName>
                                        </p:attrNameLst>
                                      </p:cBhvr>
                                      <p:to>
                                        <p:strVal val="visible"/>
                                      </p:to>
                                    </p:set>
                                    <p:animEffect transition="in" filter="wipe(left)">
                                      <p:cBhvr>
                                        <p:cTn id="16" dur="500"/>
                                        <p:tgtEl>
                                          <p:spTgt spid="804866">
                                            <p:txEl>
                                              <p:pRg st="3" end="3"/>
                                            </p:txEl>
                                          </p:spTgt>
                                        </p:tgtEl>
                                      </p:cBhvr>
                                    </p:animEffect>
                                  </p:childTnLst>
                                  <p:subTnLst>
                                    <p:animClr clrSpc="rgb" dir="cw">
                                      <p:cBhvr override="childStyle">
                                        <p:cTn dur="1" fill="hold" display="0" masterRel="nextClick" afterEffect="1"/>
                                        <p:tgtEl>
                                          <p:spTgt spid="804866">
                                            <p:txEl>
                                              <p:pRg st="3" end="3"/>
                                            </p:txEl>
                                          </p:spTgt>
                                        </p:tgtEl>
                                        <p:attrNameLst>
                                          <p:attrName>ppt_c</p:attrName>
                                        </p:attrNameLst>
                                      </p:cBhvr>
                                      <p:to>
                                        <a:schemeClr val="folHlink"/>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04866">
                                            <p:txEl>
                                              <p:pRg st="4" end="4"/>
                                            </p:txEl>
                                          </p:spTgt>
                                        </p:tgtEl>
                                        <p:attrNameLst>
                                          <p:attrName>style.visibility</p:attrName>
                                        </p:attrNameLst>
                                      </p:cBhvr>
                                      <p:to>
                                        <p:strVal val="visible"/>
                                      </p:to>
                                    </p:set>
                                    <p:animEffect transition="in" filter="wipe(left)">
                                      <p:cBhvr>
                                        <p:cTn id="21" dur="500"/>
                                        <p:tgtEl>
                                          <p:spTgt spid="804866">
                                            <p:txEl>
                                              <p:pRg st="4" end="4"/>
                                            </p:txEl>
                                          </p:spTgt>
                                        </p:tgtEl>
                                      </p:cBhvr>
                                    </p:animEffect>
                                  </p:childTnLst>
                                  <p:subTnLst>
                                    <p:animClr clrSpc="rgb" dir="cw">
                                      <p:cBhvr override="childStyle">
                                        <p:cTn dur="1" fill="hold" display="0" masterRel="nextClick" afterEffect="1"/>
                                        <p:tgtEl>
                                          <p:spTgt spid="804866">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4866"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5282" name="Rectangle 2"/>
          <p:cNvSpPr>
            <a:spLocks noGrp="1" noChangeArrowheads="1"/>
          </p:cNvSpPr>
          <p:nvPr>
            <p:ph type="title"/>
          </p:nvPr>
        </p:nvSpPr>
        <p:spPr>
          <a:xfrm>
            <a:off x="1828800" y="228600"/>
            <a:ext cx="6934200" cy="1143000"/>
          </a:xfrm>
        </p:spPr>
        <p:txBody>
          <a:bodyPr/>
          <a:lstStyle/>
          <a:p>
            <a:pPr>
              <a:defRPr/>
            </a:pPr>
            <a:r>
              <a:rPr lang="zh-CN" altLang="en-US">
                <a:solidFill>
                  <a:schemeClr val="bg2"/>
                </a:solidFill>
              </a:rPr>
              <a:t>两个总体比例之差的估计</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65283" name="Rectangle 3"/>
          <p:cNvSpPr>
            <a:spLocks noChangeArrowheads="1"/>
          </p:cNvSpPr>
          <p:nvPr/>
        </p:nvSpPr>
        <p:spPr bwMode="auto">
          <a:xfrm>
            <a:off x="838200" y="1828800"/>
            <a:ext cx="4957763" cy="37623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3000">
                <a:solidFill>
                  <a:schemeClr val="bg2"/>
                </a:solidFill>
                <a:effectLst>
                  <a:outerShdw blurRad="38100" dist="38100" dir="2700000" algn="tl">
                    <a:srgbClr val="000000"/>
                  </a:outerShdw>
                </a:effectLst>
              </a:rPr>
              <a:t>【</a:t>
            </a:r>
            <a:r>
              <a:rPr lang="zh-CN" altLang="en-US" sz="3000">
                <a:solidFill>
                  <a:schemeClr val="bg2"/>
                </a:solidFill>
                <a:effectLst>
                  <a:outerShdw blurRad="38100" dist="38100" dir="2700000" algn="tl">
                    <a:srgbClr val="000000"/>
                  </a:outerShdw>
                </a:effectLst>
              </a:rPr>
              <a:t>例</a:t>
            </a:r>
            <a:r>
              <a:rPr lang="en-US" altLang="zh-CN" sz="3000">
                <a:solidFill>
                  <a:schemeClr val="bg2"/>
                </a:solidFill>
                <a:effectLst>
                  <a:outerShdw blurRad="38100" dist="38100" dir="2700000" algn="tl">
                    <a:srgbClr val="000000"/>
                  </a:outerShdw>
                </a:effectLst>
              </a:rPr>
              <a:t>】</a:t>
            </a:r>
            <a:r>
              <a:rPr lang="zh-CN" altLang="en-US" sz="3000" b="0">
                <a:solidFill>
                  <a:schemeClr val="bg2"/>
                </a:solidFill>
                <a:effectLst>
                  <a:outerShdw blurRad="38100" dist="38100" dir="2700000" algn="tl">
                    <a:srgbClr val="000000"/>
                  </a:outerShdw>
                </a:effectLst>
                <a:sym typeface="Symbol" panose="05050102010706020507" pitchFamily="18" charset="2"/>
              </a:rPr>
              <a:t>在某个电视节目的收视率调查中，农村随机调查了</a:t>
            </a:r>
            <a:r>
              <a:rPr lang="en-US" altLang="zh-CN" sz="3000"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400</a:t>
            </a:r>
            <a:r>
              <a:rPr lang="zh-CN" altLang="en-US" sz="3000" b="0">
                <a:solidFill>
                  <a:schemeClr val="bg2"/>
                </a:solidFill>
                <a:effectLst>
                  <a:outerShdw blurRad="38100" dist="38100" dir="2700000" algn="tl">
                    <a:srgbClr val="000000"/>
                  </a:outerShdw>
                </a:effectLst>
                <a:sym typeface="Symbol" panose="05050102010706020507" pitchFamily="18" charset="2"/>
              </a:rPr>
              <a:t>人，有</a:t>
            </a:r>
            <a:r>
              <a:rPr lang="en-US" altLang="zh-CN" sz="3000"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32%</a:t>
            </a:r>
            <a:r>
              <a:rPr lang="zh-CN" altLang="en-US" sz="3000" b="0">
                <a:solidFill>
                  <a:schemeClr val="bg2"/>
                </a:solidFill>
                <a:effectLst>
                  <a:outerShdw blurRad="38100" dist="38100" dir="2700000" algn="tl">
                    <a:srgbClr val="000000"/>
                  </a:outerShdw>
                </a:effectLst>
                <a:sym typeface="Symbol" panose="05050102010706020507" pitchFamily="18" charset="2"/>
              </a:rPr>
              <a:t>的人收看了该节目；城市随机调查了</a:t>
            </a:r>
            <a:r>
              <a:rPr lang="en-US" altLang="zh-CN" sz="3000"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500</a:t>
            </a:r>
            <a:r>
              <a:rPr lang="zh-CN" altLang="en-US" sz="3000" b="0">
                <a:solidFill>
                  <a:schemeClr val="bg2"/>
                </a:solidFill>
                <a:effectLst>
                  <a:outerShdw blurRad="38100" dist="38100" dir="2700000" algn="tl">
                    <a:srgbClr val="000000"/>
                  </a:outerShdw>
                </a:effectLst>
                <a:sym typeface="Symbol" panose="05050102010706020507" pitchFamily="18" charset="2"/>
              </a:rPr>
              <a:t>人，有</a:t>
            </a:r>
            <a:r>
              <a:rPr lang="en-US" altLang="zh-CN" sz="3000"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45%</a:t>
            </a:r>
            <a:r>
              <a:rPr lang="zh-CN" altLang="en-US" sz="3000" b="0">
                <a:solidFill>
                  <a:schemeClr val="bg2"/>
                </a:solidFill>
                <a:effectLst>
                  <a:outerShdw blurRad="38100" dist="38100" dir="2700000" algn="tl">
                    <a:srgbClr val="000000"/>
                  </a:outerShdw>
                </a:effectLst>
                <a:sym typeface="Symbol" panose="05050102010706020507" pitchFamily="18" charset="2"/>
              </a:rPr>
              <a:t>的人收看了该节目。试以</a:t>
            </a:r>
            <a:r>
              <a:rPr lang="en-US" altLang="zh-CN" sz="3000"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sz="3000" b="0">
                <a:solidFill>
                  <a:schemeClr val="bg2"/>
                </a:solidFill>
                <a:effectLst>
                  <a:outerShdw blurRad="38100" dist="38100" dir="2700000" algn="tl">
                    <a:srgbClr val="000000"/>
                  </a:outerShdw>
                </a:effectLst>
                <a:sym typeface="Symbol" panose="05050102010706020507" pitchFamily="18" charset="2"/>
              </a:rPr>
              <a:t>的置信水平估计城市与农村收视率差别的置信区间 </a:t>
            </a:r>
          </a:p>
        </p:txBody>
      </p:sp>
      <p:grpSp>
        <p:nvGrpSpPr>
          <p:cNvPr id="118788" name="Group 274"/>
          <p:cNvGrpSpPr>
            <a:grpSpLocks/>
          </p:cNvGrpSpPr>
          <p:nvPr/>
        </p:nvGrpSpPr>
        <p:grpSpPr bwMode="auto">
          <a:xfrm>
            <a:off x="6705600" y="2362200"/>
            <a:ext cx="1524000" cy="1519238"/>
            <a:chOff x="4080" y="1488"/>
            <a:chExt cx="960" cy="957"/>
          </a:xfrm>
        </p:grpSpPr>
        <p:grpSp>
          <p:nvGrpSpPr>
            <p:cNvPr id="118802" name="Group 247"/>
            <p:cNvGrpSpPr>
              <a:grpSpLocks/>
            </p:cNvGrpSpPr>
            <p:nvPr/>
          </p:nvGrpSpPr>
          <p:grpSpPr bwMode="auto">
            <a:xfrm>
              <a:off x="4080" y="1488"/>
              <a:ext cx="960" cy="957"/>
              <a:chOff x="4626" y="1476"/>
              <a:chExt cx="886" cy="729"/>
            </a:xfrm>
          </p:grpSpPr>
          <p:grpSp>
            <p:nvGrpSpPr>
              <p:cNvPr id="118804" name="Group 248"/>
              <p:cNvGrpSpPr>
                <a:grpSpLocks/>
              </p:cNvGrpSpPr>
              <p:nvPr/>
            </p:nvGrpSpPr>
            <p:grpSpPr bwMode="auto">
              <a:xfrm>
                <a:off x="4626" y="1887"/>
                <a:ext cx="886" cy="318"/>
                <a:chOff x="4626" y="1887"/>
                <a:chExt cx="886" cy="318"/>
              </a:xfrm>
            </p:grpSpPr>
            <p:sp>
              <p:nvSpPr>
                <p:cNvPr id="865529" name="Freeform 249"/>
                <p:cNvSpPr>
                  <a:spLocks/>
                </p:cNvSpPr>
                <p:nvPr/>
              </p:nvSpPr>
              <p:spPr bwMode="auto">
                <a:xfrm>
                  <a:off x="4626" y="1887"/>
                  <a:ext cx="508" cy="318"/>
                </a:xfrm>
                <a:custGeom>
                  <a:avLst/>
                  <a:gdLst>
                    <a:gd name="T0" fmla="*/ 1524 w 1524"/>
                    <a:gd name="T1" fmla="*/ 293 h 954"/>
                    <a:gd name="T2" fmla="*/ 1524 w 1524"/>
                    <a:gd name="T3" fmla="*/ 954 h 954"/>
                    <a:gd name="T4" fmla="*/ 0 w 1524"/>
                    <a:gd name="T5" fmla="*/ 467 h 954"/>
                    <a:gd name="T6" fmla="*/ 0 w 1524"/>
                    <a:gd name="T7" fmla="*/ 0 h 954"/>
                    <a:gd name="T8" fmla="*/ 1524 w 1524"/>
                    <a:gd name="T9" fmla="*/ 293 h 954"/>
                  </a:gdLst>
                  <a:ahLst/>
                  <a:cxnLst>
                    <a:cxn ang="0">
                      <a:pos x="T0" y="T1"/>
                    </a:cxn>
                    <a:cxn ang="0">
                      <a:pos x="T2" y="T3"/>
                    </a:cxn>
                    <a:cxn ang="0">
                      <a:pos x="T4" y="T5"/>
                    </a:cxn>
                    <a:cxn ang="0">
                      <a:pos x="T6" y="T7"/>
                    </a:cxn>
                    <a:cxn ang="0">
                      <a:pos x="T8" y="T9"/>
                    </a:cxn>
                  </a:cxnLst>
                  <a:rect l="0" t="0" r="r" b="b"/>
                  <a:pathLst>
                    <a:path w="1524" h="954">
                      <a:moveTo>
                        <a:pt x="1524" y="293"/>
                      </a:moveTo>
                      <a:lnTo>
                        <a:pt x="1524" y="954"/>
                      </a:lnTo>
                      <a:lnTo>
                        <a:pt x="0" y="467"/>
                      </a:lnTo>
                      <a:lnTo>
                        <a:pt x="0" y="0"/>
                      </a:lnTo>
                      <a:lnTo>
                        <a:pt x="1524" y="293"/>
                      </a:lnTo>
                      <a:close/>
                    </a:path>
                  </a:pathLst>
                </a:custGeom>
                <a:solidFill>
                  <a:srgbClr val="A0A0A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30" name="Freeform 250"/>
                <p:cNvSpPr>
                  <a:spLocks/>
                </p:cNvSpPr>
                <p:nvPr/>
              </p:nvSpPr>
              <p:spPr bwMode="auto">
                <a:xfrm>
                  <a:off x="5134" y="1964"/>
                  <a:ext cx="378" cy="241"/>
                </a:xfrm>
                <a:custGeom>
                  <a:avLst/>
                  <a:gdLst>
                    <a:gd name="T0" fmla="*/ 0 w 1136"/>
                    <a:gd name="T1" fmla="*/ 65 h 726"/>
                    <a:gd name="T2" fmla="*/ 0 w 1136"/>
                    <a:gd name="T3" fmla="*/ 726 h 726"/>
                    <a:gd name="T4" fmla="*/ 1136 w 1136"/>
                    <a:gd name="T5" fmla="*/ 563 h 726"/>
                    <a:gd name="T6" fmla="*/ 1136 w 1136"/>
                    <a:gd name="T7" fmla="*/ 0 h 726"/>
                    <a:gd name="T8" fmla="*/ 0 w 1136"/>
                    <a:gd name="T9" fmla="*/ 65 h 726"/>
                  </a:gdLst>
                  <a:ahLst/>
                  <a:cxnLst>
                    <a:cxn ang="0">
                      <a:pos x="T0" y="T1"/>
                    </a:cxn>
                    <a:cxn ang="0">
                      <a:pos x="T2" y="T3"/>
                    </a:cxn>
                    <a:cxn ang="0">
                      <a:pos x="T4" y="T5"/>
                    </a:cxn>
                    <a:cxn ang="0">
                      <a:pos x="T6" y="T7"/>
                    </a:cxn>
                    <a:cxn ang="0">
                      <a:pos x="T8" y="T9"/>
                    </a:cxn>
                  </a:cxnLst>
                  <a:rect l="0" t="0" r="r" b="b"/>
                  <a:pathLst>
                    <a:path w="1136" h="726">
                      <a:moveTo>
                        <a:pt x="0" y="65"/>
                      </a:moveTo>
                      <a:lnTo>
                        <a:pt x="0" y="726"/>
                      </a:lnTo>
                      <a:lnTo>
                        <a:pt x="1136" y="563"/>
                      </a:lnTo>
                      <a:lnTo>
                        <a:pt x="1136" y="0"/>
                      </a:lnTo>
                      <a:lnTo>
                        <a:pt x="0" y="65"/>
                      </a:lnTo>
                      <a:close/>
                    </a:path>
                  </a:pathLst>
                </a:custGeom>
                <a:solidFill>
                  <a:srgbClr val="80808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31" name="Freeform 251"/>
                <p:cNvSpPr>
                  <a:spLocks/>
                </p:cNvSpPr>
                <p:nvPr/>
              </p:nvSpPr>
              <p:spPr bwMode="auto">
                <a:xfrm>
                  <a:off x="4626" y="1887"/>
                  <a:ext cx="886" cy="98"/>
                </a:xfrm>
                <a:custGeom>
                  <a:avLst/>
                  <a:gdLst>
                    <a:gd name="T0" fmla="*/ 2660 w 2660"/>
                    <a:gd name="T1" fmla="*/ 228 h 293"/>
                    <a:gd name="T2" fmla="*/ 1514 w 2660"/>
                    <a:gd name="T3" fmla="*/ 293 h 293"/>
                    <a:gd name="T4" fmla="*/ 0 w 2660"/>
                    <a:gd name="T5" fmla="*/ 0 h 293"/>
                    <a:gd name="T6" fmla="*/ 1114 w 2660"/>
                    <a:gd name="T7" fmla="*/ 0 h 293"/>
                    <a:gd name="T8" fmla="*/ 2660 w 2660"/>
                    <a:gd name="T9" fmla="*/ 228 h 293"/>
                  </a:gdLst>
                  <a:ahLst/>
                  <a:cxnLst>
                    <a:cxn ang="0">
                      <a:pos x="T0" y="T1"/>
                    </a:cxn>
                    <a:cxn ang="0">
                      <a:pos x="T2" y="T3"/>
                    </a:cxn>
                    <a:cxn ang="0">
                      <a:pos x="T4" y="T5"/>
                    </a:cxn>
                    <a:cxn ang="0">
                      <a:pos x="T6" y="T7"/>
                    </a:cxn>
                    <a:cxn ang="0">
                      <a:pos x="T8" y="T9"/>
                    </a:cxn>
                  </a:cxnLst>
                  <a:rect l="0" t="0" r="r" b="b"/>
                  <a:pathLst>
                    <a:path w="2660" h="293">
                      <a:moveTo>
                        <a:pt x="2660" y="228"/>
                      </a:moveTo>
                      <a:lnTo>
                        <a:pt x="1514" y="293"/>
                      </a:lnTo>
                      <a:lnTo>
                        <a:pt x="0" y="0"/>
                      </a:lnTo>
                      <a:lnTo>
                        <a:pt x="1114" y="0"/>
                      </a:lnTo>
                      <a:lnTo>
                        <a:pt x="2660" y="228"/>
                      </a:lnTo>
                      <a:close/>
                    </a:path>
                  </a:pathLst>
                </a:custGeom>
                <a:solidFill>
                  <a:srgbClr val="C0C0C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sp>
            <p:nvSpPr>
              <p:cNvPr id="865532" name="Freeform 252"/>
              <p:cNvSpPr>
                <a:spLocks/>
              </p:cNvSpPr>
              <p:nvPr/>
            </p:nvSpPr>
            <p:spPr bwMode="auto">
              <a:xfrm>
                <a:off x="4902" y="1861"/>
                <a:ext cx="322" cy="91"/>
              </a:xfrm>
              <a:custGeom>
                <a:avLst/>
                <a:gdLst>
                  <a:gd name="T0" fmla="*/ 965 w 965"/>
                  <a:gd name="T1" fmla="*/ 155 h 273"/>
                  <a:gd name="T2" fmla="*/ 965 w 965"/>
                  <a:gd name="T3" fmla="*/ 244 h 273"/>
                  <a:gd name="T4" fmla="*/ 516 w 965"/>
                  <a:gd name="T5" fmla="*/ 273 h 273"/>
                  <a:gd name="T6" fmla="*/ 0 w 965"/>
                  <a:gd name="T7" fmla="*/ 175 h 273"/>
                  <a:gd name="T8" fmla="*/ 0 w 965"/>
                  <a:gd name="T9" fmla="*/ 0 h 273"/>
                  <a:gd name="T10" fmla="*/ 965 w 965"/>
                  <a:gd name="T11" fmla="*/ 155 h 273"/>
                </a:gdLst>
                <a:ahLst/>
                <a:cxnLst>
                  <a:cxn ang="0">
                    <a:pos x="T0" y="T1"/>
                  </a:cxn>
                  <a:cxn ang="0">
                    <a:pos x="T2" y="T3"/>
                  </a:cxn>
                  <a:cxn ang="0">
                    <a:pos x="T4" y="T5"/>
                  </a:cxn>
                  <a:cxn ang="0">
                    <a:pos x="T6" y="T7"/>
                  </a:cxn>
                  <a:cxn ang="0">
                    <a:pos x="T8" y="T9"/>
                  </a:cxn>
                  <a:cxn ang="0">
                    <a:pos x="T10" y="T11"/>
                  </a:cxn>
                </a:cxnLst>
                <a:rect l="0" t="0" r="r" b="b"/>
                <a:pathLst>
                  <a:path w="965" h="273">
                    <a:moveTo>
                      <a:pt x="965" y="155"/>
                    </a:moveTo>
                    <a:lnTo>
                      <a:pt x="965" y="244"/>
                    </a:lnTo>
                    <a:lnTo>
                      <a:pt x="516" y="273"/>
                    </a:lnTo>
                    <a:lnTo>
                      <a:pt x="0" y="175"/>
                    </a:lnTo>
                    <a:lnTo>
                      <a:pt x="0" y="0"/>
                    </a:lnTo>
                    <a:lnTo>
                      <a:pt x="965" y="155"/>
                    </a:lnTo>
                    <a:close/>
                  </a:path>
                </a:pathLst>
              </a:custGeom>
              <a:solidFill>
                <a:srgbClr val="60606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33" name="Freeform 253"/>
              <p:cNvSpPr>
                <a:spLocks/>
              </p:cNvSpPr>
              <p:nvPr/>
            </p:nvSpPr>
            <p:spPr bwMode="auto">
              <a:xfrm>
                <a:off x="4727" y="1476"/>
                <a:ext cx="411" cy="444"/>
              </a:xfrm>
              <a:custGeom>
                <a:avLst/>
                <a:gdLst>
                  <a:gd name="T0" fmla="*/ 1059 w 1231"/>
                  <a:gd name="T1" fmla="*/ 1333 h 1333"/>
                  <a:gd name="T2" fmla="*/ 1231 w 1231"/>
                  <a:gd name="T3" fmla="*/ 44 h 1333"/>
                  <a:gd name="T4" fmla="*/ 173 w 1231"/>
                  <a:gd name="T5" fmla="*/ 0 h 1333"/>
                  <a:gd name="T6" fmla="*/ 0 w 1231"/>
                  <a:gd name="T7" fmla="*/ 1148 h 1333"/>
                  <a:gd name="T8" fmla="*/ 1059 w 1231"/>
                  <a:gd name="T9" fmla="*/ 1333 h 1333"/>
                </a:gdLst>
                <a:ahLst/>
                <a:cxnLst>
                  <a:cxn ang="0">
                    <a:pos x="T0" y="T1"/>
                  </a:cxn>
                  <a:cxn ang="0">
                    <a:pos x="T2" y="T3"/>
                  </a:cxn>
                  <a:cxn ang="0">
                    <a:pos x="T4" y="T5"/>
                  </a:cxn>
                  <a:cxn ang="0">
                    <a:pos x="T6" y="T7"/>
                  </a:cxn>
                  <a:cxn ang="0">
                    <a:pos x="T8" y="T9"/>
                  </a:cxn>
                </a:cxnLst>
                <a:rect l="0" t="0" r="r" b="b"/>
                <a:pathLst>
                  <a:path w="1231" h="1333">
                    <a:moveTo>
                      <a:pt x="1059" y="1333"/>
                    </a:moveTo>
                    <a:lnTo>
                      <a:pt x="1231" y="44"/>
                    </a:lnTo>
                    <a:lnTo>
                      <a:pt x="173" y="0"/>
                    </a:lnTo>
                    <a:lnTo>
                      <a:pt x="0" y="1148"/>
                    </a:lnTo>
                    <a:lnTo>
                      <a:pt x="1059" y="1333"/>
                    </a:lnTo>
                    <a:close/>
                  </a:path>
                </a:pathLst>
              </a:custGeom>
              <a:solidFill>
                <a:srgbClr val="A0A0A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34" name="Freeform 254"/>
              <p:cNvSpPr>
                <a:spLocks/>
              </p:cNvSpPr>
              <p:nvPr/>
            </p:nvSpPr>
            <p:spPr bwMode="auto">
              <a:xfrm>
                <a:off x="5080" y="1490"/>
                <a:ext cx="364" cy="441"/>
              </a:xfrm>
              <a:custGeom>
                <a:avLst/>
                <a:gdLst>
                  <a:gd name="T0" fmla="*/ 172 w 1091"/>
                  <a:gd name="T1" fmla="*/ 0 h 1323"/>
                  <a:gd name="T2" fmla="*/ 1091 w 1091"/>
                  <a:gd name="T3" fmla="*/ 295 h 1323"/>
                  <a:gd name="T4" fmla="*/ 961 w 1091"/>
                  <a:gd name="T5" fmla="*/ 1323 h 1323"/>
                  <a:gd name="T6" fmla="*/ 0 w 1091"/>
                  <a:gd name="T7" fmla="*/ 1291 h 1323"/>
                  <a:gd name="T8" fmla="*/ 172 w 1091"/>
                  <a:gd name="T9" fmla="*/ 0 h 1323"/>
                </a:gdLst>
                <a:ahLst/>
                <a:cxnLst>
                  <a:cxn ang="0">
                    <a:pos x="T0" y="T1"/>
                  </a:cxn>
                  <a:cxn ang="0">
                    <a:pos x="T2" y="T3"/>
                  </a:cxn>
                  <a:cxn ang="0">
                    <a:pos x="T4" y="T5"/>
                  </a:cxn>
                  <a:cxn ang="0">
                    <a:pos x="T6" y="T7"/>
                  </a:cxn>
                  <a:cxn ang="0">
                    <a:pos x="T8" y="T9"/>
                  </a:cxn>
                </a:cxnLst>
                <a:rect l="0" t="0" r="r" b="b"/>
                <a:pathLst>
                  <a:path w="1091" h="1323">
                    <a:moveTo>
                      <a:pt x="172" y="0"/>
                    </a:moveTo>
                    <a:lnTo>
                      <a:pt x="1091" y="295"/>
                    </a:lnTo>
                    <a:lnTo>
                      <a:pt x="961" y="1323"/>
                    </a:lnTo>
                    <a:lnTo>
                      <a:pt x="0" y="1291"/>
                    </a:lnTo>
                    <a:lnTo>
                      <a:pt x="172" y="0"/>
                    </a:lnTo>
                    <a:close/>
                  </a:path>
                </a:pathLst>
              </a:custGeom>
              <a:solidFill>
                <a:srgbClr val="80808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35" name="Freeform 255"/>
              <p:cNvSpPr>
                <a:spLocks/>
              </p:cNvSpPr>
              <p:nvPr/>
            </p:nvSpPr>
            <p:spPr bwMode="auto">
              <a:xfrm>
                <a:off x="4774" y="1520"/>
                <a:ext cx="295" cy="334"/>
              </a:xfrm>
              <a:custGeom>
                <a:avLst/>
                <a:gdLst>
                  <a:gd name="T0" fmla="*/ 883 w 883"/>
                  <a:gd name="T1" fmla="*/ 45 h 1003"/>
                  <a:gd name="T2" fmla="*/ 758 w 883"/>
                  <a:gd name="T3" fmla="*/ 1003 h 1003"/>
                  <a:gd name="T4" fmla="*/ 0 w 883"/>
                  <a:gd name="T5" fmla="*/ 890 h 1003"/>
                  <a:gd name="T6" fmla="*/ 128 w 883"/>
                  <a:gd name="T7" fmla="*/ 0 h 1003"/>
                  <a:gd name="T8" fmla="*/ 883 w 883"/>
                  <a:gd name="T9" fmla="*/ 45 h 1003"/>
                </a:gdLst>
                <a:ahLst/>
                <a:cxnLst>
                  <a:cxn ang="0">
                    <a:pos x="T0" y="T1"/>
                  </a:cxn>
                  <a:cxn ang="0">
                    <a:pos x="T2" y="T3"/>
                  </a:cxn>
                  <a:cxn ang="0">
                    <a:pos x="T4" y="T5"/>
                  </a:cxn>
                  <a:cxn ang="0">
                    <a:pos x="T6" y="T7"/>
                  </a:cxn>
                  <a:cxn ang="0">
                    <a:pos x="T8" y="T9"/>
                  </a:cxn>
                </a:cxnLst>
                <a:rect l="0" t="0" r="r" b="b"/>
                <a:pathLst>
                  <a:path w="883" h="1003">
                    <a:moveTo>
                      <a:pt x="883" y="45"/>
                    </a:moveTo>
                    <a:lnTo>
                      <a:pt x="758" y="1003"/>
                    </a:lnTo>
                    <a:lnTo>
                      <a:pt x="0" y="890"/>
                    </a:lnTo>
                    <a:lnTo>
                      <a:pt x="128" y="0"/>
                    </a:lnTo>
                    <a:lnTo>
                      <a:pt x="883" y="45"/>
                    </a:lnTo>
                    <a:close/>
                  </a:path>
                </a:pathLst>
              </a:custGeom>
              <a:solidFill>
                <a:srgbClr val="CCFFCC"/>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nvGrpSpPr>
              <p:cNvPr id="118809" name="Group 256"/>
              <p:cNvGrpSpPr>
                <a:grpSpLocks/>
              </p:cNvGrpSpPr>
              <p:nvPr/>
            </p:nvGrpSpPr>
            <p:grpSpPr bwMode="auto">
              <a:xfrm>
                <a:off x="5136" y="1584"/>
                <a:ext cx="240" cy="240"/>
                <a:chOff x="5136" y="1584"/>
                <a:chExt cx="240" cy="240"/>
              </a:xfrm>
            </p:grpSpPr>
            <p:sp>
              <p:nvSpPr>
                <p:cNvPr id="865537" name="Oval 257"/>
                <p:cNvSpPr>
                  <a:spLocks noChangeArrowheads="1"/>
                </p:cNvSpPr>
                <p:nvPr/>
              </p:nvSpPr>
              <p:spPr bwMode="auto">
                <a:xfrm>
                  <a:off x="5136" y="1584"/>
                  <a:ext cx="240" cy="240"/>
                </a:xfrm>
                <a:prstGeom prst="ellipse">
                  <a:avLst/>
                </a:prstGeom>
                <a:solidFill>
                  <a:srgbClr val="C747B2"/>
                </a:solidFill>
                <a:ln w="1270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38" name="Text Box 258"/>
                <p:cNvSpPr txBox="1">
                  <a:spLocks noChangeArrowheads="1"/>
                </p:cNvSpPr>
                <p:nvPr/>
              </p:nvSpPr>
              <p:spPr bwMode="auto">
                <a:xfrm>
                  <a:off x="5136" y="1584"/>
                  <a:ext cx="240"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i="1">
                      <a:solidFill>
                        <a:schemeClr val="bg2"/>
                      </a:solidFill>
                      <a:effectLst>
                        <a:outerShdw blurRad="38100" dist="38100" dir="2700000" algn="tl">
                          <a:srgbClr val="000000"/>
                        </a:outerShdw>
                      </a:effectLst>
                    </a:rPr>
                    <a:t>1</a:t>
                  </a:r>
                </a:p>
              </p:txBody>
            </p:sp>
          </p:grpSp>
        </p:grpSp>
        <p:pic>
          <p:nvPicPr>
            <p:cNvPr id="118803" name="Picture 270" descr="PE02661_">
              <a:hlinkHover r:id="" action="ppaction://noaction" highlightClick="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0" y="1536"/>
              <a:ext cx="38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8789" name="Group 273"/>
          <p:cNvGrpSpPr>
            <a:grpSpLocks/>
          </p:cNvGrpSpPr>
          <p:nvPr/>
        </p:nvGrpSpPr>
        <p:grpSpPr bwMode="auto">
          <a:xfrm>
            <a:off x="6248400" y="4724400"/>
            <a:ext cx="1563688" cy="1443038"/>
            <a:chOff x="3744" y="2928"/>
            <a:chExt cx="985" cy="909"/>
          </a:xfrm>
        </p:grpSpPr>
        <p:grpSp>
          <p:nvGrpSpPr>
            <p:cNvPr id="118790" name="Group 259"/>
            <p:cNvGrpSpPr>
              <a:grpSpLocks/>
            </p:cNvGrpSpPr>
            <p:nvPr/>
          </p:nvGrpSpPr>
          <p:grpSpPr bwMode="auto">
            <a:xfrm>
              <a:off x="3744" y="2928"/>
              <a:ext cx="985" cy="909"/>
              <a:chOff x="4574" y="2868"/>
              <a:chExt cx="985" cy="729"/>
            </a:xfrm>
          </p:grpSpPr>
          <p:grpSp>
            <p:nvGrpSpPr>
              <p:cNvPr id="118792" name="Group 260"/>
              <p:cNvGrpSpPr>
                <a:grpSpLocks/>
              </p:cNvGrpSpPr>
              <p:nvPr/>
            </p:nvGrpSpPr>
            <p:grpSpPr bwMode="auto">
              <a:xfrm>
                <a:off x="4574" y="3279"/>
                <a:ext cx="985" cy="318"/>
                <a:chOff x="4574" y="3279"/>
                <a:chExt cx="985" cy="318"/>
              </a:xfrm>
            </p:grpSpPr>
            <p:sp>
              <p:nvSpPr>
                <p:cNvPr id="865541" name="Freeform 261"/>
                <p:cNvSpPr>
                  <a:spLocks/>
                </p:cNvSpPr>
                <p:nvPr/>
              </p:nvSpPr>
              <p:spPr bwMode="auto">
                <a:xfrm>
                  <a:off x="4574" y="3279"/>
                  <a:ext cx="565" cy="318"/>
                </a:xfrm>
                <a:custGeom>
                  <a:avLst/>
                  <a:gdLst>
                    <a:gd name="T0" fmla="*/ 1129 w 1129"/>
                    <a:gd name="T1" fmla="*/ 293 h 954"/>
                    <a:gd name="T2" fmla="*/ 1129 w 1129"/>
                    <a:gd name="T3" fmla="*/ 954 h 954"/>
                    <a:gd name="T4" fmla="*/ 0 w 1129"/>
                    <a:gd name="T5" fmla="*/ 467 h 954"/>
                    <a:gd name="T6" fmla="*/ 0 w 1129"/>
                    <a:gd name="T7" fmla="*/ 0 h 954"/>
                    <a:gd name="T8" fmla="*/ 1129 w 1129"/>
                    <a:gd name="T9" fmla="*/ 293 h 954"/>
                  </a:gdLst>
                  <a:ahLst/>
                  <a:cxnLst>
                    <a:cxn ang="0">
                      <a:pos x="T0" y="T1"/>
                    </a:cxn>
                    <a:cxn ang="0">
                      <a:pos x="T2" y="T3"/>
                    </a:cxn>
                    <a:cxn ang="0">
                      <a:pos x="T4" y="T5"/>
                    </a:cxn>
                    <a:cxn ang="0">
                      <a:pos x="T6" y="T7"/>
                    </a:cxn>
                    <a:cxn ang="0">
                      <a:pos x="T8" y="T9"/>
                    </a:cxn>
                  </a:cxnLst>
                  <a:rect l="0" t="0" r="r" b="b"/>
                  <a:pathLst>
                    <a:path w="1129" h="954">
                      <a:moveTo>
                        <a:pt x="1129" y="293"/>
                      </a:moveTo>
                      <a:lnTo>
                        <a:pt x="1129" y="954"/>
                      </a:lnTo>
                      <a:lnTo>
                        <a:pt x="0" y="467"/>
                      </a:lnTo>
                      <a:lnTo>
                        <a:pt x="0" y="0"/>
                      </a:lnTo>
                      <a:lnTo>
                        <a:pt x="1129" y="293"/>
                      </a:lnTo>
                      <a:close/>
                    </a:path>
                  </a:pathLst>
                </a:custGeom>
                <a:solidFill>
                  <a:srgbClr val="F0F0F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42" name="Freeform 262"/>
                <p:cNvSpPr>
                  <a:spLocks/>
                </p:cNvSpPr>
                <p:nvPr/>
              </p:nvSpPr>
              <p:spPr bwMode="auto">
                <a:xfrm>
                  <a:off x="5139" y="3355"/>
                  <a:ext cx="420" cy="242"/>
                </a:xfrm>
                <a:custGeom>
                  <a:avLst/>
                  <a:gdLst>
                    <a:gd name="T0" fmla="*/ 0 w 841"/>
                    <a:gd name="T1" fmla="*/ 65 h 726"/>
                    <a:gd name="T2" fmla="*/ 0 w 841"/>
                    <a:gd name="T3" fmla="*/ 726 h 726"/>
                    <a:gd name="T4" fmla="*/ 841 w 841"/>
                    <a:gd name="T5" fmla="*/ 563 h 726"/>
                    <a:gd name="T6" fmla="*/ 841 w 841"/>
                    <a:gd name="T7" fmla="*/ 0 h 726"/>
                    <a:gd name="T8" fmla="*/ 0 w 841"/>
                    <a:gd name="T9" fmla="*/ 65 h 726"/>
                  </a:gdLst>
                  <a:ahLst/>
                  <a:cxnLst>
                    <a:cxn ang="0">
                      <a:pos x="T0" y="T1"/>
                    </a:cxn>
                    <a:cxn ang="0">
                      <a:pos x="T2" y="T3"/>
                    </a:cxn>
                    <a:cxn ang="0">
                      <a:pos x="T4" y="T5"/>
                    </a:cxn>
                    <a:cxn ang="0">
                      <a:pos x="T6" y="T7"/>
                    </a:cxn>
                    <a:cxn ang="0">
                      <a:pos x="T8" y="T9"/>
                    </a:cxn>
                  </a:cxnLst>
                  <a:rect l="0" t="0" r="r" b="b"/>
                  <a:pathLst>
                    <a:path w="841" h="726">
                      <a:moveTo>
                        <a:pt x="0" y="65"/>
                      </a:moveTo>
                      <a:lnTo>
                        <a:pt x="0" y="726"/>
                      </a:lnTo>
                      <a:lnTo>
                        <a:pt x="841" y="563"/>
                      </a:lnTo>
                      <a:lnTo>
                        <a:pt x="841" y="0"/>
                      </a:lnTo>
                      <a:lnTo>
                        <a:pt x="0" y="65"/>
                      </a:lnTo>
                      <a:close/>
                    </a:path>
                  </a:pathLst>
                </a:custGeom>
                <a:solidFill>
                  <a:srgbClr val="F0F0F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43" name="Freeform 263"/>
                <p:cNvSpPr>
                  <a:spLocks/>
                </p:cNvSpPr>
                <p:nvPr/>
              </p:nvSpPr>
              <p:spPr bwMode="auto">
                <a:xfrm>
                  <a:off x="4574" y="3279"/>
                  <a:ext cx="985" cy="98"/>
                </a:xfrm>
                <a:custGeom>
                  <a:avLst/>
                  <a:gdLst>
                    <a:gd name="T0" fmla="*/ 1970 w 1970"/>
                    <a:gd name="T1" fmla="*/ 228 h 293"/>
                    <a:gd name="T2" fmla="*/ 1121 w 1970"/>
                    <a:gd name="T3" fmla="*/ 293 h 293"/>
                    <a:gd name="T4" fmla="*/ 0 w 1970"/>
                    <a:gd name="T5" fmla="*/ 0 h 293"/>
                    <a:gd name="T6" fmla="*/ 825 w 1970"/>
                    <a:gd name="T7" fmla="*/ 0 h 293"/>
                    <a:gd name="T8" fmla="*/ 1970 w 1970"/>
                    <a:gd name="T9" fmla="*/ 228 h 293"/>
                  </a:gdLst>
                  <a:ahLst/>
                  <a:cxnLst>
                    <a:cxn ang="0">
                      <a:pos x="T0" y="T1"/>
                    </a:cxn>
                    <a:cxn ang="0">
                      <a:pos x="T2" y="T3"/>
                    </a:cxn>
                    <a:cxn ang="0">
                      <a:pos x="T4" y="T5"/>
                    </a:cxn>
                    <a:cxn ang="0">
                      <a:pos x="T6" y="T7"/>
                    </a:cxn>
                    <a:cxn ang="0">
                      <a:pos x="T8" y="T9"/>
                    </a:cxn>
                  </a:cxnLst>
                  <a:rect l="0" t="0" r="r" b="b"/>
                  <a:pathLst>
                    <a:path w="1970" h="293">
                      <a:moveTo>
                        <a:pt x="1970" y="228"/>
                      </a:moveTo>
                      <a:lnTo>
                        <a:pt x="1121" y="293"/>
                      </a:lnTo>
                      <a:lnTo>
                        <a:pt x="0" y="0"/>
                      </a:lnTo>
                      <a:lnTo>
                        <a:pt x="825" y="0"/>
                      </a:lnTo>
                      <a:lnTo>
                        <a:pt x="1970" y="228"/>
                      </a:lnTo>
                      <a:close/>
                    </a:path>
                  </a:pathLst>
                </a:custGeom>
                <a:solidFill>
                  <a:srgbClr val="F0F0F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sp>
            <p:nvSpPr>
              <p:cNvPr id="865544" name="Freeform 264"/>
              <p:cNvSpPr>
                <a:spLocks/>
              </p:cNvSpPr>
              <p:nvPr/>
            </p:nvSpPr>
            <p:spPr bwMode="auto">
              <a:xfrm>
                <a:off x="4882" y="3253"/>
                <a:ext cx="357" cy="91"/>
              </a:xfrm>
              <a:custGeom>
                <a:avLst/>
                <a:gdLst>
                  <a:gd name="T0" fmla="*/ 715 w 715"/>
                  <a:gd name="T1" fmla="*/ 155 h 273"/>
                  <a:gd name="T2" fmla="*/ 715 w 715"/>
                  <a:gd name="T3" fmla="*/ 244 h 273"/>
                  <a:gd name="T4" fmla="*/ 382 w 715"/>
                  <a:gd name="T5" fmla="*/ 273 h 273"/>
                  <a:gd name="T6" fmla="*/ 0 w 715"/>
                  <a:gd name="T7" fmla="*/ 175 h 273"/>
                  <a:gd name="T8" fmla="*/ 0 w 715"/>
                  <a:gd name="T9" fmla="*/ 0 h 273"/>
                  <a:gd name="T10" fmla="*/ 715 w 715"/>
                  <a:gd name="T11" fmla="*/ 155 h 273"/>
                </a:gdLst>
                <a:ahLst/>
                <a:cxnLst>
                  <a:cxn ang="0">
                    <a:pos x="T0" y="T1"/>
                  </a:cxn>
                  <a:cxn ang="0">
                    <a:pos x="T2" y="T3"/>
                  </a:cxn>
                  <a:cxn ang="0">
                    <a:pos x="T4" y="T5"/>
                  </a:cxn>
                  <a:cxn ang="0">
                    <a:pos x="T6" y="T7"/>
                  </a:cxn>
                  <a:cxn ang="0">
                    <a:pos x="T8" y="T9"/>
                  </a:cxn>
                  <a:cxn ang="0">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45" name="Freeform 265"/>
              <p:cNvSpPr>
                <a:spLocks/>
              </p:cNvSpPr>
              <p:nvPr/>
            </p:nvSpPr>
            <p:spPr bwMode="auto">
              <a:xfrm>
                <a:off x="4687" y="2868"/>
                <a:ext cx="456" cy="444"/>
              </a:xfrm>
              <a:custGeom>
                <a:avLst/>
                <a:gdLst>
                  <a:gd name="T0" fmla="*/ 785 w 913"/>
                  <a:gd name="T1" fmla="*/ 1333 h 1333"/>
                  <a:gd name="T2" fmla="*/ 913 w 913"/>
                  <a:gd name="T3" fmla="*/ 44 h 1333"/>
                  <a:gd name="T4" fmla="*/ 129 w 913"/>
                  <a:gd name="T5" fmla="*/ 0 h 1333"/>
                  <a:gd name="T6" fmla="*/ 0 w 913"/>
                  <a:gd name="T7" fmla="*/ 1148 h 1333"/>
                  <a:gd name="T8" fmla="*/ 785 w 913"/>
                  <a:gd name="T9" fmla="*/ 1333 h 1333"/>
                </a:gdLst>
                <a:ahLst/>
                <a:cxnLst>
                  <a:cxn ang="0">
                    <a:pos x="T0" y="T1"/>
                  </a:cxn>
                  <a:cxn ang="0">
                    <a:pos x="T2" y="T3"/>
                  </a:cxn>
                  <a:cxn ang="0">
                    <a:pos x="T4" y="T5"/>
                  </a:cxn>
                  <a:cxn ang="0">
                    <a:pos x="T6" y="T7"/>
                  </a:cxn>
                  <a:cxn ang="0">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46" name="Freeform 266"/>
              <p:cNvSpPr>
                <a:spLocks/>
              </p:cNvSpPr>
              <p:nvPr/>
            </p:nvSpPr>
            <p:spPr bwMode="auto">
              <a:xfrm>
                <a:off x="5079" y="2882"/>
                <a:ext cx="404" cy="441"/>
              </a:xfrm>
              <a:custGeom>
                <a:avLst/>
                <a:gdLst>
                  <a:gd name="T0" fmla="*/ 128 w 809"/>
                  <a:gd name="T1" fmla="*/ 0 h 1323"/>
                  <a:gd name="T2" fmla="*/ 809 w 809"/>
                  <a:gd name="T3" fmla="*/ 295 h 1323"/>
                  <a:gd name="T4" fmla="*/ 712 w 809"/>
                  <a:gd name="T5" fmla="*/ 1323 h 1323"/>
                  <a:gd name="T6" fmla="*/ 0 w 809"/>
                  <a:gd name="T7" fmla="*/ 1291 h 1323"/>
                  <a:gd name="T8" fmla="*/ 128 w 809"/>
                  <a:gd name="T9" fmla="*/ 0 h 1323"/>
                </a:gdLst>
                <a:ahLst/>
                <a:cxnLst>
                  <a:cxn ang="0">
                    <a:pos x="T0" y="T1"/>
                  </a:cxn>
                  <a:cxn ang="0">
                    <a:pos x="T2" y="T3"/>
                  </a:cxn>
                  <a:cxn ang="0">
                    <a:pos x="T4" y="T5"/>
                  </a:cxn>
                  <a:cxn ang="0">
                    <a:pos x="T6" y="T7"/>
                  </a:cxn>
                  <a:cxn ang="0">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47" name="Freeform 267"/>
              <p:cNvSpPr>
                <a:spLocks/>
              </p:cNvSpPr>
              <p:nvPr/>
            </p:nvSpPr>
            <p:spPr bwMode="auto">
              <a:xfrm>
                <a:off x="4739" y="2912"/>
                <a:ext cx="328" cy="334"/>
              </a:xfrm>
              <a:custGeom>
                <a:avLst/>
                <a:gdLst>
                  <a:gd name="T0" fmla="*/ 654 w 654"/>
                  <a:gd name="T1" fmla="*/ 45 h 1003"/>
                  <a:gd name="T2" fmla="*/ 561 w 654"/>
                  <a:gd name="T3" fmla="*/ 1003 h 1003"/>
                  <a:gd name="T4" fmla="*/ 0 w 654"/>
                  <a:gd name="T5" fmla="*/ 890 h 1003"/>
                  <a:gd name="T6" fmla="*/ 95 w 654"/>
                  <a:gd name="T7" fmla="*/ 0 h 1003"/>
                  <a:gd name="T8" fmla="*/ 654 w 654"/>
                  <a:gd name="T9" fmla="*/ 45 h 1003"/>
                </a:gdLst>
                <a:ahLst/>
                <a:cxnLst>
                  <a:cxn ang="0">
                    <a:pos x="T0" y="T1"/>
                  </a:cxn>
                  <a:cxn ang="0">
                    <a:pos x="T2" y="T3"/>
                  </a:cxn>
                  <a:cxn ang="0">
                    <a:pos x="T4" y="T5"/>
                  </a:cxn>
                  <a:cxn ang="0">
                    <a:pos x="T6" y="T7"/>
                  </a:cxn>
                  <a:cxn ang="0">
                    <a:pos x="T8" y="T9"/>
                  </a:cxn>
                </a:cxnLst>
                <a:rect l="0" t="0" r="r" b="b"/>
                <a:pathLst>
                  <a:path w="654" h="1003">
                    <a:moveTo>
                      <a:pt x="654" y="45"/>
                    </a:moveTo>
                    <a:lnTo>
                      <a:pt x="561" y="1003"/>
                    </a:lnTo>
                    <a:lnTo>
                      <a:pt x="0" y="890"/>
                    </a:lnTo>
                    <a:lnTo>
                      <a:pt x="95" y="0"/>
                    </a:lnTo>
                    <a:lnTo>
                      <a:pt x="654" y="45"/>
                    </a:lnTo>
                    <a:close/>
                  </a:path>
                </a:pathLst>
              </a:custGeom>
              <a:solidFill>
                <a:srgbClr val="33CCFF"/>
              </a:solidFill>
              <a:ln w="6350">
                <a:solidFill>
                  <a:srgbClr val="000000"/>
                </a:solidFill>
                <a:prstDash val="solid"/>
                <a:round/>
                <a:headEnd/>
                <a:tailEnd/>
              </a:ln>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48" name="Oval 268"/>
              <p:cNvSpPr>
                <a:spLocks noChangeArrowheads="1"/>
              </p:cNvSpPr>
              <p:nvPr/>
            </p:nvSpPr>
            <p:spPr bwMode="auto">
              <a:xfrm>
                <a:off x="5184" y="2976"/>
                <a:ext cx="240" cy="240"/>
              </a:xfrm>
              <a:prstGeom prst="ellipse">
                <a:avLst/>
              </a:prstGeom>
              <a:solidFill>
                <a:srgbClr val="C747B2"/>
              </a:solidFill>
              <a:ln w="12700">
                <a:solidFill>
                  <a:schemeClr val="tx1"/>
                </a:solidFill>
                <a:round/>
                <a:headEnd/>
                <a:tailEnd/>
              </a:ln>
              <a:effectLst/>
              <a:extLs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65549" name="Text Box 269"/>
              <p:cNvSpPr txBox="1">
                <a:spLocks noChangeArrowheads="1"/>
              </p:cNvSpPr>
              <p:nvPr/>
            </p:nvSpPr>
            <p:spPr bwMode="auto">
              <a:xfrm>
                <a:off x="5184" y="2976"/>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i="1">
                    <a:solidFill>
                      <a:schemeClr val="bg2"/>
                    </a:solidFill>
                    <a:effectLst>
                      <a:outerShdw blurRad="38100" dist="38100" dir="2700000" algn="tl">
                        <a:srgbClr val="000000"/>
                      </a:outerShdw>
                    </a:effectLst>
                  </a:rPr>
                  <a:t>2</a:t>
                </a:r>
              </a:p>
            </p:txBody>
          </p:sp>
        </p:grpSp>
        <p:pic>
          <p:nvPicPr>
            <p:cNvPr id="118791" name="Picture 271" descr="BD06529_">
              <a:hlinkHover r:id="" action="ppaction://noaction" highlightClick="1"/>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6" y="3024"/>
              <a:ext cx="28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pPr>
              <a:defRPr/>
            </a:pPr>
            <a:r>
              <a:rPr lang="zh-CN" altLang="en-US">
                <a:solidFill>
                  <a:schemeClr val="bg2"/>
                </a:solidFill>
              </a:rPr>
              <a:t>两个总体比例之差的估计</a:t>
            </a:r>
            <a:br>
              <a:rPr lang="zh-CN" altLang="en-US" sz="3600">
                <a:solidFill>
                  <a:schemeClr val="bg2"/>
                </a:solidFill>
              </a:rPr>
            </a:br>
            <a:r>
              <a:rPr lang="zh-CN" altLang="en-US" sz="3600">
                <a:solidFill>
                  <a:schemeClr val="bg2"/>
                </a:solidFill>
              </a:rPr>
              <a:t> </a:t>
            </a: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08965" name="Rectangle 5"/>
          <p:cNvSpPr>
            <a:spLocks noChangeArrowheads="1"/>
          </p:cNvSpPr>
          <p:nvPr/>
        </p:nvSpPr>
        <p:spPr bwMode="auto">
          <a:xfrm>
            <a:off x="457200" y="1828800"/>
            <a:ext cx="8382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dirty="0">
                <a:solidFill>
                  <a:schemeClr val="bg2"/>
                </a:solidFill>
                <a:effectLst>
                  <a:outerShdw blurRad="38100" dist="38100" dir="2700000" algn="tl">
                    <a:srgbClr val="000000"/>
                  </a:outerShdw>
                </a:effectLst>
                <a:latin typeface="Arial" panose="020B0604020202020204" pitchFamily="34" charset="0"/>
              </a:rPr>
              <a:t>解</a:t>
            </a:r>
            <a:r>
              <a:rPr lang="en-US" altLang="zh-CN" sz="2600" dirty="0">
                <a:solidFill>
                  <a:schemeClr val="bg2"/>
                </a:solidFill>
                <a:effectLst>
                  <a:outerShdw blurRad="38100" dist="38100" dir="2700000" algn="tl">
                    <a:srgbClr val="000000"/>
                  </a:outerShdw>
                </a:effectLst>
                <a:latin typeface="Arial" panose="020B0604020202020204" pitchFamily="34" charset="0"/>
              </a:rPr>
              <a:t>: </a:t>
            </a:r>
            <a:r>
              <a:rPr lang="zh-CN" altLang="en-US" sz="2600" b="0" dirty="0">
                <a:solidFill>
                  <a:schemeClr val="bg2"/>
                </a:solidFill>
                <a:effectLst>
                  <a:outerShdw blurRad="38100" dist="38100" dir="2700000" algn="tl">
                    <a:srgbClr val="000000"/>
                  </a:outerShdw>
                </a:effectLst>
                <a:latin typeface="Arial" panose="020B0604020202020204" pitchFamily="34" charset="0"/>
              </a:rPr>
              <a:t>已知</a:t>
            </a:r>
            <a:r>
              <a:rPr lang="zh-CN" altLang="en-US" sz="2600" b="0" i="1" dirty="0">
                <a:solidFill>
                  <a:schemeClr val="bg2"/>
                </a:solidFill>
                <a:effectLst>
                  <a:outerShdw blurRad="38100" dist="38100" dir="2700000" algn="tl">
                    <a:srgbClr val="000000"/>
                  </a:outerShdw>
                </a:effectLst>
                <a:sym typeface="Symbol" panose="05050102010706020507" pitchFamily="18" charset="2"/>
              </a:rPr>
              <a:t> </a:t>
            </a:r>
            <a:r>
              <a:rPr lang="en-US" altLang="zh-CN" sz="2600" b="0" i="1" dirty="0">
                <a:solidFill>
                  <a:schemeClr val="bg2"/>
                </a:solidFill>
                <a:effectLst>
                  <a:outerShdw blurRad="38100" dist="38100" dir="2700000" algn="tl">
                    <a:srgbClr val="000000"/>
                  </a:outerShdw>
                </a:effectLst>
                <a:sym typeface="Symbol" panose="05050102010706020507" pitchFamily="18" charset="2"/>
              </a:rPr>
              <a:t>n</a:t>
            </a:r>
            <a:r>
              <a:rPr lang="en-US" altLang="zh-CN" sz="2600" b="0" baseline="-25000" dirty="0">
                <a:solidFill>
                  <a:schemeClr val="bg2"/>
                </a:solidFill>
                <a:effectLst>
                  <a:outerShdw blurRad="38100" dist="38100" dir="2700000" algn="tl">
                    <a:srgbClr val="000000"/>
                  </a:outerShdw>
                </a:effectLst>
                <a:sym typeface="Symbol" panose="05050102010706020507" pitchFamily="18" charset="2"/>
              </a:rPr>
              <a:t>1</a:t>
            </a:r>
            <a:r>
              <a:rPr lang="en-US" altLang="zh-CN" sz="2600" b="0" dirty="0">
                <a:solidFill>
                  <a:schemeClr val="bg2"/>
                </a:solidFill>
                <a:effectLst>
                  <a:outerShdw blurRad="38100" dist="38100" dir="2700000" algn="tl">
                    <a:srgbClr val="000000"/>
                  </a:outerShdw>
                </a:effectLst>
                <a:sym typeface="Symbol" panose="05050102010706020507" pitchFamily="18" charset="2"/>
              </a:rPr>
              <a:t>=500 </a:t>
            </a:r>
            <a:r>
              <a:rPr lang="zh-CN" altLang="en-US" sz="2600" b="0" dirty="0">
                <a:solidFill>
                  <a:schemeClr val="bg2"/>
                </a:solidFill>
                <a:effectLst>
                  <a:outerShdw blurRad="38100" dist="38100" dir="2700000" algn="tl">
                    <a:srgbClr val="000000"/>
                  </a:outerShdw>
                </a:effectLst>
                <a:sym typeface="Symbol" panose="05050102010706020507" pitchFamily="18" charset="2"/>
              </a:rPr>
              <a:t>，</a:t>
            </a:r>
            <a:r>
              <a:rPr lang="en-US" altLang="zh-CN" sz="2600" b="0" i="1" dirty="0">
                <a:solidFill>
                  <a:schemeClr val="bg2"/>
                </a:solidFill>
                <a:effectLst>
                  <a:outerShdw blurRad="38100" dist="38100" dir="2700000" algn="tl">
                    <a:srgbClr val="000000"/>
                  </a:outerShdw>
                </a:effectLst>
                <a:sym typeface="Symbol" panose="05050102010706020507" pitchFamily="18" charset="2"/>
              </a:rPr>
              <a:t>n</a:t>
            </a:r>
            <a:r>
              <a:rPr lang="en-US" altLang="zh-CN" sz="2600" b="0" baseline="-25000" dirty="0">
                <a:solidFill>
                  <a:schemeClr val="bg2"/>
                </a:solidFill>
                <a:effectLst>
                  <a:outerShdw blurRad="38100" dist="38100" dir="2700000" algn="tl">
                    <a:srgbClr val="000000"/>
                  </a:outerShdw>
                </a:effectLst>
                <a:sym typeface="Symbol" panose="05050102010706020507" pitchFamily="18" charset="2"/>
              </a:rPr>
              <a:t>2</a:t>
            </a:r>
            <a:r>
              <a:rPr lang="en-US" altLang="zh-CN" sz="2600" b="0" dirty="0">
                <a:solidFill>
                  <a:schemeClr val="bg2"/>
                </a:solidFill>
                <a:effectLst>
                  <a:outerShdw blurRad="38100" dist="38100" dir="2700000" algn="tl">
                    <a:srgbClr val="000000"/>
                  </a:outerShdw>
                </a:effectLst>
                <a:sym typeface="Symbol" panose="05050102010706020507" pitchFamily="18" charset="2"/>
              </a:rPr>
              <a:t>=400</a:t>
            </a:r>
            <a:r>
              <a:rPr lang="zh-CN" altLang="en-US" sz="2600" b="0" dirty="0">
                <a:solidFill>
                  <a:schemeClr val="bg2"/>
                </a:solidFill>
                <a:effectLst>
                  <a:outerShdw blurRad="38100" dist="38100" dir="2700000" algn="tl">
                    <a:srgbClr val="000000"/>
                  </a:outerShdw>
                </a:effectLst>
                <a:sym typeface="Symbol" panose="05050102010706020507" pitchFamily="18" charset="2"/>
              </a:rPr>
              <a:t>， </a:t>
            </a:r>
            <a:r>
              <a:rPr lang="en-US" altLang="zh-CN" sz="2600" b="0" i="1" dirty="0">
                <a:solidFill>
                  <a:schemeClr val="bg2"/>
                </a:solidFill>
                <a:effectLst>
                  <a:outerShdw blurRad="38100" dist="38100" dir="2700000" algn="tl">
                    <a:srgbClr val="000000"/>
                  </a:outerShdw>
                </a:effectLst>
                <a:sym typeface="Symbol" panose="05050102010706020507" pitchFamily="18" charset="2"/>
              </a:rPr>
              <a:t>p</a:t>
            </a:r>
            <a:r>
              <a:rPr lang="en-US" altLang="zh-CN" sz="2600" b="0" baseline="-25000" dirty="0">
                <a:solidFill>
                  <a:schemeClr val="bg2"/>
                </a:solidFill>
                <a:effectLst>
                  <a:outerShdw blurRad="38100" dist="38100" dir="2700000" algn="tl">
                    <a:srgbClr val="000000"/>
                  </a:outerShdw>
                </a:effectLst>
                <a:sym typeface="Symbol" panose="05050102010706020507" pitchFamily="18" charset="2"/>
              </a:rPr>
              <a:t>1</a:t>
            </a:r>
            <a:r>
              <a:rPr lang="en-US" altLang="zh-CN" sz="2600" b="0" dirty="0">
                <a:solidFill>
                  <a:schemeClr val="bg2"/>
                </a:solidFill>
                <a:effectLst>
                  <a:outerShdw blurRad="38100" dist="38100" dir="2700000" algn="tl">
                    <a:srgbClr val="000000"/>
                  </a:outerShdw>
                </a:effectLst>
                <a:sym typeface="Symbol" panose="05050102010706020507" pitchFamily="18" charset="2"/>
              </a:rPr>
              <a:t>=45%</a:t>
            </a:r>
            <a:r>
              <a:rPr lang="zh-CN" altLang="en-US" sz="2600" b="0" dirty="0">
                <a:solidFill>
                  <a:schemeClr val="bg2"/>
                </a:solidFill>
                <a:effectLst>
                  <a:outerShdw blurRad="38100" dist="38100" dir="2700000" algn="tl">
                    <a:srgbClr val="000000"/>
                  </a:outerShdw>
                </a:effectLst>
                <a:sym typeface="Symbol" panose="05050102010706020507" pitchFamily="18" charset="2"/>
              </a:rPr>
              <a:t>， </a:t>
            </a:r>
            <a:r>
              <a:rPr lang="en-US" altLang="zh-CN" sz="2600" b="0" i="1" dirty="0">
                <a:solidFill>
                  <a:schemeClr val="bg2"/>
                </a:solidFill>
                <a:effectLst>
                  <a:outerShdw blurRad="38100" dist="38100" dir="2700000" algn="tl">
                    <a:srgbClr val="000000"/>
                  </a:outerShdw>
                </a:effectLst>
                <a:sym typeface="Symbol" panose="05050102010706020507" pitchFamily="18" charset="2"/>
              </a:rPr>
              <a:t>p</a:t>
            </a:r>
            <a:r>
              <a:rPr lang="en-US" altLang="zh-CN" sz="2600" b="0" baseline="-25000" dirty="0">
                <a:solidFill>
                  <a:schemeClr val="bg2"/>
                </a:solidFill>
                <a:effectLst>
                  <a:outerShdw blurRad="38100" dist="38100" dir="2700000" algn="tl">
                    <a:srgbClr val="000000"/>
                  </a:outerShdw>
                </a:effectLst>
                <a:sym typeface="Symbol" panose="05050102010706020507" pitchFamily="18" charset="2"/>
              </a:rPr>
              <a:t>2</a:t>
            </a:r>
            <a:r>
              <a:rPr lang="en-US" altLang="zh-CN" sz="2600" b="0" dirty="0">
                <a:solidFill>
                  <a:schemeClr val="bg2"/>
                </a:solidFill>
                <a:effectLst>
                  <a:outerShdw blurRad="38100" dist="38100" dir="2700000" algn="tl">
                    <a:srgbClr val="000000"/>
                  </a:outerShdw>
                </a:effectLst>
                <a:sym typeface="Symbol" panose="05050102010706020507" pitchFamily="18" charset="2"/>
              </a:rPr>
              <a:t>=32%</a:t>
            </a:r>
            <a:r>
              <a:rPr lang="zh-CN" altLang="en-US" sz="2600" b="0" dirty="0">
                <a:solidFill>
                  <a:schemeClr val="bg2"/>
                </a:solidFill>
                <a:effectLst>
                  <a:outerShdw blurRad="38100" dist="38100" dir="2700000" algn="tl">
                    <a:srgbClr val="000000"/>
                  </a:outerShdw>
                </a:effectLst>
                <a:sym typeface="Symbol" panose="05050102010706020507" pitchFamily="18" charset="2"/>
              </a:rPr>
              <a:t>，</a:t>
            </a:r>
          </a:p>
          <a:p>
            <a:pPr algn="just">
              <a:spcBef>
                <a:spcPct val="20000"/>
              </a:spcBef>
              <a:defRPr/>
            </a:pPr>
            <a:r>
              <a:rPr lang="zh-CN" altLang="en-US" sz="2600" b="0" dirty="0">
                <a:solidFill>
                  <a:schemeClr val="bg2"/>
                </a:solidFill>
                <a:effectLst>
                  <a:outerShdw blurRad="38100" dist="38100" dir="2700000" algn="tl">
                    <a:srgbClr val="000000"/>
                  </a:outerShdw>
                </a:effectLst>
                <a:sym typeface="Symbol" panose="05050102010706020507" pitchFamily="18" charset="2"/>
              </a:rPr>
              <a:t>       </a:t>
            </a:r>
            <a:r>
              <a:rPr lang="en-US" altLang="zh-CN" sz="2600" b="0" dirty="0">
                <a:solidFill>
                  <a:schemeClr val="bg2"/>
                </a:solidFill>
                <a:effectLst>
                  <a:outerShdw blurRad="38100" dist="38100" dir="2700000" algn="tl">
                    <a:srgbClr val="000000"/>
                  </a:outerShdw>
                </a:effectLst>
                <a:sym typeface="Symbol" panose="05050102010706020507" pitchFamily="18" charset="2"/>
              </a:rPr>
              <a:t>1-</a:t>
            </a:r>
            <a:r>
              <a:rPr lang="en-US" altLang="zh-CN" sz="2600" b="0" i="1" dirty="0">
                <a:solidFill>
                  <a:schemeClr val="bg2"/>
                </a:solidFill>
                <a:effectLst>
                  <a:outerShdw blurRad="38100" dist="38100" dir="2700000" algn="tl">
                    <a:srgbClr val="000000"/>
                  </a:outerShdw>
                </a:effectLst>
                <a:sym typeface="Symbol" panose="05050102010706020507" pitchFamily="18" charset="2"/>
              </a:rPr>
              <a:t> </a:t>
            </a:r>
            <a:r>
              <a:rPr lang="en-US" altLang="zh-CN" sz="2600" b="0" dirty="0">
                <a:solidFill>
                  <a:schemeClr val="bg2"/>
                </a:solidFill>
                <a:effectLst>
                  <a:outerShdw blurRad="38100" dist="38100" dir="2700000" algn="tl">
                    <a:srgbClr val="000000"/>
                  </a:outerShdw>
                </a:effectLst>
                <a:sym typeface="Symbol" panose="05050102010706020507" pitchFamily="18" charset="2"/>
              </a:rPr>
              <a:t>=95%</a:t>
            </a:r>
            <a:r>
              <a:rPr lang="zh-CN" altLang="en-US" sz="2600" b="0" dirty="0">
                <a:solidFill>
                  <a:schemeClr val="bg2"/>
                </a:solidFill>
                <a:effectLst>
                  <a:outerShdw blurRad="38100" dist="38100" dir="2700000" algn="tl">
                    <a:srgbClr val="000000"/>
                  </a:outerShdw>
                </a:effectLst>
                <a:sym typeface="Symbol" panose="05050102010706020507" pitchFamily="18" charset="2"/>
              </a:rPr>
              <a:t>， </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z</a:t>
            </a:r>
            <a:r>
              <a:rPr lang="en-US" altLang="zh-CN" sz="2600" b="0" i="1"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=1.96</a:t>
            </a:r>
            <a:endParaRPr lang="en-US" altLang="zh-CN" sz="2600" b="0" baseline="-25000" dirty="0">
              <a:solidFill>
                <a:schemeClr val="bg2"/>
              </a:solidFill>
              <a:effectLst>
                <a:outerShdw blurRad="38100" dist="38100" dir="2700000" algn="tl">
                  <a:srgbClr val="000000"/>
                </a:outerShdw>
              </a:effectLst>
              <a:sym typeface="Symbol" panose="05050102010706020507" pitchFamily="18" charset="2"/>
            </a:endParaRPr>
          </a:p>
          <a:p>
            <a:pPr algn="just">
              <a:spcBef>
                <a:spcPct val="20000"/>
              </a:spcBef>
              <a:defRPr/>
            </a:pPr>
            <a:r>
              <a:rPr lang="en-US" altLang="zh-CN" sz="2600" b="0" dirty="0">
                <a:solidFill>
                  <a:schemeClr val="bg2"/>
                </a:solidFill>
                <a:effectLst>
                  <a:outerShdw blurRad="38100" dist="38100" dir="2700000" algn="tl">
                    <a:srgbClr val="000000"/>
                  </a:outerShdw>
                </a:effectLst>
                <a:sym typeface="Symbol" panose="05050102010706020507" pitchFamily="18" charset="2"/>
              </a:rPr>
              <a:t>       </a:t>
            </a:r>
            <a:r>
              <a:rPr lang="en-US" altLang="zh-CN" sz="2600" b="0" i="1" dirty="0">
                <a:solidFill>
                  <a:schemeClr val="bg2"/>
                </a:solidFill>
                <a:effectLst>
                  <a:outerShdw blurRad="38100" dist="38100" dir="2700000" algn="tl">
                    <a:srgbClr val="000000"/>
                  </a:outerShdw>
                </a:effectLst>
                <a:sym typeface="Symbol" panose="05050102010706020507" pitchFamily="18" charset="2"/>
              </a:rPr>
              <a:t></a:t>
            </a:r>
            <a:r>
              <a:rPr lang="en-US" altLang="zh-CN" sz="2600" b="0" baseline="-25000" dirty="0">
                <a:solidFill>
                  <a:schemeClr val="bg2"/>
                </a:solidFill>
                <a:effectLst>
                  <a:outerShdw blurRad="38100" dist="38100" dir="2700000" algn="tl">
                    <a:srgbClr val="000000"/>
                  </a:outerShdw>
                </a:effectLst>
                <a:latin typeface="宋体" panose="02010600030101010101" pitchFamily="2" charset="-122"/>
                <a:sym typeface="Symbol" panose="05050102010706020507" pitchFamily="18" charset="2"/>
              </a:rPr>
              <a:t>1</a:t>
            </a:r>
            <a:r>
              <a:rPr lang="en-US" altLang="zh-CN" sz="2600" b="0" dirty="0">
                <a:solidFill>
                  <a:schemeClr val="bg2"/>
                </a:solidFill>
                <a:effectLst>
                  <a:outerShdw blurRad="38100" dist="38100" dir="2700000" algn="tl">
                    <a:srgbClr val="000000"/>
                  </a:outerShdw>
                </a:effectLst>
                <a:latin typeface="宋体" panose="02010600030101010101" pitchFamily="2" charset="-122"/>
                <a:sym typeface="Symbol" panose="05050102010706020507" pitchFamily="18" charset="2"/>
              </a:rPr>
              <a:t>-</a:t>
            </a:r>
            <a:r>
              <a:rPr lang="en-US" altLang="zh-CN" sz="2600" b="0" i="1" dirty="0">
                <a:solidFill>
                  <a:schemeClr val="bg2"/>
                </a:solidFill>
                <a:effectLst>
                  <a:outerShdw blurRad="38100" dist="38100" dir="2700000" algn="tl">
                    <a:srgbClr val="000000"/>
                  </a:outerShdw>
                </a:effectLst>
                <a:sym typeface="Symbol" panose="05050102010706020507" pitchFamily="18" charset="2"/>
              </a:rPr>
              <a:t> </a:t>
            </a:r>
            <a:r>
              <a:rPr lang="en-US" altLang="zh-CN" sz="2600" b="0" baseline="-25000" dirty="0">
                <a:solidFill>
                  <a:schemeClr val="bg2"/>
                </a:solidFill>
                <a:effectLst>
                  <a:outerShdw blurRad="38100" dist="38100" dir="2700000" algn="tl">
                    <a:srgbClr val="000000"/>
                  </a:outerShdw>
                </a:effectLst>
                <a:sym typeface="Symbol" panose="05050102010706020507" pitchFamily="18" charset="2"/>
              </a:rPr>
              <a:t>2</a:t>
            </a:r>
            <a:r>
              <a:rPr lang="zh-CN" altLang="en-US" sz="2600" b="0" dirty="0">
                <a:solidFill>
                  <a:schemeClr val="bg2"/>
                </a:solidFill>
                <a:effectLst>
                  <a:outerShdw blurRad="38100" dist="38100" dir="2700000" algn="tl">
                    <a:srgbClr val="000000"/>
                  </a:outerShdw>
                </a:effectLst>
                <a:sym typeface="Symbol" panose="05050102010706020507" pitchFamily="18" charset="2"/>
              </a:rPr>
              <a:t>置信度为</a:t>
            </a:r>
            <a:r>
              <a:rPr lang="en-US" altLang="zh-CN" sz="2600" b="0" dirty="0">
                <a:solidFill>
                  <a:schemeClr val="bg2"/>
                </a:solidFill>
                <a:effectLst>
                  <a:outerShdw blurRad="38100" dist="38100" dir="2700000" algn="tl">
                    <a:srgbClr val="000000"/>
                  </a:outerShdw>
                </a:effectLst>
                <a:sym typeface="Symbol" panose="05050102010706020507" pitchFamily="18" charset="2"/>
              </a:rPr>
              <a:t>95%</a:t>
            </a:r>
            <a:r>
              <a:rPr lang="zh-CN" altLang="en-US" sz="2600" b="0" dirty="0">
                <a:solidFill>
                  <a:schemeClr val="bg2"/>
                </a:solidFill>
                <a:effectLst>
                  <a:outerShdw blurRad="38100" dist="38100" dir="2700000" algn="tl">
                    <a:srgbClr val="000000"/>
                  </a:outerShdw>
                </a:effectLst>
                <a:sym typeface="Symbol" panose="05050102010706020507" pitchFamily="18" charset="2"/>
              </a:rPr>
              <a:t>的置信区间为</a:t>
            </a:r>
          </a:p>
          <a:p>
            <a:pPr algn="just">
              <a:spcBef>
                <a:spcPct val="20000"/>
              </a:spcBef>
              <a:defRPr/>
            </a:pPr>
            <a:endPar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endParaRPr>
          </a:p>
        </p:txBody>
      </p:sp>
      <p:sp>
        <p:nvSpPr>
          <p:cNvPr id="808968" name="Text Box 8"/>
          <p:cNvSpPr txBox="1">
            <a:spLocks noChangeArrowheads="1"/>
          </p:cNvSpPr>
          <p:nvPr/>
        </p:nvSpPr>
        <p:spPr bwMode="auto">
          <a:xfrm>
            <a:off x="1066800" y="5029200"/>
            <a:ext cx="7620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2600" b="0" dirty="0">
                <a:solidFill>
                  <a:schemeClr val="bg2"/>
                </a:solidFill>
                <a:effectLst>
                  <a:outerShdw blurRad="38100" dist="38100" dir="2700000" algn="tl">
                    <a:srgbClr val="000000"/>
                  </a:outerShdw>
                </a:effectLst>
              </a:rPr>
              <a:t>城市与农村收视率差值的置信区间为</a:t>
            </a:r>
            <a:r>
              <a:rPr lang="en-US" altLang="zh-CN" sz="2600" b="0" dirty="0">
                <a:solidFill>
                  <a:schemeClr val="bg2"/>
                </a:solidFill>
                <a:effectLst>
                  <a:outerShdw blurRad="38100" dist="38100" dir="2700000" algn="tl">
                    <a:srgbClr val="000000"/>
                  </a:outerShdw>
                </a:effectLst>
              </a:rPr>
              <a:t>6.68%~19.32%</a:t>
            </a:r>
          </a:p>
        </p:txBody>
      </p:sp>
      <mc:AlternateContent xmlns:mc="http://schemas.openxmlformats.org/markup-compatibility/2006">
        <mc:Choice xmlns:a14="http://schemas.microsoft.com/office/drawing/2010/main" Requires="a14">
          <p:sp>
            <p:nvSpPr>
              <p:cNvPr id="119813" name="Object 9">
                <a:hlinkClick r:id="" action="ppaction://ole?verb=0"/>
              </p:cNvPr>
              <p:cNvSpPr txBox="1"/>
              <p:nvPr/>
            </p:nvSpPr>
            <p:spPr bwMode="auto">
              <a:xfrm>
                <a:off x="1143000" y="3505200"/>
                <a:ext cx="7467600" cy="1371600"/>
              </a:xfrm>
              <a:prstGeom prst="rect">
                <a:avLst/>
              </a:prstGeom>
              <a:noFill/>
              <a:ln>
                <a:noFill/>
              </a:ln>
              <a:effectLst>
                <a:outerShdw dist="17961" dir="2700000" algn="ctr" rotWithShape="0">
                  <a:schemeClr val="bg2"/>
                </a:outerShdw>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d>
                        <m:dPr>
                          <m:ctrlPr>
                            <a:rPr lang="zh-CN" altLang="en-US" i="1" smtClean="0">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45%−32%</m:t>
                          </m:r>
                        </m:e>
                      </m:d>
                      <m:r>
                        <a:rPr lang="zh-CN" altLang="en-US" i="1">
                          <a:solidFill>
                            <a:schemeClr val="bg2"/>
                          </a:solidFill>
                          <a:latin typeface="Cambria Math" panose="02040503050406030204" pitchFamily="18" charset="0"/>
                        </a:rPr>
                        <m:t>±1.96×</m:t>
                      </m:r>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45%×(1−45%)</m:t>
                              </m:r>
                            </m:num>
                            <m:den>
                              <m:r>
                                <a:rPr lang="zh-CN" altLang="en-US" i="1">
                                  <a:solidFill>
                                    <a:schemeClr val="bg2"/>
                                  </a:solidFill>
                                  <a:latin typeface="Cambria Math" panose="02040503050406030204" pitchFamily="18" charset="0"/>
                                </a:rPr>
                                <m:t>500</m:t>
                              </m:r>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32%×(1−32%)</m:t>
                              </m:r>
                            </m:num>
                            <m:den>
                              <m:r>
                                <a:rPr lang="zh-CN" altLang="en-US" i="1">
                                  <a:solidFill>
                                    <a:schemeClr val="bg2"/>
                                  </a:solidFill>
                                  <a:latin typeface="Cambria Math" panose="02040503050406030204" pitchFamily="18" charset="0"/>
                                </a:rPr>
                                <m:t>400</m:t>
                              </m:r>
                            </m:den>
                          </m:f>
                        </m:e>
                      </m:rad>
                    </m:oMath>
                    <m:oMath xmlns:m="http://schemas.openxmlformats.org/officeDocument/2006/math">
                      <m:r>
                        <a:rPr lang="zh-CN" altLang="en-US" i="1">
                          <a:solidFill>
                            <a:schemeClr val="bg2"/>
                          </a:solidFill>
                          <a:latin typeface="Cambria Math" panose="02040503050406030204" pitchFamily="18" charset="0"/>
                        </a:rPr>
                        <m:t>=13%±6.32%=</m:t>
                      </m:r>
                      <m:d>
                        <m:dPr>
                          <m:ctrlPr>
                            <a:rPr lang="zh-CN" altLang="en-US" i="1">
                              <a:solidFill>
                                <a:schemeClr val="bg2"/>
                              </a:solidFill>
                              <a:latin typeface="Cambria Math" panose="02040503050406030204" pitchFamily="18" charset="0"/>
                            </a:rPr>
                          </m:ctrlPr>
                        </m:dPr>
                        <m:e>
                          <m:r>
                            <a:rPr lang="zh-CN" altLang="en-US" i="1">
                              <a:solidFill>
                                <a:schemeClr val="bg2"/>
                              </a:solidFill>
                              <a:latin typeface="Cambria Math" panose="02040503050406030204" pitchFamily="18" charset="0"/>
                            </a:rPr>
                            <m:t>6.68% , 19.32%</m:t>
                          </m:r>
                        </m:e>
                      </m:d>
                    </m:oMath>
                  </m:oMathPara>
                </a14:m>
                <a:endParaRPr lang="zh-CN" altLang="en-US" dirty="0">
                  <a:solidFill>
                    <a:schemeClr val="bg2"/>
                  </a:solidFill>
                </a:endParaRPr>
              </a:p>
            </p:txBody>
          </p:sp>
        </mc:Choice>
        <mc:Fallback>
          <p:sp>
            <p:nvSpPr>
              <p:cNvPr id="119813" name="Object 9">
                <a:hlinkClick r:id="" action="ppaction://ole?verb=0"/>
              </p:cNvPr>
              <p:cNvSpPr txBox="1">
                <a:spLocks noRot="1" noChangeAspect="1" noMove="1" noResize="1" noEditPoints="1" noAdjustHandles="1" noChangeArrowheads="1" noChangeShapeType="1" noTextEdit="1"/>
              </p:cNvSpPr>
              <p:nvPr/>
            </p:nvSpPr>
            <p:spPr bwMode="auto">
              <a:xfrm>
                <a:off x="1143000" y="3505200"/>
                <a:ext cx="7467600" cy="13716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3234" name="Rectangle 2"/>
          <p:cNvSpPr>
            <a:spLocks noGrp="1" noChangeArrowheads="1"/>
          </p:cNvSpPr>
          <p:nvPr>
            <p:ph type="ctrTitle"/>
          </p:nvPr>
        </p:nvSpPr>
        <p:spPr>
          <a:xfrm>
            <a:off x="609600" y="2286000"/>
            <a:ext cx="8153400" cy="1143000"/>
          </a:xfrm>
        </p:spPr>
        <p:txBody>
          <a:bodyPr anchor="ctr" anchorCtr="0"/>
          <a:lstStyle/>
          <a:p>
            <a:pPr>
              <a:defRPr/>
            </a:pPr>
            <a:r>
              <a:rPr lang="zh-CN" altLang="en-US" sz="4400" dirty="0">
                <a:solidFill>
                  <a:schemeClr val="bg2"/>
                </a:solidFill>
              </a:rPr>
              <a:t>两个总体方差比的区间估计</a:t>
            </a:r>
            <a:endParaRPr lang="zh-CN" altLang="en-US" sz="4000" dirty="0">
              <a:solidFill>
                <a:schemeClr val="bg2"/>
              </a:solidFill>
            </a:endParaRP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5106" name="Rectangle 2"/>
          <p:cNvSpPr>
            <a:spLocks noGrp="1" noChangeArrowheads="1"/>
          </p:cNvSpPr>
          <p:nvPr>
            <p:ph type="title"/>
          </p:nvPr>
        </p:nvSpPr>
        <p:spPr>
          <a:xfrm>
            <a:off x="1828800" y="228600"/>
            <a:ext cx="7010400" cy="1143000"/>
          </a:xfrm>
        </p:spPr>
        <p:txBody>
          <a:bodyPr/>
          <a:lstStyle/>
          <a:p>
            <a:pPr>
              <a:defRPr/>
            </a:pPr>
            <a:r>
              <a:rPr lang="zh-CN" altLang="en-US" sz="3600">
                <a:solidFill>
                  <a:schemeClr val="bg2"/>
                </a:solidFill>
              </a:rPr>
              <a:t>两个总体方差比的区间估计</a:t>
            </a:r>
          </a:p>
        </p:txBody>
      </p:sp>
      <p:sp>
        <p:nvSpPr>
          <p:cNvPr id="815107" name="Rectangle 3"/>
          <p:cNvSpPr>
            <a:spLocks noGrp="1" noChangeArrowheads="1"/>
          </p:cNvSpPr>
          <p:nvPr>
            <p:ph type="body" idx="1"/>
          </p:nvPr>
        </p:nvSpPr>
        <p:spPr>
          <a:xfrm>
            <a:off x="457200" y="1752600"/>
            <a:ext cx="8305800" cy="2743200"/>
          </a:xfrm>
        </p:spPr>
        <p:txBody>
          <a:bodyPr/>
          <a:lstStyle/>
          <a:p>
            <a:pPr marL="609600" indent="-609600">
              <a:defRPr/>
            </a:pPr>
            <a:r>
              <a:rPr lang="en-US" altLang="zh-CN" sz="2800" dirty="0">
                <a:solidFill>
                  <a:schemeClr val="bg2"/>
                </a:solidFill>
              </a:rPr>
              <a:t>1.	</a:t>
            </a:r>
            <a:r>
              <a:rPr lang="zh-CN" altLang="en-US" sz="2800" dirty="0">
                <a:solidFill>
                  <a:schemeClr val="bg2"/>
                </a:solidFill>
              </a:rPr>
              <a:t>比较两个总体的方差比</a:t>
            </a:r>
          </a:p>
          <a:p>
            <a:pPr marL="609600" indent="-609600">
              <a:buFontTx/>
              <a:buAutoNum type="arabicPeriod" startAt="2"/>
              <a:defRPr/>
            </a:pPr>
            <a:r>
              <a:rPr lang="zh-CN" altLang="en-US" sz="2800" dirty="0">
                <a:solidFill>
                  <a:schemeClr val="bg2"/>
                </a:solidFill>
              </a:rPr>
              <a:t>用两个样本的方差比来判断</a:t>
            </a:r>
          </a:p>
          <a:p>
            <a:pPr marL="1219200" lvl="1" indent="-533400">
              <a:buSzTx/>
              <a:buFont typeface="Wingdings" panose="05000000000000000000" pitchFamily="2" charset="2"/>
              <a:buChar char="§"/>
              <a:defRPr/>
            </a:pPr>
            <a:r>
              <a:rPr lang="zh-CN" altLang="en-US" sz="2400" dirty="0">
                <a:solidFill>
                  <a:schemeClr val="bg2"/>
                </a:solidFill>
              </a:rPr>
              <a:t>如果</a:t>
            </a:r>
            <a:r>
              <a:rPr lang="en-US" altLang="zh-CN" sz="2400" b="1" i="1" dirty="0">
                <a:solidFill>
                  <a:schemeClr val="bg2"/>
                </a:solidFill>
                <a:sym typeface="Symbol" panose="05050102010706020507" pitchFamily="18" charset="2"/>
              </a:rPr>
              <a:t>S</a:t>
            </a:r>
            <a:r>
              <a:rPr lang="en-US" altLang="zh-CN" sz="2400" b="1" baseline="-25000" dirty="0">
                <a:solidFill>
                  <a:schemeClr val="bg2"/>
                </a:solidFill>
                <a:latin typeface="Times New Roman" panose="02020603050405020304" pitchFamily="18" charset="0"/>
                <a:sym typeface="Symbol" panose="05050102010706020507" pitchFamily="18" charset="2"/>
              </a:rPr>
              <a:t>1</a:t>
            </a:r>
            <a:r>
              <a:rPr lang="en-US" altLang="zh-CN" sz="2400" b="1" baseline="30000" dirty="0">
                <a:solidFill>
                  <a:schemeClr val="bg2"/>
                </a:solidFill>
                <a:latin typeface="Times New Roman" panose="02020603050405020304" pitchFamily="18" charset="0"/>
                <a:sym typeface="Symbol" panose="05050102010706020507" pitchFamily="18" charset="2"/>
              </a:rPr>
              <a:t>2</a:t>
            </a:r>
            <a:r>
              <a:rPr lang="en-US" altLang="zh-CN" sz="2400" b="1" dirty="0">
                <a:solidFill>
                  <a:schemeClr val="bg2"/>
                </a:solidFill>
                <a:sym typeface="Symbol" panose="05050102010706020507" pitchFamily="18" charset="2"/>
              </a:rPr>
              <a:t>/ </a:t>
            </a:r>
            <a:r>
              <a:rPr lang="en-US" altLang="zh-CN" sz="2400" b="1" i="1" dirty="0">
                <a:solidFill>
                  <a:schemeClr val="bg2"/>
                </a:solidFill>
              </a:rPr>
              <a:t>S</a:t>
            </a:r>
            <a:r>
              <a:rPr lang="en-US" altLang="zh-CN" sz="2400" b="1" baseline="-25000" dirty="0">
                <a:solidFill>
                  <a:schemeClr val="bg2"/>
                </a:solidFill>
              </a:rPr>
              <a:t>2</a:t>
            </a:r>
            <a:r>
              <a:rPr lang="en-US" altLang="zh-CN" sz="2400" b="1" baseline="30000" dirty="0">
                <a:solidFill>
                  <a:schemeClr val="bg2"/>
                </a:solidFill>
              </a:rPr>
              <a:t>2</a:t>
            </a:r>
            <a:r>
              <a:rPr lang="zh-CN" altLang="en-US" sz="2400" dirty="0">
                <a:solidFill>
                  <a:schemeClr val="bg2"/>
                </a:solidFill>
              </a:rPr>
              <a:t>接近于</a:t>
            </a:r>
            <a:r>
              <a:rPr lang="en-US" altLang="zh-CN" sz="2400" b="1" dirty="0">
                <a:solidFill>
                  <a:schemeClr val="bg2"/>
                </a:solidFill>
              </a:rPr>
              <a:t>1,</a:t>
            </a:r>
            <a:r>
              <a:rPr lang="zh-CN" altLang="en-US" sz="2400" dirty="0">
                <a:solidFill>
                  <a:schemeClr val="bg2"/>
                </a:solidFill>
              </a:rPr>
              <a:t>说明两个总体方差很接近</a:t>
            </a:r>
          </a:p>
          <a:p>
            <a:pPr marL="1219200" lvl="1" indent="-533400">
              <a:buSzTx/>
              <a:buFont typeface="Wingdings" panose="05000000000000000000" pitchFamily="2" charset="2"/>
              <a:buChar char="§"/>
              <a:defRPr/>
            </a:pPr>
            <a:r>
              <a:rPr lang="zh-CN" altLang="en-US" sz="2400" dirty="0">
                <a:solidFill>
                  <a:schemeClr val="bg2"/>
                </a:solidFill>
              </a:rPr>
              <a:t>如果</a:t>
            </a:r>
            <a:r>
              <a:rPr lang="en-US" altLang="zh-CN" sz="2400" b="1" i="1" dirty="0">
                <a:solidFill>
                  <a:schemeClr val="bg2"/>
                </a:solidFill>
                <a:sym typeface="Symbol" panose="05050102010706020507" pitchFamily="18" charset="2"/>
              </a:rPr>
              <a:t>S</a:t>
            </a:r>
            <a:r>
              <a:rPr lang="en-US" altLang="zh-CN" sz="2400" b="1" baseline="-25000" dirty="0">
                <a:solidFill>
                  <a:schemeClr val="bg2"/>
                </a:solidFill>
                <a:sym typeface="Symbol" panose="05050102010706020507" pitchFamily="18" charset="2"/>
              </a:rPr>
              <a:t>1</a:t>
            </a:r>
            <a:r>
              <a:rPr lang="en-US" altLang="zh-CN" sz="2400" b="1" baseline="30000" dirty="0">
                <a:solidFill>
                  <a:schemeClr val="bg2"/>
                </a:solidFill>
                <a:sym typeface="Symbol" panose="05050102010706020507" pitchFamily="18" charset="2"/>
              </a:rPr>
              <a:t>2</a:t>
            </a:r>
            <a:r>
              <a:rPr lang="en-US" altLang="zh-CN" sz="2400" b="1" dirty="0">
                <a:solidFill>
                  <a:schemeClr val="bg2"/>
                </a:solidFill>
                <a:sym typeface="Symbol" panose="05050102010706020507" pitchFamily="18" charset="2"/>
              </a:rPr>
              <a:t>/ </a:t>
            </a:r>
            <a:r>
              <a:rPr lang="en-US" altLang="zh-CN" sz="2400" b="1" i="1" dirty="0">
                <a:solidFill>
                  <a:schemeClr val="bg2"/>
                </a:solidFill>
              </a:rPr>
              <a:t>S</a:t>
            </a:r>
            <a:r>
              <a:rPr lang="en-US" altLang="zh-CN" sz="2400" b="1" baseline="-25000" dirty="0">
                <a:solidFill>
                  <a:schemeClr val="bg2"/>
                </a:solidFill>
              </a:rPr>
              <a:t>2</a:t>
            </a:r>
            <a:r>
              <a:rPr lang="en-US" altLang="zh-CN" sz="2400" b="1" baseline="30000" dirty="0">
                <a:solidFill>
                  <a:schemeClr val="bg2"/>
                </a:solidFill>
              </a:rPr>
              <a:t>2</a:t>
            </a:r>
            <a:r>
              <a:rPr lang="zh-CN" altLang="en-US" sz="2400" dirty="0">
                <a:solidFill>
                  <a:schemeClr val="bg2"/>
                </a:solidFill>
              </a:rPr>
              <a:t>远离</a:t>
            </a:r>
            <a:r>
              <a:rPr lang="en-US" altLang="zh-CN" sz="2400" b="1" dirty="0">
                <a:solidFill>
                  <a:schemeClr val="bg2"/>
                </a:solidFill>
              </a:rPr>
              <a:t>1,</a:t>
            </a:r>
            <a:r>
              <a:rPr lang="zh-CN" altLang="en-US" sz="2400" dirty="0">
                <a:solidFill>
                  <a:schemeClr val="bg2"/>
                </a:solidFill>
              </a:rPr>
              <a:t>说明两个总体方差之间存在差异</a:t>
            </a:r>
          </a:p>
          <a:p>
            <a:pPr marL="609600" indent="-609600">
              <a:buFont typeface="Wingdings" panose="05000000000000000000" pitchFamily="2" charset="2"/>
              <a:buAutoNum type="arabicPeriod" startAt="2"/>
              <a:defRPr/>
            </a:pPr>
            <a:r>
              <a:rPr lang="zh-CN" altLang="en-US" sz="2800" dirty="0">
                <a:solidFill>
                  <a:schemeClr val="bg2"/>
                </a:solidFill>
              </a:rPr>
              <a:t>总体方差比在</a:t>
            </a:r>
            <a:r>
              <a:rPr lang="en-US" altLang="zh-CN" sz="2800" dirty="0">
                <a:solidFill>
                  <a:schemeClr val="bg2"/>
                </a:solidFill>
              </a:rPr>
              <a:t>1-</a:t>
            </a:r>
            <a:r>
              <a:rPr lang="en-US" altLang="zh-CN" sz="2800" i="1" dirty="0">
                <a:solidFill>
                  <a:schemeClr val="bg2"/>
                </a:solidFill>
                <a:sym typeface="Symbol" panose="05050102010706020507" pitchFamily="18" charset="2"/>
              </a:rPr>
              <a:t></a:t>
            </a:r>
            <a:r>
              <a:rPr lang="zh-CN" altLang="en-US" sz="2800" dirty="0">
                <a:solidFill>
                  <a:schemeClr val="bg2"/>
                </a:solidFill>
                <a:sym typeface="Symbol" panose="05050102010706020507" pitchFamily="18" charset="2"/>
              </a:rPr>
              <a:t>置信水平下的置信区间为</a:t>
            </a:r>
          </a:p>
        </p:txBody>
      </p:sp>
      <mc:AlternateContent xmlns:mc="http://schemas.openxmlformats.org/markup-compatibility/2006">
        <mc:Choice xmlns:a14="http://schemas.microsoft.com/office/drawing/2010/main" Requires="a14">
          <p:sp>
            <p:nvSpPr>
              <p:cNvPr id="815108" name="Object 4">
                <a:hlinkClick r:id="" action="ppaction://ole?verb=0"/>
              </p:cNvPr>
              <p:cNvSpPr txBox="1"/>
              <p:nvPr/>
            </p:nvSpPr>
            <p:spPr bwMode="auto">
              <a:xfrm>
                <a:off x="1347788" y="4343400"/>
                <a:ext cx="3402012" cy="1066800"/>
              </a:xfrm>
              <a:prstGeom prst="rect">
                <a:avLst/>
              </a:prstGeom>
              <a:noFill/>
              <a:ln>
                <a:noFill/>
              </a:ln>
              <a:effectLst>
                <a:outerShdw dist="17961" dir="27000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f>
                        <m:fPr>
                          <m:ctrlPr>
                            <a:rPr lang="zh-CN" altLang="en-US" i="1" smtClean="0">
                              <a:solidFill>
                                <a:schemeClr val="bg2"/>
                              </a:solidFill>
                              <a:latin typeface="Cambria Math" panose="02040503050406030204" pitchFamily="18" charset="0"/>
                            </a:rPr>
                          </m:ctrlPr>
                        </m:fPr>
                        <m:num>
                          <m:f>
                            <m:fPr>
                              <m:type m:val="lin"/>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den>
                          </m:f>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𝐹</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𝜎</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𝜎</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f>
                            <m:fPr>
                              <m:type m:val="lin"/>
                              <m:ctrlPr>
                                <a:rPr lang="zh-CN" altLang="en-US" i="1">
                                  <a:solidFill>
                                    <a:schemeClr val="bg2"/>
                                  </a:solidFill>
                                  <a:latin typeface="Cambria Math" panose="02040503050406030204" pitchFamily="18" charset="0"/>
                                </a:rPr>
                              </m:ctrlPr>
                            </m:fPr>
                            <m:num>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num>
                            <m:den>
                              <m:sSubSup>
                                <m:sSubSupPr>
                                  <m:ctrlPr>
                                    <a:rPr lang="zh-CN" altLang="en-US" i="1">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den>
                          </m:f>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𝐹</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den>
                      </m:f>
                    </m:oMath>
                  </m:oMathPara>
                </a14:m>
                <a:endParaRPr lang="zh-CN" altLang="en-US">
                  <a:solidFill>
                    <a:schemeClr val="bg2"/>
                  </a:solidFill>
                </a:endParaRPr>
              </a:p>
            </p:txBody>
          </p:sp>
        </mc:Choice>
        <mc:Fallback>
          <p:sp>
            <p:nvSpPr>
              <p:cNvPr id="815108" name="Object 4">
                <a:hlinkClick r:id="" action="ppaction://ole?verb=0"/>
              </p:cNvPr>
              <p:cNvSpPr txBox="1">
                <a:spLocks noRot="1" noChangeAspect="1" noMove="1" noResize="1" noEditPoints="1" noAdjustHandles="1" noChangeArrowheads="1" noChangeShapeType="1" noTextEdit="1"/>
              </p:cNvSpPr>
              <p:nvPr/>
            </p:nvSpPr>
            <p:spPr bwMode="auto">
              <a:xfrm>
                <a:off x="1347788" y="4343400"/>
                <a:ext cx="3402012" cy="10668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grpSp>
        <p:nvGrpSpPr>
          <p:cNvPr id="815111" name="Group 7"/>
          <p:cNvGrpSpPr>
            <a:grpSpLocks/>
          </p:cNvGrpSpPr>
          <p:nvPr/>
        </p:nvGrpSpPr>
        <p:grpSpPr bwMode="auto">
          <a:xfrm>
            <a:off x="4724400" y="5257800"/>
            <a:ext cx="3733800" cy="990600"/>
            <a:chOff x="2976" y="3312"/>
            <a:chExt cx="2352" cy="624"/>
          </a:xfrm>
        </p:grpSpPr>
        <mc:AlternateContent xmlns:mc="http://schemas.openxmlformats.org/markup-compatibility/2006">
          <mc:Choice xmlns:a14="http://schemas.microsoft.com/office/drawing/2010/main" Requires="a14">
            <p:sp>
              <p:nvSpPr>
                <p:cNvPr id="123910" name="Object 5">
                  <a:hlinkClick r:id="" action="ppaction://ole?verb=0"/>
                </p:cNvPr>
                <p:cNvSpPr txBox="1"/>
                <p:nvPr/>
              </p:nvSpPr>
              <p:spPr bwMode="auto">
                <a:xfrm>
                  <a:off x="3216" y="3312"/>
                  <a:ext cx="2112" cy="624"/>
                </a:xfrm>
                <a:prstGeom prst="rect">
                  <a:avLst/>
                </a:prstGeom>
                <a:noFill/>
                <a:ln>
                  <a:noFill/>
                </a:ln>
                <a:effectLst>
                  <a:outerShdw dist="17961" dir="27000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𝐹</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m:t>
                            </m:r>
                          </m:num>
                          <m:den>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𝐹</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𝑛</m:t>
                                </m:r>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m:t>
                            </m:r>
                          </m:den>
                        </m:f>
                      </m:oMath>
                    </m:oMathPara>
                  </a14:m>
                  <a:endParaRPr lang="zh-CN" altLang="en-US" dirty="0">
                    <a:solidFill>
                      <a:schemeClr val="bg2"/>
                    </a:solidFill>
                  </a:endParaRPr>
                </a:p>
              </p:txBody>
            </p:sp>
          </mc:Choice>
          <mc:Fallback>
            <p:sp>
              <p:nvSpPr>
                <p:cNvPr id="123910" name="Object 5">
                  <a:hlinkClick r:id="" action="ppaction://ole?verb=0"/>
                </p:cNvPr>
                <p:cNvSpPr txBox="1">
                  <a:spLocks noRot="1" noChangeAspect="1" noMove="1" noResize="1" noEditPoints="1" noAdjustHandles="1" noChangeArrowheads="1" noChangeShapeType="1" noTextEdit="1"/>
                </p:cNvSpPr>
                <p:nvPr/>
              </p:nvSpPr>
              <p:spPr bwMode="auto">
                <a:xfrm>
                  <a:off x="3216" y="3312"/>
                  <a:ext cx="2112" cy="624"/>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815110" name="Line 6"/>
            <p:cNvSpPr>
              <a:spLocks noChangeShapeType="1"/>
            </p:cNvSpPr>
            <p:nvPr/>
          </p:nvSpPr>
          <p:spPr bwMode="auto">
            <a:xfrm>
              <a:off x="2976" y="3360"/>
              <a:ext cx="240" cy="192"/>
            </a:xfrm>
            <a:prstGeom prst="line">
              <a:avLst/>
            </a:prstGeom>
            <a:noFill/>
            <a:ln w="9525">
              <a:solidFill>
                <a:srgbClr val="FFFFCC"/>
              </a:solidFill>
              <a:round/>
              <a:headEnd/>
              <a:tailEnd type="triangle" w="med" len="med"/>
            </a:ln>
            <a:effectLst>
              <a:outerShdw dist="1796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5107">
                                            <p:txEl>
                                              <p:pRg st="0" end="0"/>
                                            </p:txEl>
                                          </p:spTgt>
                                        </p:tgtEl>
                                        <p:attrNameLst>
                                          <p:attrName>style.visibility</p:attrName>
                                        </p:attrNameLst>
                                      </p:cBhvr>
                                      <p:to>
                                        <p:strVal val="visible"/>
                                      </p:to>
                                    </p:set>
                                    <p:animEffect transition="in" filter="wipe(left)">
                                      <p:cBhvr>
                                        <p:cTn id="7" dur="500"/>
                                        <p:tgtEl>
                                          <p:spTgt spid="815107">
                                            <p:txEl>
                                              <p:pRg st="0" end="0"/>
                                            </p:txEl>
                                          </p:spTgt>
                                        </p:tgtEl>
                                      </p:cBhvr>
                                    </p:animEffect>
                                  </p:childTnLst>
                                  <p:subTnLst>
                                    <p:animClr clrSpc="rgb" dir="cw">
                                      <p:cBhvr override="childStyle">
                                        <p:cTn dur="1" fill="hold" display="0" masterRel="nextClick" afterEffect="1"/>
                                        <p:tgtEl>
                                          <p:spTgt spid="81510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5107">
                                            <p:txEl>
                                              <p:pRg st="1" end="1"/>
                                            </p:txEl>
                                          </p:spTgt>
                                        </p:tgtEl>
                                        <p:attrNameLst>
                                          <p:attrName>style.visibility</p:attrName>
                                        </p:attrNameLst>
                                      </p:cBhvr>
                                      <p:to>
                                        <p:strVal val="visible"/>
                                      </p:to>
                                    </p:set>
                                    <p:animEffect transition="in" filter="wipe(left)">
                                      <p:cBhvr>
                                        <p:cTn id="12" dur="500"/>
                                        <p:tgtEl>
                                          <p:spTgt spid="815107">
                                            <p:txEl>
                                              <p:pRg st="1" end="1"/>
                                            </p:txEl>
                                          </p:spTgt>
                                        </p:tgtEl>
                                      </p:cBhvr>
                                    </p:animEffect>
                                  </p:childTnLst>
                                  <p:subTnLst>
                                    <p:animClr clrSpc="rgb" dir="cw">
                                      <p:cBhvr override="childStyle">
                                        <p:cTn dur="1" fill="hold" display="0" masterRel="nextClick" afterEffect="1"/>
                                        <p:tgtEl>
                                          <p:spTgt spid="815107">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815107">
                                            <p:txEl>
                                              <p:pRg st="2" end="2"/>
                                            </p:txEl>
                                          </p:spTgt>
                                        </p:tgtEl>
                                        <p:attrNameLst>
                                          <p:attrName>style.visibility</p:attrName>
                                        </p:attrNameLst>
                                      </p:cBhvr>
                                      <p:to>
                                        <p:strVal val="visible"/>
                                      </p:to>
                                    </p:set>
                                    <p:animEffect transition="in" filter="wipe(left)">
                                      <p:cBhvr>
                                        <p:cTn id="15" dur="500"/>
                                        <p:tgtEl>
                                          <p:spTgt spid="815107">
                                            <p:txEl>
                                              <p:pRg st="2" end="2"/>
                                            </p:txEl>
                                          </p:spTgt>
                                        </p:tgtEl>
                                      </p:cBhvr>
                                    </p:animEffect>
                                  </p:childTnLst>
                                  <p:subTnLst>
                                    <p:animClr clrSpc="rgb" dir="cw">
                                      <p:cBhvr override="childStyle">
                                        <p:cTn dur="1" fill="hold" display="0" masterRel="nextClick" afterEffect="1"/>
                                        <p:tgtEl>
                                          <p:spTgt spid="815107">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815107">
                                            <p:txEl>
                                              <p:pRg st="3" end="3"/>
                                            </p:txEl>
                                          </p:spTgt>
                                        </p:tgtEl>
                                        <p:attrNameLst>
                                          <p:attrName>style.visibility</p:attrName>
                                        </p:attrNameLst>
                                      </p:cBhvr>
                                      <p:to>
                                        <p:strVal val="visible"/>
                                      </p:to>
                                    </p:set>
                                    <p:animEffect transition="in" filter="wipe(left)">
                                      <p:cBhvr>
                                        <p:cTn id="18" dur="500"/>
                                        <p:tgtEl>
                                          <p:spTgt spid="815107">
                                            <p:txEl>
                                              <p:pRg st="3" end="3"/>
                                            </p:txEl>
                                          </p:spTgt>
                                        </p:tgtEl>
                                      </p:cBhvr>
                                    </p:animEffect>
                                  </p:childTnLst>
                                  <p:subTnLst>
                                    <p:animClr clrSpc="rgb" dir="cw">
                                      <p:cBhvr override="childStyle">
                                        <p:cTn dur="1" fill="hold" display="0" masterRel="nextClick" afterEffect="1"/>
                                        <p:tgtEl>
                                          <p:spTgt spid="815107">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15107">
                                            <p:txEl>
                                              <p:pRg st="4" end="4"/>
                                            </p:txEl>
                                          </p:spTgt>
                                        </p:tgtEl>
                                        <p:attrNameLst>
                                          <p:attrName>style.visibility</p:attrName>
                                        </p:attrNameLst>
                                      </p:cBhvr>
                                      <p:to>
                                        <p:strVal val="visible"/>
                                      </p:to>
                                    </p:set>
                                    <p:animEffect transition="in" filter="wipe(left)">
                                      <p:cBhvr>
                                        <p:cTn id="23" dur="500"/>
                                        <p:tgtEl>
                                          <p:spTgt spid="815107">
                                            <p:txEl>
                                              <p:pRg st="4" end="4"/>
                                            </p:txEl>
                                          </p:spTgt>
                                        </p:tgtEl>
                                      </p:cBhvr>
                                    </p:animEffect>
                                  </p:childTnLst>
                                  <p:subTnLst>
                                    <p:animClr clrSpc="rgb" dir="cw">
                                      <p:cBhvr override="childStyle">
                                        <p:cTn dur="1" fill="hold" display="0" masterRel="nextClick" afterEffect="1"/>
                                        <p:tgtEl>
                                          <p:spTgt spid="815107">
                                            <p:txEl>
                                              <p:pRg st="4" end="4"/>
                                            </p:txEl>
                                          </p:spTgt>
                                        </p:tgtEl>
                                        <p:attrNameLst>
                                          <p:attrName>ppt_c</p:attrName>
                                        </p:attrNameLst>
                                      </p:cBhvr>
                                      <p:to>
                                        <a:schemeClr val="folHlink"/>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815111"/>
                                        </p:tgtEl>
                                        <p:attrNameLst>
                                          <p:attrName>style.visibility</p:attrName>
                                        </p:attrNameLst>
                                      </p:cBhvr>
                                      <p:to>
                                        <p:strVal val="visible"/>
                                      </p:to>
                                    </p:set>
                                    <p:animEffect transition="in" filter="wipe(left)">
                                      <p:cBhvr>
                                        <p:cTn id="28" dur="500"/>
                                        <p:tgtEl>
                                          <p:spTgt spid="815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5107"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a:xfrm>
            <a:off x="1885950" y="228600"/>
            <a:ext cx="6991350" cy="1047750"/>
          </a:xfrm>
        </p:spPr>
        <p:txBody>
          <a:bodyPr/>
          <a:lstStyle/>
          <a:p>
            <a:pPr>
              <a:defRPr/>
            </a:pPr>
            <a:r>
              <a:rPr lang="zh-CN" altLang="en-US" sz="3600">
                <a:solidFill>
                  <a:schemeClr val="bg2"/>
                </a:solidFill>
                <a:latin typeface="Arial" panose="020B0604020202020204" pitchFamily="34" charset="0"/>
              </a:rPr>
              <a:t>两个总体方差比的区间估计</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图示</a:t>
            </a:r>
            <a:r>
              <a:rPr lang="en-US" altLang="zh-CN" sz="3600">
                <a:solidFill>
                  <a:schemeClr val="bg2"/>
                </a:solidFill>
                <a:latin typeface="Arial" panose="020B0604020202020204" pitchFamily="34" charset="0"/>
              </a:rPr>
              <a:t>)</a:t>
            </a:r>
          </a:p>
        </p:txBody>
      </p:sp>
      <p:grpSp>
        <p:nvGrpSpPr>
          <p:cNvPr id="125956" name="Group 41"/>
          <p:cNvGrpSpPr>
            <a:grpSpLocks/>
          </p:cNvGrpSpPr>
          <p:nvPr/>
        </p:nvGrpSpPr>
        <p:grpSpPr bwMode="auto">
          <a:xfrm>
            <a:off x="1311275" y="2060575"/>
            <a:ext cx="6667501" cy="4419600"/>
            <a:chOff x="826" y="1104"/>
            <a:chExt cx="4200" cy="2784"/>
          </a:xfrm>
        </p:grpSpPr>
        <p:sp>
          <p:nvSpPr>
            <p:cNvPr id="882692" name="Freeform 4" descr="60%"/>
            <p:cNvSpPr>
              <a:spLocks/>
            </p:cNvSpPr>
            <p:nvPr/>
          </p:nvSpPr>
          <p:spPr bwMode="auto">
            <a:xfrm>
              <a:off x="970" y="2480"/>
              <a:ext cx="528" cy="672"/>
            </a:xfrm>
            <a:custGeom>
              <a:avLst/>
              <a:gdLst>
                <a:gd name="T0" fmla="*/ 0 w 208"/>
                <a:gd name="T1" fmla="*/ 378 h 387"/>
                <a:gd name="T2" fmla="*/ 69 w 208"/>
                <a:gd name="T3" fmla="*/ 325 h 387"/>
                <a:gd name="T4" fmla="*/ 113 w 208"/>
                <a:gd name="T5" fmla="*/ 261 h 387"/>
                <a:gd name="T6" fmla="*/ 148 w 208"/>
                <a:gd name="T7" fmla="*/ 181 h 387"/>
                <a:gd name="T8" fmla="*/ 182 w 208"/>
                <a:gd name="T9" fmla="*/ 71 h 387"/>
                <a:gd name="T10" fmla="*/ 207 w 208"/>
                <a:gd name="T11" fmla="*/ 0 h 387"/>
                <a:gd name="T12" fmla="*/ 207 w 208"/>
                <a:gd name="T13" fmla="*/ 386 h 387"/>
                <a:gd name="T14" fmla="*/ 0 w 208"/>
                <a:gd name="T15" fmla="*/ 386 h 387"/>
                <a:gd name="T16" fmla="*/ 0 w 208"/>
                <a:gd name="T17" fmla="*/ 37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387">
                  <a:moveTo>
                    <a:pt x="0" y="378"/>
                  </a:moveTo>
                  <a:lnTo>
                    <a:pt x="69" y="325"/>
                  </a:lnTo>
                  <a:lnTo>
                    <a:pt x="113" y="261"/>
                  </a:lnTo>
                  <a:lnTo>
                    <a:pt x="148" y="181"/>
                  </a:lnTo>
                  <a:lnTo>
                    <a:pt x="182" y="71"/>
                  </a:lnTo>
                  <a:lnTo>
                    <a:pt x="207" y="0"/>
                  </a:lnTo>
                  <a:lnTo>
                    <a:pt x="207" y="386"/>
                  </a:lnTo>
                  <a:lnTo>
                    <a:pt x="0" y="386"/>
                  </a:lnTo>
                  <a:lnTo>
                    <a:pt x="0" y="378"/>
                  </a:lnTo>
                </a:path>
              </a:pathLst>
            </a:custGeom>
            <a:pattFill prst="pct60">
              <a:fgClr>
                <a:schemeClr val="hlink"/>
              </a:fgClr>
              <a:bgClr>
                <a:srgbClr val="FFFFFF"/>
              </a:bgClr>
            </a:patt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693" name="Freeform 5" descr="60%"/>
            <p:cNvSpPr>
              <a:spLocks/>
            </p:cNvSpPr>
            <p:nvPr/>
          </p:nvSpPr>
          <p:spPr bwMode="auto">
            <a:xfrm>
              <a:off x="3610" y="2816"/>
              <a:ext cx="1149" cy="334"/>
            </a:xfrm>
            <a:custGeom>
              <a:avLst/>
              <a:gdLst>
                <a:gd name="T0" fmla="*/ 1101 w 1101"/>
                <a:gd name="T1" fmla="*/ 279 h 298"/>
                <a:gd name="T2" fmla="*/ 936 w 1101"/>
                <a:gd name="T3" fmla="*/ 240 h 298"/>
                <a:gd name="T4" fmla="*/ 852 w 1101"/>
                <a:gd name="T5" fmla="*/ 216 h 298"/>
                <a:gd name="T6" fmla="*/ 744 w 1101"/>
                <a:gd name="T7" fmla="*/ 192 h 298"/>
                <a:gd name="T8" fmla="*/ 588 w 1101"/>
                <a:gd name="T9" fmla="*/ 192 h 298"/>
                <a:gd name="T10" fmla="*/ 684 w 1101"/>
                <a:gd name="T11" fmla="*/ 192 h 298"/>
                <a:gd name="T12" fmla="*/ 420 w 1101"/>
                <a:gd name="T13" fmla="*/ 132 h 298"/>
                <a:gd name="T14" fmla="*/ 252 w 1101"/>
                <a:gd name="T15" fmla="*/ 96 h 298"/>
                <a:gd name="T16" fmla="*/ 156 w 1101"/>
                <a:gd name="T17" fmla="*/ 72 h 298"/>
                <a:gd name="T18" fmla="*/ 12 w 1101"/>
                <a:gd name="T19" fmla="*/ 0 h 298"/>
                <a:gd name="T20" fmla="*/ 0 w 1101"/>
                <a:gd name="T21" fmla="*/ 298 h 298"/>
                <a:gd name="T22" fmla="*/ 1101 w 1101"/>
                <a:gd name="T23" fmla="*/ 288 h 298"/>
                <a:gd name="T24" fmla="*/ 1101 w 1101"/>
                <a:gd name="T25"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1" h="298">
                  <a:moveTo>
                    <a:pt x="1101" y="279"/>
                  </a:moveTo>
                  <a:lnTo>
                    <a:pt x="936" y="240"/>
                  </a:lnTo>
                  <a:lnTo>
                    <a:pt x="852" y="216"/>
                  </a:lnTo>
                  <a:lnTo>
                    <a:pt x="744" y="192"/>
                  </a:lnTo>
                  <a:lnTo>
                    <a:pt x="588" y="192"/>
                  </a:lnTo>
                  <a:lnTo>
                    <a:pt x="684" y="192"/>
                  </a:lnTo>
                  <a:lnTo>
                    <a:pt x="420" y="132"/>
                  </a:lnTo>
                  <a:lnTo>
                    <a:pt x="252" y="96"/>
                  </a:lnTo>
                  <a:lnTo>
                    <a:pt x="156" y="72"/>
                  </a:lnTo>
                  <a:lnTo>
                    <a:pt x="12" y="0"/>
                  </a:lnTo>
                  <a:lnTo>
                    <a:pt x="0" y="298"/>
                  </a:lnTo>
                  <a:lnTo>
                    <a:pt x="1101" y="288"/>
                  </a:lnTo>
                  <a:lnTo>
                    <a:pt x="1101" y="279"/>
                  </a:lnTo>
                </a:path>
              </a:pathLst>
            </a:custGeom>
            <a:pattFill prst="pct60">
              <a:fgClr>
                <a:schemeClr val="hlink"/>
              </a:fgClr>
              <a:bgClr>
                <a:srgbClr val="FFFFFF"/>
              </a:bgClr>
            </a:pattFill>
            <a:ln w="12700" cap="rnd" cmpd="sng">
              <a:solidFill>
                <a:srgbClr val="000000"/>
              </a:solidFill>
              <a:prstDash val="solid"/>
              <a:round/>
              <a:headEnd type="none" w="med" len="med"/>
              <a:tailEnd type="none" w="med" len="med"/>
            </a:ln>
            <a:effectLst>
              <a:outerShdw dist="35921" dir="2700000" algn="ctr" rotWithShape="0">
                <a:schemeClr val="bg2"/>
              </a:outerShdw>
            </a:effec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694" name="Rectangle 6"/>
            <p:cNvSpPr>
              <a:spLocks noChangeArrowheads="1"/>
            </p:cNvSpPr>
            <p:nvPr/>
          </p:nvSpPr>
          <p:spPr bwMode="auto">
            <a:xfrm>
              <a:off x="4762" y="3168"/>
              <a:ext cx="264" cy="34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solidFill>
                    <a:schemeClr val="bg2"/>
                  </a:solidFill>
                  <a:effectLst>
                    <a:outerShdw blurRad="38100" dist="38100" dir="2700000" algn="tl">
                      <a:srgbClr val="000000"/>
                    </a:outerShdw>
                  </a:effectLst>
                </a:rPr>
                <a:t>F</a:t>
              </a:r>
            </a:p>
          </p:txBody>
        </p:sp>
        <p:sp>
          <p:nvSpPr>
            <p:cNvPr id="882695" name="Rectangle 7"/>
            <p:cNvSpPr>
              <a:spLocks noChangeArrowheads="1"/>
            </p:cNvSpPr>
            <p:nvPr/>
          </p:nvSpPr>
          <p:spPr bwMode="auto">
            <a:xfrm>
              <a:off x="1066" y="3200"/>
              <a:ext cx="702" cy="34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solidFill>
                    <a:schemeClr val="bg2"/>
                  </a:solidFill>
                  <a:effectLst>
                    <a:outerShdw blurRad="38100" dist="38100" dir="2700000" algn="tl">
                      <a:srgbClr val="000000"/>
                    </a:outerShdw>
                  </a:effectLst>
                </a:rPr>
                <a:t>F</a:t>
              </a:r>
              <a:r>
                <a:rPr lang="en-US" altLang="zh-CN" sz="3000" baseline="-25000">
                  <a:solidFill>
                    <a:schemeClr val="bg2"/>
                  </a:solidFill>
                  <a:effectLst>
                    <a:outerShdw blurRad="38100" dist="38100" dir="2700000" algn="tl">
                      <a:srgbClr val="000000"/>
                    </a:outerShdw>
                  </a:effectLst>
                  <a:latin typeface="Symbol" panose="05050102010706020507" pitchFamily="18" charset="2"/>
                </a:rPr>
                <a:t>1-</a:t>
              </a:r>
              <a:r>
                <a:rPr lang="en-US" altLang="zh-CN" sz="3000" i="1" baseline="-25000">
                  <a:solidFill>
                    <a:schemeClr val="bg2"/>
                  </a:solidFill>
                  <a:effectLst>
                    <a:outerShdw blurRad="38100" dist="38100" dir="2700000" algn="tl">
                      <a:srgbClr val="000000"/>
                    </a:outerShdw>
                  </a:effectLst>
                  <a:latin typeface="Symbol" panose="05050102010706020507" pitchFamily="18" charset="2"/>
                  <a:sym typeface="Symbol" panose="05050102010706020507" pitchFamily="18" charset="2"/>
                </a:rPr>
                <a:t> </a:t>
              </a:r>
              <a:r>
                <a:rPr lang="en-US" altLang="zh-CN" sz="3000" baseline="-25000">
                  <a:solidFill>
                    <a:schemeClr val="bg2"/>
                  </a:solidFill>
                  <a:effectLst>
                    <a:outerShdw blurRad="38100" dist="38100" dir="2700000" algn="tl">
                      <a:srgbClr val="000000"/>
                    </a:outerShdw>
                  </a:effectLst>
                  <a:latin typeface="Symbol" panose="05050102010706020507" pitchFamily="18" charset="2"/>
                  <a:sym typeface="Symbol" panose="05050102010706020507" pitchFamily="18" charset="2"/>
                </a:rPr>
                <a:t></a:t>
              </a:r>
              <a:endParaRPr lang="en-US" altLang="zh-CN" sz="3000">
                <a:solidFill>
                  <a:schemeClr val="bg2"/>
                </a:solidFill>
                <a:effectLst>
                  <a:outerShdw blurRad="38100" dist="38100" dir="2700000" algn="tl">
                    <a:srgbClr val="000000"/>
                  </a:outerShdw>
                </a:effectLst>
                <a:latin typeface="Symbol" panose="05050102010706020507" pitchFamily="18" charset="2"/>
              </a:endParaRPr>
            </a:p>
          </p:txBody>
        </p:sp>
        <p:sp>
          <p:nvSpPr>
            <p:cNvPr id="882696" name="Rectangle 8"/>
            <p:cNvSpPr>
              <a:spLocks noChangeArrowheads="1"/>
            </p:cNvSpPr>
            <p:nvPr/>
          </p:nvSpPr>
          <p:spPr bwMode="auto">
            <a:xfrm>
              <a:off x="3370" y="3200"/>
              <a:ext cx="532" cy="34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a:defRPr/>
              </a:pPr>
              <a:r>
                <a:rPr lang="en-US" altLang="zh-CN" sz="3000" i="1">
                  <a:solidFill>
                    <a:schemeClr val="bg2"/>
                  </a:solidFill>
                  <a:effectLst>
                    <a:outerShdw blurRad="38100" dist="38100" dir="2700000" algn="tl">
                      <a:srgbClr val="000000"/>
                    </a:outerShdw>
                  </a:effectLst>
                </a:rPr>
                <a:t>F</a:t>
              </a:r>
              <a:r>
                <a:rPr lang="en-US" altLang="zh-CN" sz="3000" i="1" baseline="-25000">
                  <a:solidFill>
                    <a:schemeClr val="bg2"/>
                  </a:solidFill>
                  <a:effectLst>
                    <a:outerShdw blurRad="38100" dist="38100" dir="2700000" algn="tl">
                      <a:srgbClr val="000000"/>
                    </a:outerShdw>
                  </a:effectLst>
                  <a:latin typeface="Symbol" panose="05050102010706020507" pitchFamily="18" charset="2"/>
                  <a:sym typeface="Symbol" panose="05050102010706020507" pitchFamily="18" charset="2"/>
                </a:rPr>
                <a:t> </a:t>
              </a:r>
              <a:r>
                <a:rPr lang="en-US" altLang="zh-CN" sz="3000" baseline="-25000">
                  <a:solidFill>
                    <a:schemeClr val="bg2"/>
                  </a:solidFill>
                  <a:effectLst>
                    <a:outerShdw blurRad="38100" dist="38100" dir="2700000" algn="tl">
                      <a:srgbClr val="000000"/>
                    </a:outerShdw>
                  </a:effectLst>
                  <a:latin typeface="Symbol" panose="05050102010706020507" pitchFamily="18" charset="2"/>
                  <a:sym typeface="Symbol" panose="05050102010706020507" pitchFamily="18" charset="2"/>
                </a:rPr>
                <a:t></a:t>
              </a:r>
            </a:p>
          </p:txBody>
        </p:sp>
        <p:grpSp>
          <p:nvGrpSpPr>
            <p:cNvPr id="125962" name="Group 9"/>
            <p:cNvGrpSpPr>
              <a:grpSpLocks/>
            </p:cNvGrpSpPr>
            <p:nvPr/>
          </p:nvGrpSpPr>
          <p:grpSpPr bwMode="auto">
            <a:xfrm>
              <a:off x="826" y="1104"/>
              <a:ext cx="4098" cy="2048"/>
              <a:chOff x="816" y="720"/>
              <a:chExt cx="4098" cy="2288"/>
            </a:xfrm>
          </p:grpSpPr>
          <p:grpSp>
            <p:nvGrpSpPr>
              <p:cNvPr id="125970" name="Group 10"/>
              <p:cNvGrpSpPr>
                <a:grpSpLocks/>
              </p:cNvGrpSpPr>
              <p:nvPr/>
            </p:nvGrpSpPr>
            <p:grpSpPr bwMode="auto">
              <a:xfrm>
                <a:off x="1651" y="2950"/>
                <a:ext cx="3132" cy="31"/>
                <a:chOff x="3992" y="3637"/>
                <a:chExt cx="1471" cy="18"/>
              </a:xfrm>
            </p:grpSpPr>
            <p:sp>
              <p:nvSpPr>
                <p:cNvPr id="882699" name="Line 11"/>
                <p:cNvSpPr>
                  <a:spLocks noChangeShapeType="1"/>
                </p:cNvSpPr>
                <p:nvPr/>
              </p:nvSpPr>
              <p:spPr bwMode="auto">
                <a:xfrm>
                  <a:off x="546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00" name="Line 12"/>
                <p:cNvSpPr>
                  <a:spLocks noChangeShapeType="1"/>
                </p:cNvSpPr>
                <p:nvPr/>
              </p:nvSpPr>
              <p:spPr bwMode="auto">
                <a:xfrm>
                  <a:off x="527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01" name="Line 13"/>
                <p:cNvSpPr>
                  <a:spLocks noChangeShapeType="1"/>
                </p:cNvSpPr>
                <p:nvPr/>
              </p:nvSpPr>
              <p:spPr bwMode="auto">
                <a:xfrm>
                  <a:off x="509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02" name="Line 14"/>
                <p:cNvSpPr>
                  <a:spLocks noChangeShapeType="1"/>
                </p:cNvSpPr>
                <p:nvPr/>
              </p:nvSpPr>
              <p:spPr bwMode="auto">
                <a:xfrm>
                  <a:off x="4910"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03" name="Line 15"/>
                <p:cNvSpPr>
                  <a:spLocks noChangeShapeType="1"/>
                </p:cNvSpPr>
                <p:nvPr/>
              </p:nvSpPr>
              <p:spPr bwMode="auto">
                <a:xfrm>
                  <a:off x="472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04" name="Line 16"/>
                <p:cNvSpPr>
                  <a:spLocks noChangeShapeType="1"/>
                </p:cNvSpPr>
                <p:nvPr/>
              </p:nvSpPr>
              <p:spPr bwMode="auto">
                <a:xfrm>
                  <a:off x="4544"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05" name="Line 17"/>
                <p:cNvSpPr>
                  <a:spLocks noChangeShapeType="1"/>
                </p:cNvSpPr>
                <p:nvPr/>
              </p:nvSpPr>
              <p:spPr bwMode="auto">
                <a:xfrm>
                  <a:off x="4359"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06" name="Line 18"/>
                <p:cNvSpPr>
                  <a:spLocks noChangeShapeType="1"/>
                </p:cNvSpPr>
                <p:nvPr/>
              </p:nvSpPr>
              <p:spPr bwMode="auto">
                <a:xfrm>
                  <a:off x="4175"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07" name="Line 19"/>
                <p:cNvSpPr>
                  <a:spLocks noChangeShapeType="1"/>
                </p:cNvSpPr>
                <p:nvPr/>
              </p:nvSpPr>
              <p:spPr bwMode="auto">
                <a:xfrm>
                  <a:off x="3992"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grpSp>
            <p:nvGrpSpPr>
              <p:cNvPr id="125971" name="Group 20"/>
              <p:cNvGrpSpPr>
                <a:grpSpLocks/>
              </p:cNvGrpSpPr>
              <p:nvPr/>
            </p:nvGrpSpPr>
            <p:grpSpPr bwMode="auto">
              <a:xfrm>
                <a:off x="816" y="720"/>
                <a:ext cx="4098" cy="2288"/>
                <a:chOff x="816" y="720"/>
                <a:chExt cx="4098" cy="2288"/>
              </a:xfrm>
            </p:grpSpPr>
            <p:sp>
              <p:nvSpPr>
                <p:cNvPr id="882709" name="Freeform 21"/>
                <p:cNvSpPr>
                  <a:spLocks/>
                </p:cNvSpPr>
                <p:nvPr/>
              </p:nvSpPr>
              <p:spPr bwMode="auto">
                <a:xfrm>
                  <a:off x="875" y="720"/>
                  <a:ext cx="4039" cy="2288"/>
                </a:xfrm>
                <a:custGeom>
                  <a:avLst/>
                  <a:gdLst>
                    <a:gd name="T0" fmla="*/ 0 w 1708"/>
                    <a:gd name="T1" fmla="*/ 0 h 696"/>
                    <a:gd name="T2" fmla="*/ 0 w 1708"/>
                    <a:gd name="T3" fmla="*/ 696 h 696"/>
                    <a:gd name="T4" fmla="*/ 1708 w 1708"/>
                    <a:gd name="T5" fmla="*/ 696 h 696"/>
                  </a:gdLst>
                  <a:ahLst/>
                  <a:cxnLst>
                    <a:cxn ang="0">
                      <a:pos x="T0" y="T1"/>
                    </a:cxn>
                    <a:cxn ang="0">
                      <a:pos x="T2" y="T3"/>
                    </a:cxn>
                    <a:cxn ang="0">
                      <a:pos x="T4" y="T5"/>
                    </a:cxn>
                  </a:cxnLst>
                  <a:rect l="0" t="0" r="r" b="b"/>
                  <a:pathLst>
                    <a:path w="1708" h="696">
                      <a:moveTo>
                        <a:pt x="0" y="0"/>
                      </a:moveTo>
                      <a:lnTo>
                        <a:pt x="0" y="696"/>
                      </a:lnTo>
                      <a:lnTo>
                        <a:pt x="1708" y="696"/>
                      </a:lnTo>
                    </a:path>
                  </a:pathLst>
                </a:custGeom>
                <a:noFill/>
                <a:ln w="39688">
                  <a:solidFill>
                    <a:schemeClr val="tx1"/>
                  </a:solidFill>
                  <a:prstDash val="solid"/>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nvGrpSpPr>
                <p:cNvPr id="125973" name="Group 22"/>
                <p:cNvGrpSpPr>
                  <a:grpSpLocks/>
                </p:cNvGrpSpPr>
                <p:nvPr/>
              </p:nvGrpSpPr>
              <p:grpSpPr bwMode="auto">
                <a:xfrm>
                  <a:off x="816" y="826"/>
                  <a:ext cx="442" cy="2155"/>
                  <a:chOff x="3600" y="2400"/>
                  <a:chExt cx="208" cy="1255"/>
                </a:xfrm>
              </p:grpSpPr>
              <p:sp>
                <p:nvSpPr>
                  <p:cNvPr id="882711" name="Line 23"/>
                  <p:cNvSpPr>
                    <a:spLocks noChangeShapeType="1"/>
                  </p:cNvSpPr>
                  <p:nvPr/>
                </p:nvSpPr>
                <p:spPr bwMode="auto">
                  <a:xfrm>
                    <a:off x="3600" y="2400"/>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12" name="Line 24"/>
                  <p:cNvSpPr>
                    <a:spLocks noChangeShapeType="1"/>
                  </p:cNvSpPr>
                  <p:nvPr/>
                </p:nvSpPr>
                <p:spPr bwMode="auto">
                  <a:xfrm>
                    <a:off x="3600" y="2524"/>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13" name="Line 25"/>
                  <p:cNvSpPr>
                    <a:spLocks noChangeShapeType="1"/>
                  </p:cNvSpPr>
                  <p:nvPr/>
                </p:nvSpPr>
                <p:spPr bwMode="auto">
                  <a:xfrm>
                    <a:off x="3600" y="2647"/>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14" name="Line 26"/>
                  <p:cNvSpPr>
                    <a:spLocks noChangeShapeType="1"/>
                  </p:cNvSpPr>
                  <p:nvPr/>
                </p:nvSpPr>
                <p:spPr bwMode="auto">
                  <a:xfrm>
                    <a:off x="3600" y="2772"/>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15" name="Line 27"/>
                  <p:cNvSpPr>
                    <a:spLocks noChangeShapeType="1"/>
                  </p:cNvSpPr>
                  <p:nvPr/>
                </p:nvSpPr>
                <p:spPr bwMode="auto">
                  <a:xfrm>
                    <a:off x="3600" y="2896"/>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16" name="Line 28"/>
                  <p:cNvSpPr>
                    <a:spLocks noChangeShapeType="1"/>
                  </p:cNvSpPr>
                  <p:nvPr/>
                </p:nvSpPr>
                <p:spPr bwMode="auto">
                  <a:xfrm>
                    <a:off x="3600" y="3019"/>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17" name="Line 29"/>
                  <p:cNvSpPr>
                    <a:spLocks noChangeShapeType="1"/>
                  </p:cNvSpPr>
                  <p:nvPr/>
                </p:nvSpPr>
                <p:spPr bwMode="auto">
                  <a:xfrm>
                    <a:off x="3600" y="3143"/>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18" name="Line 30"/>
                  <p:cNvSpPr>
                    <a:spLocks noChangeShapeType="1"/>
                  </p:cNvSpPr>
                  <p:nvPr/>
                </p:nvSpPr>
                <p:spPr bwMode="auto">
                  <a:xfrm>
                    <a:off x="3600" y="3269"/>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19" name="Line 31"/>
                  <p:cNvSpPr>
                    <a:spLocks noChangeShapeType="1"/>
                  </p:cNvSpPr>
                  <p:nvPr/>
                </p:nvSpPr>
                <p:spPr bwMode="auto">
                  <a:xfrm>
                    <a:off x="3600" y="3390"/>
                    <a:ext cx="24" cy="2"/>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20" name="Line 32"/>
                  <p:cNvSpPr>
                    <a:spLocks noChangeShapeType="1"/>
                  </p:cNvSpPr>
                  <p:nvPr/>
                </p:nvSpPr>
                <p:spPr bwMode="auto">
                  <a:xfrm>
                    <a:off x="3600" y="3515"/>
                    <a:ext cx="24" cy="1"/>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21" name="Line 33"/>
                  <p:cNvSpPr>
                    <a:spLocks noChangeShapeType="1"/>
                  </p:cNvSpPr>
                  <p:nvPr/>
                </p:nvSpPr>
                <p:spPr bwMode="auto">
                  <a:xfrm>
                    <a:off x="3807" y="3637"/>
                    <a:ext cx="1" cy="18"/>
                  </a:xfrm>
                  <a:prstGeom prst="line">
                    <a:avLst/>
                  </a:prstGeom>
                  <a:noFill/>
                  <a:ln w="39688">
                    <a:solidFill>
                      <a:srgbClr val="CDCDCD"/>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grpSp>
        </p:grpSp>
        <p:sp>
          <p:nvSpPr>
            <p:cNvPr id="882722" name="Line 34"/>
            <p:cNvSpPr>
              <a:spLocks noChangeShapeType="1"/>
            </p:cNvSpPr>
            <p:nvPr/>
          </p:nvSpPr>
          <p:spPr bwMode="auto">
            <a:xfrm>
              <a:off x="1498" y="2432"/>
              <a:ext cx="0" cy="72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23" name="Line 35"/>
            <p:cNvSpPr>
              <a:spLocks noChangeShapeType="1"/>
            </p:cNvSpPr>
            <p:nvPr/>
          </p:nvSpPr>
          <p:spPr bwMode="auto">
            <a:xfrm>
              <a:off x="3610" y="2768"/>
              <a:ext cx="0" cy="384"/>
            </a:xfrm>
            <a:prstGeom prst="line">
              <a:avLst/>
            </a:prstGeom>
            <a:noFill/>
            <a:ln w="412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nvGrpSpPr>
            <p:cNvPr id="125965" name="Group 36"/>
            <p:cNvGrpSpPr>
              <a:grpSpLocks/>
            </p:cNvGrpSpPr>
            <p:nvPr/>
          </p:nvGrpSpPr>
          <p:grpSpPr bwMode="auto">
            <a:xfrm>
              <a:off x="970" y="1328"/>
              <a:ext cx="3744" cy="1782"/>
              <a:chOff x="912" y="1440"/>
              <a:chExt cx="3744" cy="1782"/>
            </a:xfrm>
          </p:grpSpPr>
          <p:sp>
            <p:nvSpPr>
              <p:cNvPr id="882725" name="Freeform 37"/>
              <p:cNvSpPr>
                <a:spLocks/>
              </p:cNvSpPr>
              <p:nvPr/>
            </p:nvSpPr>
            <p:spPr bwMode="auto">
              <a:xfrm>
                <a:off x="1824" y="1440"/>
                <a:ext cx="2832" cy="1728"/>
              </a:xfrm>
              <a:custGeom>
                <a:avLst/>
                <a:gdLst>
                  <a:gd name="T0" fmla="*/ 1393 w 1393"/>
                  <a:gd name="T1" fmla="*/ 366 h 366"/>
                  <a:gd name="T2" fmla="*/ 1247 w 1393"/>
                  <a:gd name="T3" fmla="*/ 362 h 366"/>
                  <a:gd name="T4" fmla="*/ 1174 w 1393"/>
                  <a:gd name="T5" fmla="*/ 358 h 366"/>
                  <a:gd name="T6" fmla="*/ 1100 w 1393"/>
                  <a:gd name="T7" fmla="*/ 352 h 366"/>
                  <a:gd name="T8" fmla="*/ 1027 w 1393"/>
                  <a:gd name="T9" fmla="*/ 344 h 366"/>
                  <a:gd name="T10" fmla="*/ 953 w 1393"/>
                  <a:gd name="T11" fmla="*/ 333 h 366"/>
                  <a:gd name="T12" fmla="*/ 881 w 1393"/>
                  <a:gd name="T13" fmla="*/ 317 h 366"/>
                  <a:gd name="T14" fmla="*/ 734 w 1393"/>
                  <a:gd name="T15" fmla="*/ 274 h 366"/>
                  <a:gd name="T16" fmla="*/ 587 w 1393"/>
                  <a:gd name="T17" fmla="*/ 215 h 366"/>
                  <a:gd name="T18" fmla="*/ 440 w 1393"/>
                  <a:gd name="T19" fmla="*/ 143 h 366"/>
                  <a:gd name="T20" fmla="*/ 366 w 1393"/>
                  <a:gd name="T21" fmla="*/ 106 h 366"/>
                  <a:gd name="T22" fmla="*/ 294 w 1393"/>
                  <a:gd name="T23" fmla="*/ 73 h 366"/>
                  <a:gd name="T24" fmla="*/ 219 w 1393"/>
                  <a:gd name="T25" fmla="*/ 43 h 366"/>
                  <a:gd name="T26" fmla="*/ 147 w 1393"/>
                  <a:gd name="T27" fmla="*/ 20 h 366"/>
                  <a:gd name="T28" fmla="*/ 73 w 1393"/>
                  <a:gd name="T29" fmla="*/ 4 h 366"/>
                  <a:gd name="T30" fmla="*/ 0 w 13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3" h="366">
                    <a:moveTo>
                      <a:pt x="1393" y="366"/>
                    </a:moveTo>
                    <a:lnTo>
                      <a:pt x="1247" y="362"/>
                    </a:lnTo>
                    <a:lnTo>
                      <a:pt x="1174" y="358"/>
                    </a:lnTo>
                    <a:lnTo>
                      <a:pt x="1100" y="352"/>
                    </a:lnTo>
                    <a:lnTo>
                      <a:pt x="1027" y="344"/>
                    </a:lnTo>
                    <a:lnTo>
                      <a:pt x="953" y="333"/>
                    </a:lnTo>
                    <a:lnTo>
                      <a:pt x="881" y="317"/>
                    </a:lnTo>
                    <a:lnTo>
                      <a:pt x="734" y="274"/>
                    </a:lnTo>
                    <a:lnTo>
                      <a:pt x="587" y="215"/>
                    </a:lnTo>
                    <a:lnTo>
                      <a:pt x="440" y="143"/>
                    </a:lnTo>
                    <a:lnTo>
                      <a:pt x="366" y="106"/>
                    </a:lnTo>
                    <a:lnTo>
                      <a:pt x="294" y="73"/>
                    </a:lnTo>
                    <a:lnTo>
                      <a:pt x="219" y="43"/>
                    </a:lnTo>
                    <a:lnTo>
                      <a:pt x="147" y="20"/>
                    </a:lnTo>
                    <a:lnTo>
                      <a:pt x="73" y="4"/>
                    </a:lnTo>
                    <a:lnTo>
                      <a:pt x="0" y="0"/>
                    </a:lnTo>
                  </a:path>
                </a:pathLst>
              </a:custGeom>
              <a:noFill/>
              <a:ln w="57150" cmpd="sng">
                <a:solidFill>
                  <a:srgbClr val="FF99CC"/>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882726" name="Freeform 38"/>
              <p:cNvSpPr>
                <a:spLocks/>
              </p:cNvSpPr>
              <p:nvPr/>
            </p:nvSpPr>
            <p:spPr bwMode="auto">
              <a:xfrm>
                <a:off x="912" y="1440"/>
                <a:ext cx="912" cy="1782"/>
              </a:xfrm>
              <a:custGeom>
                <a:avLst/>
                <a:gdLst>
                  <a:gd name="T0" fmla="*/ 0 w 293"/>
                  <a:gd name="T1" fmla="*/ 366 h 366"/>
                  <a:gd name="T2" fmla="*/ 31 w 293"/>
                  <a:gd name="T3" fmla="*/ 362 h 366"/>
                  <a:gd name="T4" fmla="*/ 47 w 293"/>
                  <a:gd name="T5" fmla="*/ 358 h 366"/>
                  <a:gd name="T6" fmla="*/ 60 w 293"/>
                  <a:gd name="T7" fmla="*/ 352 h 366"/>
                  <a:gd name="T8" fmla="*/ 76 w 293"/>
                  <a:gd name="T9" fmla="*/ 344 h 366"/>
                  <a:gd name="T10" fmla="*/ 92 w 293"/>
                  <a:gd name="T11" fmla="*/ 333 h 366"/>
                  <a:gd name="T12" fmla="*/ 107 w 293"/>
                  <a:gd name="T13" fmla="*/ 317 h 366"/>
                  <a:gd name="T14" fmla="*/ 139 w 293"/>
                  <a:gd name="T15" fmla="*/ 274 h 366"/>
                  <a:gd name="T16" fmla="*/ 170 w 293"/>
                  <a:gd name="T17" fmla="*/ 215 h 366"/>
                  <a:gd name="T18" fmla="*/ 201 w 293"/>
                  <a:gd name="T19" fmla="*/ 143 h 366"/>
                  <a:gd name="T20" fmla="*/ 215 w 293"/>
                  <a:gd name="T21" fmla="*/ 106 h 366"/>
                  <a:gd name="T22" fmla="*/ 231 w 293"/>
                  <a:gd name="T23" fmla="*/ 73 h 366"/>
                  <a:gd name="T24" fmla="*/ 246 w 293"/>
                  <a:gd name="T25" fmla="*/ 43 h 366"/>
                  <a:gd name="T26" fmla="*/ 262 w 293"/>
                  <a:gd name="T27" fmla="*/ 20 h 366"/>
                  <a:gd name="T28" fmla="*/ 278 w 293"/>
                  <a:gd name="T29" fmla="*/ 4 h 366"/>
                  <a:gd name="T30" fmla="*/ 293 w 293"/>
                  <a:gd name="T3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3" h="366">
                    <a:moveTo>
                      <a:pt x="0" y="366"/>
                    </a:moveTo>
                    <a:lnTo>
                      <a:pt x="31" y="362"/>
                    </a:lnTo>
                    <a:lnTo>
                      <a:pt x="47" y="358"/>
                    </a:lnTo>
                    <a:lnTo>
                      <a:pt x="60" y="352"/>
                    </a:lnTo>
                    <a:lnTo>
                      <a:pt x="76" y="344"/>
                    </a:lnTo>
                    <a:lnTo>
                      <a:pt x="92" y="333"/>
                    </a:lnTo>
                    <a:lnTo>
                      <a:pt x="107" y="317"/>
                    </a:lnTo>
                    <a:lnTo>
                      <a:pt x="139" y="274"/>
                    </a:lnTo>
                    <a:lnTo>
                      <a:pt x="170" y="215"/>
                    </a:lnTo>
                    <a:lnTo>
                      <a:pt x="201" y="143"/>
                    </a:lnTo>
                    <a:lnTo>
                      <a:pt x="215" y="106"/>
                    </a:lnTo>
                    <a:lnTo>
                      <a:pt x="231" y="73"/>
                    </a:lnTo>
                    <a:lnTo>
                      <a:pt x="246" y="43"/>
                    </a:lnTo>
                    <a:lnTo>
                      <a:pt x="262" y="20"/>
                    </a:lnTo>
                    <a:lnTo>
                      <a:pt x="278" y="4"/>
                    </a:lnTo>
                    <a:lnTo>
                      <a:pt x="293" y="0"/>
                    </a:lnTo>
                  </a:path>
                </a:pathLst>
              </a:custGeom>
              <a:noFill/>
              <a:ln w="57150" cmpd="sng">
                <a:solidFill>
                  <a:srgbClr val="FF99CC"/>
                </a:solidFill>
                <a:prstDash val="solid"/>
                <a:round/>
                <a:headEnd/>
                <a:tailEnd/>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txBody>
              <a:bodyPr/>
              <a:lstStyle/>
              <a:p>
                <a:pPr>
                  <a:defRPr/>
                </a:pPr>
                <a:endParaRPr lang="zh-CN" altLang="en-US">
                  <a:solidFill>
                    <a:schemeClr val="bg2"/>
                  </a:solidFill>
                  <a:effectLst>
                    <a:outerShdw blurRad="38100" dist="38100" dir="2700000" algn="tl">
                      <a:srgbClr val="000000">
                        <a:alpha val="43137"/>
                      </a:srgbClr>
                    </a:outerShdw>
                  </a:effectLst>
                </a:endParaRPr>
              </a:p>
            </p:txBody>
          </p:sp>
        </p:grpSp>
        <p:sp>
          <p:nvSpPr>
            <p:cNvPr id="882727" name="Rectangle 39"/>
            <p:cNvSpPr>
              <a:spLocks noChangeArrowheads="1"/>
            </p:cNvSpPr>
            <p:nvPr/>
          </p:nvSpPr>
          <p:spPr bwMode="auto">
            <a:xfrm>
              <a:off x="1690" y="2432"/>
              <a:ext cx="1536" cy="522"/>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pPr algn="ctr">
                <a:defRPr/>
              </a:pPr>
              <a:r>
                <a:rPr lang="zh-CN" altLang="en-US" sz="2400" b="0">
                  <a:solidFill>
                    <a:schemeClr val="bg2"/>
                  </a:solidFill>
                  <a:effectLst>
                    <a:outerShdw blurRad="38100" dist="38100" dir="2700000" algn="tl">
                      <a:srgbClr val="000000"/>
                    </a:outerShdw>
                  </a:effectLst>
                  <a:latin typeface="Symbol" panose="05050102010706020507" pitchFamily="18" charset="2"/>
                </a:rPr>
                <a:t>总体方差比的</a:t>
              </a:r>
            </a:p>
            <a:p>
              <a:pPr algn="ctr">
                <a:defRPr/>
              </a:pPr>
              <a:r>
                <a:rPr lang="en-US" altLang="zh-CN" sz="2400" b="0">
                  <a:solidFill>
                    <a:schemeClr val="bg2"/>
                  </a:solidFill>
                  <a:effectLst>
                    <a:outerShdw blurRad="38100" dist="38100" dir="2700000" algn="tl">
                      <a:srgbClr val="000000"/>
                    </a:outerShdw>
                  </a:effectLst>
                  <a:latin typeface="Symbol" panose="05050102010706020507" pitchFamily="18" charset="2"/>
                </a:rPr>
                <a:t>1-</a:t>
              </a:r>
              <a:r>
                <a:rPr lang="en-US" altLang="zh-CN" sz="2400" b="0">
                  <a:solidFill>
                    <a:schemeClr val="bg2"/>
                  </a:solidFill>
                  <a:effectLst>
                    <a:outerShdw blurRad="38100" dist="38100" dir="2700000" algn="tl">
                      <a:srgbClr val="000000"/>
                    </a:outerShdw>
                  </a:effectLst>
                  <a:latin typeface="Symbol" panose="05050102010706020507" pitchFamily="18" charset="2"/>
                  <a:sym typeface="Symbol" panose="05050102010706020507" pitchFamily="18" charset="2"/>
                </a:rPr>
                <a:t></a:t>
              </a:r>
              <a:r>
                <a:rPr lang="zh-CN" altLang="en-US" sz="2400" b="0">
                  <a:solidFill>
                    <a:schemeClr val="bg2"/>
                  </a:solidFill>
                  <a:effectLst>
                    <a:outerShdw blurRad="38100" dist="38100" dir="2700000" algn="tl">
                      <a:srgbClr val="000000"/>
                    </a:outerShdw>
                  </a:effectLst>
                  <a:latin typeface="Symbol" panose="05050102010706020507" pitchFamily="18" charset="2"/>
                  <a:sym typeface="Symbol" panose="05050102010706020507" pitchFamily="18" charset="2"/>
                </a:rPr>
                <a:t>的置信区间</a:t>
              </a:r>
              <a:endParaRPr lang="zh-CN" altLang="en-US" sz="2400" b="0">
                <a:solidFill>
                  <a:schemeClr val="bg2"/>
                </a:solidFill>
                <a:effectLst>
                  <a:outerShdw blurRad="38100" dist="38100" dir="2700000" algn="tl">
                    <a:srgbClr val="000000"/>
                  </a:outerShdw>
                </a:effectLst>
                <a:latin typeface="Symbol" panose="05050102010706020507" pitchFamily="18" charset="2"/>
              </a:endParaRPr>
            </a:p>
          </p:txBody>
        </p:sp>
        <p:sp>
          <p:nvSpPr>
            <p:cNvPr id="882728" name="Rectangle 40"/>
            <p:cNvSpPr>
              <a:spLocks noChangeArrowheads="1"/>
            </p:cNvSpPr>
            <p:nvPr/>
          </p:nvSpPr>
          <p:spPr bwMode="auto">
            <a:xfrm>
              <a:off x="1584" y="3600"/>
              <a:ext cx="22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400">
                  <a:solidFill>
                    <a:schemeClr val="bg2"/>
                  </a:solidFill>
                  <a:effectLst>
                    <a:outerShdw blurRad="38100" dist="38100" dir="2700000" algn="tl">
                      <a:srgbClr val="000000"/>
                    </a:outerShdw>
                  </a:effectLst>
                </a:rPr>
                <a:t>方差比置信区间示意图</a:t>
              </a:r>
            </a:p>
          </p:txBody>
        </p:sp>
      </p:grpSp>
    </p:spTree>
  </p:cSld>
  <p:clrMapOvr>
    <a:masterClrMapping/>
  </p:clrMapOvr>
  <p:transition>
    <p:wipe dir="d"/>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4962" name="Rectangle 2"/>
          <p:cNvSpPr>
            <a:spLocks noGrp="1" noChangeArrowheads="1"/>
          </p:cNvSpPr>
          <p:nvPr>
            <p:ph type="ctrTitle"/>
          </p:nvPr>
        </p:nvSpPr>
        <p:spPr>
          <a:xfrm>
            <a:off x="685800" y="2286000"/>
            <a:ext cx="7772400" cy="1143000"/>
          </a:xfrm>
        </p:spPr>
        <p:txBody>
          <a:bodyPr anchor="ctr" anchorCtr="0"/>
          <a:lstStyle/>
          <a:p>
            <a:pPr>
              <a:defRPr/>
            </a:pPr>
            <a:r>
              <a:rPr lang="zh-CN" altLang="en-US" sz="4400">
                <a:solidFill>
                  <a:schemeClr val="bg2"/>
                </a:solidFill>
              </a:rPr>
              <a:t>点估计与区间估计</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78F83-08CC-431B-AC11-B12E32093B86}"/>
              </a:ext>
            </a:extLst>
          </p:cNvPr>
          <p:cNvSpPr>
            <a:spLocks noGrp="1"/>
          </p:cNvSpPr>
          <p:nvPr>
            <p:ph type="title"/>
          </p:nvPr>
        </p:nvSpPr>
        <p:spPr>
          <a:xfrm>
            <a:off x="1143000" y="-99392"/>
            <a:ext cx="6781800" cy="1143000"/>
          </a:xfrm>
        </p:spPr>
        <p:txBody>
          <a:bodyPr/>
          <a:lstStyle/>
          <a:p>
            <a:r>
              <a:rPr lang="en-US" altLang="zh-CN" dirty="0">
                <a:solidFill>
                  <a:schemeClr val="bg2"/>
                </a:solidFill>
              </a:rPr>
              <a:t>f</a:t>
            </a:r>
            <a:r>
              <a:rPr lang="zh-CN" altLang="en-US" dirty="0">
                <a:solidFill>
                  <a:schemeClr val="bg2"/>
                </a:solidFill>
              </a:rPr>
              <a:t>分布表</a:t>
            </a:r>
          </a:p>
        </p:txBody>
      </p:sp>
      <p:pic>
        <p:nvPicPr>
          <p:cNvPr id="5" name="图片 4">
            <a:extLst>
              <a:ext uri="{FF2B5EF4-FFF2-40B4-BE49-F238E27FC236}">
                <a16:creationId xmlns:a16="http://schemas.microsoft.com/office/drawing/2014/main" id="{A6833D7F-5B9E-428D-8B01-B9E24E2A5FE9}"/>
              </a:ext>
            </a:extLst>
          </p:cNvPr>
          <p:cNvPicPr>
            <a:picLocks noChangeAspect="1"/>
          </p:cNvPicPr>
          <p:nvPr/>
        </p:nvPicPr>
        <p:blipFill>
          <a:blip r:embed="rId2"/>
          <a:stretch>
            <a:fillRect/>
          </a:stretch>
        </p:blipFill>
        <p:spPr>
          <a:xfrm>
            <a:off x="0" y="843168"/>
            <a:ext cx="5654269" cy="6009928"/>
          </a:xfrm>
          <a:prstGeom prst="rect">
            <a:avLst/>
          </a:prstGeom>
        </p:spPr>
      </p:pic>
      <p:sp>
        <p:nvSpPr>
          <p:cNvPr id="7" name="文本框 6">
            <a:extLst>
              <a:ext uri="{FF2B5EF4-FFF2-40B4-BE49-F238E27FC236}">
                <a16:creationId xmlns:a16="http://schemas.microsoft.com/office/drawing/2014/main" id="{A8A6EC1E-828F-4A2A-AE95-E3779ABDB309}"/>
              </a:ext>
            </a:extLst>
          </p:cNvPr>
          <p:cNvSpPr txBox="1"/>
          <p:nvPr/>
        </p:nvSpPr>
        <p:spPr>
          <a:xfrm>
            <a:off x="6012160" y="2780928"/>
            <a:ext cx="2664296" cy="2246769"/>
          </a:xfrm>
          <a:prstGeom prst="rect">
            <a:avLst/>
          </a:prstGeom>
          <a:noFill/>
        </p:spPr>
        <p:txBody>
          <a:bodyPr wrap="square" rtlCol="0">
            <a:spAutoFit/>
          </a:bodyPr>
          <a:lstStyle/>
          <a:p>
            <a:r>
              <a:rPr lang="en-US" altLang="zh-CN" dirty="0">
                <a:solidFill>
                  <a:schemeClr val="bg2"/>
                </a:solidFill>
                <a:latin typeface="微软雅黑 Light" panose="020B0502040204020203" pitchFamily="34" charset="-122"/>
                <a:ea typeface="微软雅黑 Light" panose="020B0502040204020203" pitchFamily="34" charset="-122"/>
              </a:rPr>
              <a:t>F</a:t>
            </a:r>
            <a:r>
              <a:rPr lang="zh-CN" altLang="en-US" dirty="0">
                <a:solidFill>
                  <a:schemeClr val="bg2"/>
                </a:solidFill>
                <a:latin typeface="微软雅黑 Light" panose="020B0502040204020203" pitchFamily="34" charset="-122"/>
                <a:ea typeface="微软雅黑 Light" panose="020B0502040204020203" pitchFamily="34" charset="-122"/>
              </a:rPr>
              <a:t>分布表涉及</a:t>
            </a:r>
            <a:r>
              <a:rPr lang="en-US" altLang="zh-CN" dirty="0">
                <a:solidFill>
                  <a:schemeClr val="bg2"/>
                </a:solidFill>
                <a:latin typeface="微软雅黑 Light" panose="020B0502040204020203" pitchFamily="34" charset="-122"/>
                <a:ea typeface="微软雅黑 Light" panose="020B0502040204020203" pitchFamily="34" charset="-122"/>
              </a:rPr>
              <a:t>3</a:t>
            </a:r>
            <a:r>
              <a:rPr lang="zh-CN" altLang="en-US" dirty="0">
                <a:solidFill>
                  <a:schemeClr val="bg2"/>
                </a:solidFill>
                <a:latin typeface="微软雅黑 Light" panose="020B0502040204020203" pitchFamily="34" charset="-122"/>
                <a:ea typeface="微软雅黑 Light" panose="020B0502040204020203" pitchFamily="34" charset="-122"/>
              </a:rPr>
              <a:t>个变量，所以一般是一个显著性水平</a:t>
            </a:r>
            <a:r>
              <a:rPr lang="el-GR" altLang="zh-CN" i="1" dirty="0">
                <a:solidFill>
                  <a:schemeClr val="bg2"/>
                </a:solidFill>
                <a:latin typeface="微软雅黑 Light" panose="020B0502040204020203" pitchFamily="34" charset="-122"/>
                <a:ea typeface="微软雅黑 Light" panose="020B0502040204020203" pitchFamily="34" charset="-122"/>
              </a:rPr>
              <a:t>α</a:t>
            </a:r>
            <a:r>
              <a:rPr lang="zh-CN" altLang="en-US" dirty="0">
                <a:solidFill>
                  <a:schemeClr val="bg2"/>
                </a:solidFill>
                <a:latin typeface="微软雅黑 Light" panose="020B0502040204020203" pitchFamily="34" charset="-122"/>
                <a:ea typeface="微软雅黑 Light" panose="020B0502040204020203" pitchFamily="34" charset="-122"/>
              </a:rPr>
              <a:t>对应一个表的形式</a:t>
            </a:r>
          </a:p>
        </p:txBody>
      </p:sp>
    </p:spTree>
    <p:extLst>
      <p:ext uri="{BB962C8B-B14F-4D97-AF65-F5344CB8AC3E}">
        <p14:creationId xmlns:p14="http://schemas.microsoft.com/office/powerpoint/2010/main" val="654964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a:xfrm>
            <a:off x="1828800" y="228600"/>
            <a:ext cx="6934200" cy="1143000"/>
          </a:xfrm>
        </p:spPr>
        <p:txBody>
          <a:bodyPr/>
          <a:lstStyle/>
          <a:p>
            <a:pPr>
              <a:defRPr/>
            </a:pPr>
            <a:r>
              <a:rPr lang="zh-CN" altLang="en-US" sz="3600">
                <a:solidFill>
                  <a:schemeClr val="bg2"/>
                </a:solidFill>
              </a:rPr>
              <a:t>两个总体方差比的区间估计</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66307" name="Rectangle 3"/>
          <p:cNvSpPr>
            <a:spLocks noChangeArrowheads="1"/>
          </p:cNvSpPr>
          <p:nvPr/>
        </p:nvSpPr>
        <p:spPr bwMode="auto">
          <a:xfrm>
            <a:off x="457200" y="1828800"/>
            <a:ext cx="8305800" cy="39909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3000" dirty="0">
                <a:solidFill>
                  <a:schemeClr val="bg2"/>
                </a:solidFill>
                <a:effectLst>
                  <a:outerShdw blurRad="38100" dist="38100" dir="2700000" algn="tl">
                    <a:srgbClr val="000000"/>
                  </a:outerShdw>
                </a:effectLst>
              </a:rPr>
              <a:t>【</a:t>
            </a:r>
            <a:r>
              <a:rPr lang="zh-CN" altLang="en-US" sz="3000" dirty="0">
                <a:solidFill>
                  <a:schemeClr val="bg2"/>
                </a:solidFill>
                <a:effectLst>
                  <a:outerShdw blurRad="38100" dist="38100" dir="2700000" algn="tl">
                    <a:srgbClr val="000000"/>
                  </a:outerShdw>
                </a:effectLst>
              </a:rPr>
              <a:t>例</a:t>
            </a:r>
            <a:r>
              <a:rPr lang="en-US" altLang="zh-CN" sz="3000" dirty="0">
                <a:solidFill>
                  <a:schemeClr val="bg2"/>
                </a:solidFill>
                <a:effectLst>
                  <a:outerShdw blurRad="38100" dist="38100" dir="2700000" algn="tl">
                    <a:srgbClr val="000000"/>
                  </a:outerShdw>
                </a:effectLst>
              </a:rPr>
              <a:t>】</a:t>
            </a:r>
            <a:r>
              <a:rPr lang="zh-CN" altLang="en-US" sz="3000" b="0" dirty="0">
                <a:solidFill>
                  <a:schemeClr val="bg2"/>
                </a:solidFill>
                <a:effectLst>
                  <a:outerShdw blurRad="38100" dist="38100" dir="2700000" algn="tl">
                    <a:srgbClr val="000000"/>
                  </a:outerShdw>
                </a:effectLst>
                <a:sym typeface="Symbol" panose="05050102010706020507" pitchFamily="18" charset="2"/>
              </a:rPr>
              <a:t>为了研究男女学生在生活费支出</a:t>
            </a:r>
            <a:r>
              <a:rPr lang="en-US" altLang="zh-CN" sz="3000" b="0" dirty="0">
                <a:solidFill>
                  <a:schemeClr val="bg2"/>
                </a:solidFill>
                <a:effectLst>
                  <a:outerShdw blurRad="38100" dist="38100" dir="2700000" algn="tl">
                    <a:srgbClr val="000000"/>
                  </a:outerShdw>
                </a:effectLst>
                <a:sym typeface="Symbol" panose="05050102010706020507" pitchFamily="18" charset="2"/>
              </a:rPr>
              <a:t>(</a:t>
            </a:r>
            <a:r>
              <a:rPr lang="zh-CN" altLang="en-US" sz="3000" b="0" dirty="0">
                <a:solidFill>
                  <a:schemeClr val="bg2"/>
                </a:solidFill>
                <a:effectLst>
                  <a:outerShdw blurRad="38100" dist="38100" dir="2700000" algn="tl">
                    <a:srgbClr val="000000"/>
                  </a:outerShdw>
                </a:effectLst>
                <a:sym typeface="Symbol" panose="05050102010706020507" pitchFamily="18" charset="2"/>
              </a:rPr>
              <a:t>单位：元</a:t>
            </a:r>
            <a:r>
              <a:rPr lang="en-US" altLang="zh-CN" sz="3000" b="0" dirty="0">
                <a:solidFill>
                  <a:schemeClr val="bg2"/>
                </a:solidFill>
                <a:effectLst>
                  <a:outerShdw blurRad="38100" dist="38100" dir="2700000" algn="tl">
                    <a:srgbClr val="000000"/>
                  </a:outerShdw>
                </a:effectLst>
                <a:sym typeface="Symbol" panose="05050102010706020507" pitchFamily="18" charset="2"/>
              </a:rPr>
              <a:t>)</a:t>
            </a:r>
            <a:r>
              <a:rPr lang="zh-CN" altLang="en-US" sz="3000" b="0" dirty="0">
                <a:solidFill>
                  <a:schemeClr val="bg2"/>
                </a:solidFill>
                <a:effectLst>
                  <a:outerShdw blurRad="38100" dist="38100" dir="2700000" algn="tl">
                    <a:srgbClr val="000000"/>
                  </a:outerShdw>
                </a:effectLst>
                <a:sym typeface="Symbol" panose="05050102010706020507" pitchFamily="18" charset="2"/>
              </a:rPr>
              <a:t>上的差异，在某大学各随机抽取</a:t>
            </a:r>
            <a:r>
              <a:rPr lang="en-US" altLang="zh-CN" sz="3000"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25</a:t>
            </a:r>
            <a:r>
              <a:rPr lang="zh-CN" altLang="en-US" sz="3000" b="0" dirty="0">
                <a:solidFill>
                  <a:schemeClr val="bg2"/>
                </a:solidFill>
                <a:effectLst>
                  <a:outerShdw blurRad="38100" dist="38100" dir="2700000" algn="tl">
                    <a:srgbClr val="000000"/>
                  </a:outerShdw>
                </a:effectLst>
                <a:sym typeface="Symbol" panose="05050102010706020507" pitchFamily="18" charset="2"/>
              </a:rPr>
              <a:t>名男学生和</a:t>
            </a:r>
            <a:r>
              <a:rPr lang="en-US" altLang="zh-CN" sz="3000"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25</a:t>
            </a:r>
            <a:r>
              <a:rPr lang="zh-CN" altLang="en-US" sz="3000" b="0" dirty="0">
                <a:solidFill>
                  <a:schemeClr val="bg2"/>
                </a:solidFill>
                <a:effectLst>
                  <a:outerShdw blurRad="38100" dist="38100" dir="2700000" algn="tl">
                    <a:srgbClr val="000000"/>
                  </a:outerShdw>
                </a:effectLst>
                <a:sym typeface="Symbol" panose="05050102010706020507" pitchFamily="18" charset="2"/>
              </a:rPr>
              <a:t>名女学生，得到下面的结果</a:t>
            </a:r>
          </a:p>
          <a:p>
            <a:pPr algn="just">
              <a:spcBef>
                <a:spcPct val="50000"/>
              </a:spcBef>
              <a:defRPr/>
            </a:pPr>
            <a:r>
              <a:rPr lang="zh-CN" altLang="en-US" sz="3000" b="0" dirty="0">
                <a:solidFill>
                  <a:schemeClr val="bg2"/>
                </a:solidFill>
                <a:effectLst>
                  <a:outerShdw blurRad="38100" dist="38100" dir="2700000" algn="tl">
                    <a:srgbClr val="000000"/>
                  </a:outerShdw>
                </a:effectLst>
                <a:sym typeface="Symbol" panose="05050102010706020507" pitchFamily="18" charset="2"/>
              </a:rPr>
              <a:t>      男学生：</a:t>
            </a:r>
          </a:p>
          <a:p>
            <a:pPr algn="just">
              <a:spcBef>
                <a:spcPct val="50000"/>
              </a:spcBef>
              <a:defRPr/>
            </a:pPr>
            <a:r>
              <a:rPr lang="zh-CN" altLang="en-US" sz="3000" b="0" dirty="0">
                <a:solidFill>
                  <a:schemeClr val="bg2"/>
                </a:solidFill>
                <a:effectLst>
                  <a:outerShdw blurRad="38100" dist="38100" dir="2700000" algn="tl">
                    <a:srgbClr val="000000"/>
                  </a:outerShdw>
                </a:effectLst>
                <a:sym typeface="Symbol" panose="05050102010706020507" pitchFamily="18" charset="2"/>
              </a:rPr>
              <a:t>      女学生：</a:t>
            </a:r>
          </a:p>
          <a:p>
            <a:pPr algn="just">
              <a:spcBef>
                <a:spcPct val="50000"/>
              </a:spcBef>
              <a:defRPr/>
            </a:pPr>
            <a:r>
              <a:rPr lang="zh-CN" altLang="en-US" sz="3000" b="0" dirty="0">
                <a:solidFill>
                  <a:schemeClr val="bg2"/>
                </a:solidFill>
                <a:effectLst>
                  <a:outerShdw blurRad="38100" dist="38100" dir="2700000" algn="tl">
                    <a:srgbClr val="000000"/>
                  </a:outerShdw>
                </a:effectLst>
                <a:sym typeface="Symbol" panose="05050102010706020507" pitchFamily="18" charset="2"/>
              </a:rPr>
              <a:t>    试以</a:t>
            </a:r>
            <a:r>
              <a:rPr lang="en-US" altLang="zh-CN" sz="3000" b="0" dirty="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90%</a:t>
            </a:r>
            <a:r>
              <a:rPr lang="zh-CN" altLang="en-US" sz="3000" b="0" dirty="0">
                <a:solidFill>
                  <a:schemeClr val="bg2"/>
                </a:solidFill>
                <a:effectLst>
                  <a:outerShdw blurRad="38100" dist="38100" dir="2700000" algn="tl">
                    <a:srgbClr val="000000"/>
                  </a:outerShdw>
                </a:effectLst>
                <a:sym typeface="Symbol" panose="05050102010706020507" pitchFamily="18" charset="2"/>
              </a:rPr>
              <a:t>置信水平估计男女学生生活费支出方差比的置信区间 </a:t>
            </a:r>
          </a:p>
        </p:txBody>
      </p:sp>
      <mc:AlternateContent xmlns:mc="http://schemas.openxmlformats.org/markup-compatibility/2006">
        <mc:Choice xmlns:a14="http://schemas.microsoft.com/office/drawing/2010/main" Requires="a14">
          <p:sp>
            <p:nvSpPr>
              <p:cNvPr id="128004" name="Object 27">
                <a:hlinkClick r:id="" action="ppaction://ole?verb=0"/>
              </p:cNvPr>
              <p:cNvSpPr txBox="1"/>
              <p:nvPr/>
            </p:nvSpPr>
            <p:spPr bwMode="auto">
              <a:xfrm>
                <a:off x="2813050" y="3429000"/>
                <a:ext cx="1404938" cy="53340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1</m:t>
                          </m:r>
                        </m:sub>
                      </m:sSub>
                      <m:r>
                        <a:rPr lang="zh-CN" altLang="en-US" i="1">
                          <a:solidFill>
                            <a:schemeClr val="bg2"/>
                          </a:solidFill>
                          <a:latin typeface="Cambria Math" panose="02040503050406030204" pitchFamily="18" charset="0"/>
                        </a:rPr>
                        <m:t>=520</m:t>
                      </m:r>
                    </m:oMath>
                  </m:oMathPara>
                </a14:m>
                <a:endParaRPr lang="zh-CN" altLang="en-US" dirty="0">
                  <a:solidFill>
                    <a:schemeClr val="bg2"/>
                  </a:solidFill>
                </a:endParaRPr>
              </a:p>
            </p:txBody>
          </p:sp>
        </mc:Choice>
        <mc:Fallback>
          <p:sp>
            <p:nvSpPr>
              <p:cNvPr id="128004" name="Object 27">
                <a:hlinkClick r:id="" action="ppaction://ole?verb=0"/>
              </p:cNvPr>
              <p:cNvSpPr txBox="1">
                <a:spLocks noRot="1" noChangeAspect="1" noMove="1" noResize="1" noEditPoints="1" noAdjustHandles="1" noChangeArrowheads="1" noChangeShapeType="1" noTextEdit="1"/>
              </p:cNvSpPr>
              <p:nvPr/>
            </p:nvSpPr>
            <p:spPr bwMode="auto">
              <a:xfrm>
                <a:off x="2813050" y="3429000"/>
                <a:ext cx="1404938" cy="533400"/>
              </a:xfrm>
              <a:prstGeom prst="rect">
                <a:avLst/>
              </a:prstGeom>
              <a:blipFill>
                <a:blip r:embed="rId2"/>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8005" name="Object 28">
                <a:hlinkClick r:id="" action="ppaction://ole?verb=0"/>
              </p:cNvPr>
              <p:cNvSpPr txBox="1"/>
              <p:nvPr/>
            </p:nvSpPr>
            <p:spPr bwMode="auto">
              <a:xfrm>
                <a:off x="4822825" y="3352800"/>
                <a:ext cx="1652588" cy="614363"/>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1</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=260</m:t>
                      </m:r>
                    </m:oMath>
                  </m:oMathPara>
                </a14:m>
                <a:endParaRPr lang="zh-CN" altLang="en-US" dirty="0">
                  <a:solidFill>
                    <a:schemeClr val="bg2"/>
                  </a:solidFill>
                </a:endParaRPr>
              </a:p>
            </p:txBody>
          </p:sp>
        </mc:Choice>
        <mc:Fallback>
          <p:sp>
            <p:nvSpPr>
              <p:cNvPr id="128005" name="Object 28">
                <a:hlinkClick r:id="" action="ppaction://ole?verb=0"/>
              </p:cNvPr>
              <p:cNvSpPr txBox="1">
                <a:spLocks noRot="1" noChangeAspect="1" noMove="1" noResize="1" noEditPoints="1" noAdjustHandles="1" noChangeArrowheads="1" noChangeShapeType="1" noTextEdit="1"/>
              </p:cNvSpPr>
              <p:nvPr/>
            </p:nvSpPr>
            <p:spPr bwMode="auto">
              <a:xfrm>
                <a:off x="4822825" y="3352800"/>
                <a:ext cx="1652588" cy="614363"/>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8006" name="Object 29">
                <a:hlinkClick r:id="" action="ppaction://ole?verb=0"/>
              </p:cNvPr>
              <p:cNvSpPr txBox="1"/>
              <p:nvPr/>
            </p:nvSpPr>
            <p:spPr bwMode="auto">
              <a:xfrm>
                <a:off x="2841625" y="4191000"/>
                <a:ext cx="1377950" cy="533400"/>
              </a:xfrm>
              <a:prstGeom prst="rect">
                <a:avLst/>
              </a:prstGeom>
              <a:noFill/>
              <a:ln>
                <a:noFill/>
              </a:ln>
              <a:effectLst>
                <a:outerShdw dist="17961" dir="2700000" algn="ctr" rotWithShape="0">
                  <a:schemeClr val="bg2"/>
                </a:outerShdw>
              </a:effectLst>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chemeClr val="bg2"/>
                              </a:solidFill>
                              <a:latin typeface="Cambria Math" panose="02040503050406030204" pitchFamily="18" charset="0"/>
                            </a:rPr>
                          </m:ctrlPr>
                        </m:sSubPr>
                        <m:e>
                          <m:acc>
                            <m:accPr>
                              <m:chr m:val="̄"/>
                              <m:ctrlPr>
                                <a:rPr lang="zh-CN" altLang="en-US" i="1">
                                  <a:solidFill>
                                    <a:schemeClr val="bg2"/>
                                  </a:solidFill>
                                  <a:latin typeface="Cambria Math" panose="02040503050406030204" pitchFamily="18" charset="0"/>
                                </a:rPr>
                              </m:ctrlPr>
                            </m:accPr>
                            <m:e>
                              <m:r>
                                <a:rPr lang="zh-CN" altLang="en-US" i="1">
                                  <a:solidFill>
                                    <a:schemeClr val="bg2"/>
                                  </a:solidFill>
                                  <a:latin typeface="Cambria Math" panose="02040503050406030204" pitchFamily="18" charset="0"/>
                                </a:rPr>
                                <m:t>𝑥</m:t>
                              </m:r>
                            </m:e>
                          </m:acc>
                        </m:e>
                        <m:sub>
                          <m:r>
                            <a:rPr lang="zh-CN" altLang="en-US" i="1">
                              <a:solidFill>
                                <a:schemeClr val="bg2"/>
                              </a:solidFill>
                              <a:latin typeface="Cambria Math" panose="02040503050406030204" pitchFamily="18" charset="0"/>
                            </a:rPr>
                            <m:t>2</m:t>
                          </m:r>
                        </m:sub>
                      </m:sSub>
                      <m:r>
                        <a:rPr lang="zh-CN" altLang="en-US" i="1">
                          <a:solidFill>
                            <a:schemeClr val="bg2"/>
                          </a:solidFill>
                          <a:latin typeface="Cambria Math" panose="02040503050406030204" pitchFamily="18" charset="0"/>
                        </a:rPr>
                        <m:t>=480</m:t>
                      </m:r>
                    </m:oMath>
                  </m:oMathPara>
                </a14:m>
                <a:endParaRPr lang="zh-CN" altLang="en-US" dirty="0">
                  <a:solidFill>
                    <a:schemeClr val="bg2"/>
                  </a:solidFill>
                </a:endParaRPr>
              </a:p>
            </p:txBody>
          </p:sp>
        </mc:Choice>
        <mc:Fallback>
          <p:sp>
            <p:nvSpPr>
              <p:cNvPr id="128006" name="Object 29">
                <a:hlinkClick r:id="" action="ppaction://ole?verb=0"/>
              </p:cNvPr>
              <p:cNvSpPr txBox="1">
                <a:spLocks noRot="1" noChangeAspect="1" noMove="1" noResize="1" noEditPoints="1" noAdjustHandles="1" noChangeArrowheads="1" noChangeShapeType="1" noTextEdit="1"/>
              </p:cNvSpPr>
              <p:nvPr/>
            </p:nvSpPr>
            <p:spPr bwMode="auto">
              <a:xfrm>
                <a:off x="2841625" y="4191000"/>
                <a:ext cx="1377950" cy="5334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8007" name="Object 30">
                <a:hlinkClick r:id="" action="ppaction://ole?verb=0"/>
              </p:cNvPr>
              <p:cNvSpPr txBox="1"/>
              <p:nvPr/>
            </p:nvSpPr>
            <p:spPr bwMode="auto">
              <a:xfrm>
                <a:off x="4822825" y="4114800"/>
                <a:ext cx="1654175" cy="6096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chemeClr val="bg2"/>
                              </a:solidFill>
                              <a:latin typeface="Cambria Math" panose="02040503050406030204" pitchFamily="18" charset="0"/>
                            </a:rPr>
                          </m:ctrlPr>
                        </m:sSubSupPr>
                        <m:e>
                          <m:r>
                            <a:rPr lang="zh-CN" altLang="en-US" i="1">
                              <a:solidFill>
                                <a:schemeClr val="bg2"/>
                              </a:solidFill>
                              <a:latin typeface="Cambria Math" panose="02040503050406030204" pitchFamily="18" charset="0"/>
                            </a:rPr>
                            <m:t>𝑠</m:t>
                          </m:r>
                        </m:e>
                        <m:sub>
                          <m:r>
                            <a:rPr lang="zh-CN" altLang="en-US" i="1">
                              <a:solidFill>
                                <a:schemeClr val="bg2"/>
                              </a:solidFill>
                              <a:latin typeface="Cambria Math" panose="02040503050406030204" pitchFamily="18" charset="0"/>
                            </a:rPr>
                            <m:t>2</m:t>
                          </m:r>
                        </m:sub>
                        <m:sup>
                          <m:r>
                            <a:rPr lang="zh-CN" altLang="en-US" i="1">
                              <a:solidFill>
                                <a:schemeClr val="bg2"/>
                              </a:solidFill>
                              <a:latin typeface="Cambria Math" panose="02040503050406030204" pitchFamily="18" charset="0"/>
                            </a:rPr>
                            <m:t>2</m:t>
                          </m:r>
                        </m:sup>
                      </m:sSubSup>
                      <m:r>
                        <a:rPr lang="zh-CN" altLang="en-US" i="1">
                          <a:solidFill>
                            <a:schemeClr val="bg2"/>
                          </a:solidFill>
                          <a:latin typeface="Cambria Math" panose="02040503050406030204" pitchFamily="18" charset="0"/>
                        </a:rPr>
                        <m:t>=280</m:t>
                      </m:r>
                    </m:oMath>
                  </m:oMathPara>
                </a14:m>
                <a:endParaRPr lang="zh-CN" altLang="en-US" dirty="0">
                  <a:solidFill>
                    <a:schemeClr val="bg2"/>
                  </a:solidFill>
                </a:endParaRPr>
              </a:p>
            </p:txBody>
          </p:sp>
        </mc:Choice>
        <mc:Fallback>
          <p:sp>
            <p:nvSpPr>
              <p:cNvPr id="128007" name="Object 30">
                <a:hlinkClick r:id="" action="ppaction://ole?verb=0"/>
              </p:cNvPr>
              <p:cNvSpPr txBox="1">
                <a:spLocks noRot="1" noChangeAspect="1" noMove="1" noResize="1" noEditPoints="1" noAdjustHandles="1" noChangeArrowheads="1" noChangeShapeType="1" noTextEdit="1"/>
              </p:cNvSpPr>
              <p:nvPr/>
            </p:nvSpPr>
            <p:spPr bwMode="auto">
              <a:xfrm>
                <a:off x="4822825" y="4114800"/>
                <a:ext cx="1654175" cy="609600"/>
              </a:xfrm>
              <a:prstGeom prst="rect">
                <a:avLst/>
              </a:prstGeom>
              <a:blipFill>
                <a:blip r:embed="rId5"/>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pic>
        <p:nvPicPr>
          <p:cNvPr id="128008" name="Picture 31" descr="BS00508_">
            <a:hlinkHover r:id="" action="ppaction://noaction" highlightClick="1"/>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1800" y="3200400"/>
            <a:ext cx="198120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pPr>
              <a:defRPr/>
            </a:pPr>
            <a:r>
              <a:rPr lang="zh-CN" altLang="en-US" sz="3600">
                <a:solidFill>
                  <a:schemeClr val="bg2"/>
                </a:solidFill>
              </a:rPr>
              <a:t>两个总体方差比的区间估计</a:t>
            </a:r>
            <a:br>
              <a:rPr lang="zh-CN" altLang="en-US" sz="3600">
                <a:solidFill>
                  <a:schemeClr val="bg2"/>
                </a:solidFill>
              </a:rPr>
            </a:br>
            <a:r>
              <a:rPr lang="zh-CN" altLang="en-US" sz="3600">
                <a:solidFill>
                  <a:schemeClr val="bg2"/>
                </a:solidFill>
              </a:rPr>
              <a:t> </a:t>
            </a: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67331" name="Rectangle 3"/>
          <p:cNvSpPr>
            <a:spLocks noChangeArrowheads="1"/>
          </p:cNvSpPr>
          <p:nvPr/>
        </p:nvSpPr>
        <p:spPr bwMode="auto">
          <a:xfrm>
            <a:off x="457200" y="1828800"/>
            <a:ext cx="7924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dirty="0">
                <a:solidFill>
                  <a:schemeClr val="bg2"/>
                </a:solidFill>
                <a:effectLst>
                  <a:outerShdw blurRad="38100" dist="38100" dir="2700000" algn="tl">
                    <a:srgbClr val="000000"/>
                  </a:outerShdw>
                </a:effectLst>
                <a:latin typeface="Arial" panose="020B0604020202020204" pitchFamily="34" charset="0"/>
              </a:rPr>
              <a:t>解</a:t>
            </a:r>
            <a:r>
              <a:rPr lang="en-US" altLang="zh-CN" sz="2600" dirty="0">
                <a:solidFill>
                  <a:schemeClr val="bg2"/>
                </a:solidFill>
                <a:effectLst>
                  <a:outerShdw blurRad="38100" dist="38100" dir="2700000" algn="tl">
                    <a:srgbClr val="000000"/>
                  </a:outerShdw>
                </a:effectLst>
                <a:latin typeface="Arial" panose="020B0604020202020204" pitchFamily="34" charset="0"/>
              </a:rPr>
              <a:t>:</a:t>
            </a:r>
            <a:r>
              <a:rPr lang="zh-CN" altLang="en-US" sz="2600" b="0" dirty="0">
                <a:solidFill>
                  <a:schemeClr val="bg2"/>
                </a:solidFill>
                <a:effectLst>
                  <a:outerShdw blurRad="38100" dist="38100" dir="2700000" algn="tl">
                    <a:srgbClr val="000000"/>
                  </a:outerShdw>
                </a:effectLst>
                <a:latin typeface="Arial" panose="020B0604020202020204" pitchFamily="34" charset="0"/>
              </a:rPr>
              <a:t>根据自由度</a:t>
            </a:r>
            <a:r>
              <a:rPr lang="zh-CN" altLang="en-US"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n</a:t>
            </a:r>
            <a:r>
              <a:rPr lang="en-US" altLang="zh-CN" sz="26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=25-1=24 </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n</a:t>
            </a:r>
            <a:r>
              <a:rPr lang="en-US" altLang="zh-CN" sz="26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=25-1=24</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，查得  </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F</a:t>
            </a:r>
            <a:r>
              <a:rPr lang="en-US" altLang="zh-CN" sz="26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(24)=1.98</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F</a:t>
            </a:r>
            <a:r>
              <a:rPr lang="en-US" altLang="zh-CN" sz="2600" b="0" i="1"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6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(24)=1/1.98=0.505</a:t>
            </a:r>
          </a:p>
          <a:p>
            <a:pPr algn="just">
              <a:spcBef>
                <a:spcPct val="20000"/>
              </a:spcBef>
              <a:defRPr/>
            </a:pP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a:t>
            </a:r>
            <a:r>
              <a:rPr lang="en-US" altLang="zh-CN" sz="2600" b="0" baseline="30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baseline="-25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baseline="3000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置信度为</a:t>
            </a:r>
            <a:r>
              <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90%</a:t>
            </a:r>
            <a:r>
              <a:rPr lang="zh-CN" altLang="en-US"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的置信区间为</a:t>
            </a:r>
          </a:p>
          <a:p>
            <a:pPr algn="just">
              <a:spcBef>
                <a:spcPct val="20000"/>
              </a:spcBef>
              <a:defRPr/>
            </a:pPr>
            <a:endParaRPr lang="en-US" altLang="zh-CN" sz="26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endParaRPr>
          </a:p>
        </p:txBody>
      </p:sp>
      <p:sp>
        <p:nvSpPr>
          <p:cNvPr id="867332" name="Text Box 4"/>
          <p:cNvSpPr txBox="1">
            <a:spLocks noChangeArrowheads="1"/>
          </p:cNvSpPr>
          <p:nvPr/>
        </p:nvSpPr>
        <p:spPr bwMode="auto">
          <a:xfrm>
            <a:off x="1143000" y="4953000"/>
            <a:ext cx="70866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sz="2600" b="0" dirty="0">
                <a:solidFill>
                  <a:schemeClr val="bg2"/>
                </a:solidFill>
                <a:effectLst>
                  <a:outerShdw blurRad="38100" dist="38100" dir="2700000" algn="tl">
                    <a:srgbClr val="000000"/>
                  </a:outerShdw>
                </a:effectLst>
              </a:rPr>
              <a:t>男女学生生活费支出方差比的置信区间为</a:t>
            </a:r>
            <a:r>
              <a:rPr lang="en-US" altLang="zh-CN" sz="2600" b="0" dirty="0">
                <a:solidFill>
                  <a:schemeClr val="bg2"/>
                </a:solidFill>
                <a:effectLst>
                  <a:outerShdw blurRad="38100" dist="38100" dir="2700000" algn="tl">
                    <a:srgbClr val="000000"/>
                  </a:outerShdw>
                </a:effectLst>
                <a:cs typeface="Times New Roman" panose="02020603050405020304" pitchFamily="18" charset="0"/>
              </a:rPr>
              <a:t>0.47~1.84</a:t>
            </a:r>
            <a:r>
              <a:rPr lang="en-US" altLang="zh-CN" sz="2600" b="0" dirty="0">
                <a:solidFill>
                  <a:schemeClr val="bg2"/>
                </a:solidFill>
                <a:effectLst>
                  <a:outerShdw blurRad="38100" dist="38100" dir="2700000" algn="tl">
                    <a:srgbClr val="000000"/>
                  </a:outerShdw>
                </a:effectLst>
              </a:rPr>
              <a:t> </a:t>
            </a:r>
          </a:p>
        </p:txBody>
      </p:sp>
      <p:graphicFrame>
        <p:nvGraphicFramePr>
          <p:cNvPr id="129029" name="Object 6"/>
          <p:cNvGraphicFramePr>
            <a:graphicFrameLocks noChangeAspect="1"/>
          </p:cNvGraphicFramePr>
          <p:nvPr>
            <p:extLst>
              <p:ext uri="{D42A27DB-BD31-4B8C-83A1-F6EECF244321}">
                <p14:modId xmlns:p14="http://schemas.microsoft.com/office/powerpoint/2010/main" val="637080808"/>
              </p:ext>
            </p:extLst>
          </p:nvPr>
        </p:nvGraphicFramePr>
        <p:xfrm>
          <a:off x="1447800" y="3540125"/>
          <a:ext cx="5105400" cy="1184275"/>
        </p:xfrm>
        <a:graphic>
          <a:graphicData uri="http://schemas.openxmlformats.org/presentationml/2006/ole">
            <mc:AlternateContent xmlns:mc="http://schemas.openxmlformats.org/markup-compatibility/2006">
              <mc:Choice xmlns:v="urn:schemas-microsoft-com:vml" Requires="v">
                <p:oleObj spid="_x0000_s129040" r:id="rId4" imgW="1645952" imgH="449675" progId="Equation.3">
                  <p:embed/>
                </p:oleObj>
              </mc:Choice>
              <mc:Fallback>
                <p:oleObj r:id="rId4" imgW="1645952" imgH="44967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540125"/>
                        <a:ext cx="5105400" cy="118427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4758" name="Rectangle 86"/>
          <p:cNvSpPr>
            <a:spLocks noChangeArrowheads="1"/>
          </p:cNvSpPr>
          <p:nvPr/>
        </p:nvSpPr>
        <p:spPr bwMode="auto">
          <a:xfrm>
            <a:off x="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algn="ctr">
              <a:defRPr/>
            </a:pPr>
            <a:endParaRPr lang="zh-CN" altLang="zh-CN">
              <a:effectLst>
                <a:outerShdw blurRad="38100" dist="38100" dir="2700000" algn="tl">
                  <a:srgbClr val="000000"/>
                </a:outerShdw>
              </a:effectLst>
            </a:endParaRPr>
          </a:p>
        </p:txBody>
      </p:sp>
      <p:sp>
        <p:nvSpPr>
          <p:cNvPr id="924674" name="Rectangle 2"/>
          <p:cNvSpPr>
            <a:spLocks noGrp="1" noChangeArrowheads="1"/>
          </p:cNvSpPr>
          <p:nvPr>
            <p:ph type="title"/>
          </p:nvPr>
        </p:nvSpPr>
        <p:spPr/>
        <p:txBody>
          <a:bodyPr/>
          <a:lstStyle/>
          <a:p>
            <a:pPr>
              <a:defRPr/>
            </a:pPr>
            <a:r>
              <a:rPr lang="zh-CN" altLang="en-US"/>
              <a:t>两个总体参数的区间估计</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小结</a:t>
            </a:r>
            <a:r>
              <a:rPr lang="en-US" altLang="zh-CN" sz="3600">
                <a:solidFill>
                  <a:schemeClr val="hlink"/>
                </a:solidFill>
                <a:latin typeface="Arial" panose="020B0604020202020204" pitchFamily="34" charset="0"/>
              </a:rPr>
              <a:t>)</a:t>
            </a:r>
          </a:p>
        </p:txBody>
      </p:sp>
      <p:graphicFrame>
        <p:nvGraphicFramePr>
          <p:cNvPr id="2" name="图示 1"/>
          <p:cNvGraphicFramePr/>
          <p:nvPr/>
        </p:nvGraphicFramePr>
        <p:xfrm>
          <a:off x="214313" y="1700213"/>
          <a:ext cx="8750300" cy="4824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dir="d"/>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8850" name="Rectangle 2"/>
          <p:cNvSpPr>
            <a:spLocks noChangeArrowheads="1"/>
          </p:cNvSpPr>
          <p:nvPr/>
        </p:nvSpPr>
        <p:spPr bwMode="auto">
          <a:xfrm>
            <a:off x="1371600" y="476672"/>
            <a:ext cx="6400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0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dirty="0">
                <a:solidFill>
                  <a:schemeClr val="bg2"/>
                </a:solidFill>
                <a:latin typeface="Arial" panose="020B0604020202020204" pitchFamily="34" charset="0"/>
                <a:cs typeface="Arial" panose="020B0604020202020204" pitchFamily="34" charset="0"/>
              </a:rPr>
              <a:t>7.4  </a:t>
            </a:r>
            <a:r>
              <a:rPr lang="zh-CN" altLang="en-US" dirty="0">
                <a:solidFill>
                  <a:schemeClr val="bg2"/>
                </a:solidFill>
                <a:latin typeface="Arial" panose="020B0604020202020204" pitchFamily="34" charset="0"/>
              </a:rPr>
              <a:t>样本量的确定</a:t>
            </a:r>
          </a:p>
        </p:txBody>
      </p:sp>
      <p:sp>
        <p:nvSpPr>
          <p:cNvPr id="718851" name="Rectangle 3"/>
          <p:cNvSpPr>
            <a:spLocks noChangeArrowheads="1"/>
          </p:cNvSpPr>
          <p:nvPr/>
        </p:nvSpPr>
        <p:spPr bwMode="auto">
          <a:xfrm>
            <a:off x="457200" y="1981200"/>
            <a:ext cx="83820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812800" indent="-812800" algn="ctr">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just">
              <a:defRPr/>
            </a:pPr>
            <a:r>
              <a:rPr lang="en-US" altLang="zh-CN" sz="3000" dirty="0">
                <a:solidFill>
                  <a:schemeClr val="bg2"/>
                </a:solidFill>
              </a:rPr>
              <a:t>7.4.1  </a:t>
            </a:r>
            <a:r>
              <a:rPr lang="zh-CN" altLang="en-US" sz="3000" dirty="0">
                <a:solidFill>
                  <a:schemeClr val="bg2"/>
                </a:solidFill>
              </a:rPr>
              <a:t>估计总体均值时样本量的确定</a:t>
            </a:r>
          </a:p>
          <a:p>
            <a:pPr algn="just">
              <a:defRPr/>
            </a:pPr>
            <a:r>
              <a:rPr lang="en-US" altLang="zh-CN" sz="3000" dirty="0">
                <a:solidFill>
                  <a:schemeClr val="bg2"/>
                </a:solidFill>
              </a:rPr>
              <a:t>7.4.2  </a:t>
            </a:r>
            <a:r>
              <a:rPr lang="zh-CN" altLang="en-US" sz="3000" dirty="0">
                <a:solidFill>
                  <a:schemeClr val="bg2"/>
                </a:solidFill>
              </a:rPr>
              <a:t>估计总体比例时样本量的确定</a:t>
            </a:r>
          </a:p>
          <a:p>
            <a:pPr algn="just">
              <a:defRPr/>
            </a:pPr>
            <a:r>
              <a:rPr lang="en-US" altLang="zh-CN" sz="3000" dirty="0">
                <a:solidFill>
                  <a:schemeClr val="bg2"/>
                </a:solidFill>
              </a:rPr>
              <a:t>7.4.3  </a:t>
            </a:r>
            <a:r>
              <a:rPr lang="zh-CN" altLang="en-US" sz="3000" dirty="0">
                <a:solidFill>
                  <a:schemeClr val="bg2"/>
                </a:solidFill>
              </a:rPr>
              <a:t>估计两个总体均值之差时样本量的确定</a:t>
            </a:r>
          </a:p>
          <a:p>
            <a:pPr algn="just">
              <a:defRPr/>
            </a:pPr>
            <a:r>
              <a:rPr lang="en-US" altLang="zh-CN" sz="3000" dirty="0">
                <a:solidFill>
                  <a:schemeClr val="bg2"/>
                </a:solidFill>
              </a:rPr>
              <a:t>7.4.4  </a:t>
            </a:r>
            <a:r>
              <a:rPr lang="zh-CN" altLang="en-US" sz="3000" dirty="0">
                <a:solidFill>
                  <a:schemeClr val="bg2"/>
                </a:solidFill>
              </a:rPr>
              <a:t>估计两个总体比例之差时样本量的确定</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1426" name="Rectangle 2"/>
          <p:cNvSpPr>
            <a:spLocks noGrp="1" noChangeArrowheads="1"/>
          </p:cNvSpPr>
          <p:nvPr>
            <p:ph type="ctrTitle"/>
          </p:nvPr>
        </p:nvSpPr>
        <p:spPr>
          <a:xfrm>
            <a:off x="533400" y="2286000"/>
            <a:ext cx="8153400" cy="1143000"/>
          </a:xfrm>
        </p:spPr>
        <p:txBody>
          <a:bodyPr anchor="ctr" anchorCtr="0"/>
          <a:lstStyle/>
          <a:p>
            <a:pPr>
              <a:defRPr/>
            </a:pPr>
            <a:r>
              <a:rPr lang="zh-CN" altLang="en-US" sz="4400" dirty="0">
                <a:solidFill>
                  <a:schemeClr val="bg2"/>
                </a:solidFill>
              </a:rPr>
              <a:t>估计总体均值时样本量的确定</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3506" name="Rectangle 2"/>
          <p:cNvSpPr>
            <a:spLocks noGrp="1" noChangeArrowheads="1"/>
          </p:cNvSpPr>
          <p:nvPr>
            <p:ph type="body" idx="1"/>
          </p:nvPr>
        </p:nvSpPr>
        <p:spPr>
          <a:xfrm>
            <a:off x="533400" y="1628775"/>
            <a:ext cx="8070850" cy="4608513"/>
          </a:xfrm>
        </p:spPr>
        <p:txBody>
          <a:bodyPr/>
          <a:lstStyle/>
          <a:p>
            <a:pPr marL="609600" indent="-609600" algn="just">
              <a:lnSpc>
                <a:spcPct val="90000"/>
              </a:lnSpc>
              <a:buFontTx/>
              <a:buAutoNum type="arabicPeriod"/>
              <a:defRPr/>
            </a:pPr>
            <a:r>
              <a:rPr lang="zh-CN" altLang="en-US" sz="3000" dirty="0">
                <a:solidFill>
                  <a:schemeClr val="bg2"/>
                </a:solidFill>
              </a:rPr>
              <a:t>估计总体均值时样本量</a:t>
            </a:r>
            <a:r>
              <a:rPr lang="en-US" altLang="zh-CN" sz="3000" i="1" dirty="0">
                <a:solidFill>
                  <a:schemeClr val="bg2"/>
                </a:solidFill>
              </a:rPr>
              <a:t>n</a:t>
            </a:r>
            <a:r>
              <a:rPr lang="zh-CN" altLang="en-US" sz="3000" dirty="0">
                <a:solidFill>
                  <a:schemeClr val="bg2"/>
                </a:solidFill>
              </a:rPr>
              <a:t>为</a:t>
            </a:r>
          </a:p>
          <a:p>
            <a:pPr marL="609600" indent="-609600" algn="just">
              <a:lnSpc>
                <a:spcPct val="90000"/>
              </a:lnSpc>
              <a:buFontTx/>
              <a:buAutoNum type="arabicPeriod"/>
              <a:defRPr/>
            </a:pPr>
            <a:endParaRPr lang="zh-CN" altLang="en-US" sz="3000" dirty="0">
              <a:solidFill>
                <a:schemeClr val="bg2"/>
              </a:solidFill>
            </a:endParaRPr>
          </a:p>
          <a:p>
            <a:pPr marL="609600" indent="-609600" algn="just">
              <a:lnSpc>
                <a:spcPct val="90000"/>
              </a:lnSpc>
              <a:buFontTx/>
              <a:buAutoNum type="arabicPeriod"/>
              <a:defRPr/>
            </a:pPr>
            <a:endParaRPr lang="zh-CN" altLang="en-US" sz="3000" dirty="0">
              <a:solidFill>
                <a:schemeClr val="bg2"/>
              </a:solidFill>
            </a:endParaRPr>
          </a:p>
          <a:p>
            <a:pPr marL="609600" indent="-609600" algn="just">
              <a:lnSpc>
                <a:spcPct val="90000"/>
              </a:lnSpc>
              <a:buFontTx/>
              <a:buAutoNum type="arabicPeriod" startAt="2"/>
              <a:defRPr/>
            </a:pPr>
            <a:r>
              <a:rPr lang="zh-CN" altLang="en-US" sz="2600" dirty="0">
                <a:solidFill>
                  <a:schemeClr val="bg2"/>
                </a:solidFill>
              </a:rPr>
              <a:t>样本量</a:t>
            </a:r>
            <a:r>
              <a:rPr lang="en-US" altLang="zh-CN" sz="2600" i="1" dirty="0">
                <a:solidFill>
                  <a:schemeClr val="bg2"/>
                </a:solidFill>
              </a:rPr>
              <a:t>n</a:t>
            </a:r>
            <a:r>
              <a:rPr lang="zh-CN" altLang="en-US" sz="2600" dirty="0">
                <a:solidFill>
                  <a:schemeClr val="bg2"/>
                </a:solidFill>
              </a:rPr>
              <a:t>与总体方差</a:t>
            </a:r>
            <a:r>
              <a:rPr lang="zh-CN" altLang="en-US" sz="2600" i="1" dirty="0">
                <a:solidFill>
                  <a:schemeClr val="bg2"/>
                </a:solidFill>
                <a:sym typeface="Symbol" panose="05050102010706020507" pitchFamily="18" charset="2"/>
              </a:rPr>
              <a:t> </a:t>
            </a:r>
            <a:r>
              <a:rPr lang="en-US" altLang="zh-CN" sz="2600" baseline="30000" dirty="0">
                <a:solidFill>
                  <a:schemeClr val="bg2"/>
                </a:solidFill>
                <a:sym typeface="Symbol" panose="05050102010706020507" pitchFamily="18" charset="2"/>
              </a:rPr>
              <a:t>2</a:t>
            </a:r>
            <a:r>
              <a:rPr lang="zh-CN" altLang="en-US" sz="2600" dirty="0">
                <a:solidFill>
                  <a:schemeClr val="bg2"/>
                </a:solidFill>
              </a:rPr>
              <a:t>、估计误差</a:t>
            </a:r>
            <a:r>
              <a:rPr lang="en-US" altLang="zh-CN" sz="2600" i="1" dirty="0">
                <a:solidFill>
                  <a:schemeClr val="bg2"/>
                </a:solidFill>
                <a:sym typeface="Symbol" panose="05050102010706020507" pitchFamily="18" charset="2"/>
              </a:rPr>
              <a:t>E</a:t>
            </a:r>
            <a:r>
              <a:rPr lang="zh-CN" altLang="en-US" sz="2600" dirty="0">
                <a:solidFill>
                  <a:schemeClr val="bg2"/>
                </a:solidFill>
              </a:rPr>
              <a:t>、可靠性系数</a:t>
            </a:r>
            <a:r>
              <a:rPr lang="en-US" altLang="zh-CN" sz="2600" i="1" dirty="0">
                <a:solidFill>
                  <a:schemeClr val="bg2"/>
                </a:solidFill>
              </a:rPr>
              <a:t>Z</a:t>
            </a:r>
            <a:r>
              <a:rPr lang="zh-CN" altLang="en-US" sz="2600" dirty="0">
                <a:solidFill>
                  <a:schemeClr val="bg2"/>
                </a:solidFill>
              </a:rPr>
              <a:t>或</a:t>
            </a:r>
            <a:r>
              <a:rPr lang="en-US" altLang="zh-CN" sz="2600" i="1" dirty="0">
                <a:solidFill>
                  <a:schemeClr val="bg2"/>
                </a:solidFill>
              </a:rPr>
              <a:t>t</a:t>
            </a:r>
            <a:r>
              <a:rPr lang="zh-CN" altLang="en-US" sz="2600" dirty="0">
                <a:solidFill>
                  <a:schemeClr val="bg2"/>
                </a:solidFill>
              </a:rPr>
              <a:t>之间的关系为</a:t>
            </a:r>
          </a:p>
          <a:p>
            <a:pPr marL="1219200" lvl="1" indent="-533400" algn="just">
              <a:lnSpc>
                <a:spcPct val="90000"/>
              </a:lnSpc>
              <a:buSzTx/>
              <a:buFont typeface="Wingdings" panose="05000000000000000000" pitchFamily="2" charset="2"/>
              <a:buChar char="§"/>
              <a:defRPr/>
            </a:pPr>
            <a:r>
              <a:rPr lang="zh-CN" altLang="en-US" sz="2100" dirty="0">
                <a:solidFill>
                  <a:schemeClr val="bg2"/>
                </a:solidFill>
              </a:rPr>
              <a:t>与总体方差成正比</a:t>
            </a:r>
          </a:p>
          <a:p>
            <a:pPr marL="1219200" lvl="1" indent="-533400" algn="just">
              <a:lnSpc>
                <a:spcPct val="90000"/>
              </a:lnSpc>
              <a:buSzTx/>
              <a:buFont typeface="Wingdings" panose="05000000000000000000" pitchFamily="2" charset="2"/>
              <a:buChar char="§"/>
              <a:defRPr/>
            </a:pPr>
            <a:r>
              <a:rPr lang="zh-CN" altLang="en-US" sz="2100" dirty="0">
                <a:solidFill>
                  <a:schemeClr val="bg2"/>
                </a:solidFill>
              </a:rPr>
              <a:t>与估计误差的平方成反比</a:t>
            </a:r>
          </a:p>
          <a:p>
            <a:pPr marL="1219200" lvl="1" indent="-533400" algn="just">
              <a:lnSpc>
                <a:spcPct val="90000"/>
              </a:lnSpc>
              <a:buSzTx/>
              <a:buFont typeface="Wingdings" panose="05000000000000000000" pitchFamily="2" charset="2"/>
              <a:buChar char="§"/>
              <a:defRPr/>
            </a:pPr>
            <a:r>
              <a:rPr lang="zh-CN" altLang="en-US" sz="2100" dirty="0">
                <a:solidFill>
                  <a:schemeClr val="bg2"/>
                </a:solidFill>
              </a:rPr>
              <a:t>与可靠性系数成正比</a:t>
            </a:r>
          </a:p>
          <a:p>
            <a:pPr marL="609600" indent="-609600" algn="just">
              <a:lnSpc>
                <a:spcPct val="90000"/>
              </a:lnSpc>
              <a:buFont typeface="Wingdings" panose="05000000000000000000" pitchFamily="2" charset="2"/>
              <a:buAutoNum type="arabicPeriod" startAt="3"/>
              <a:defRPr/>
            </a:pPr>
            <a:r>
              <a:rPr lang="zh-CN" altLang="en-US" sz="2800" dirty="0">
                <a:solidFill>
                  <a:schemeClr val="bg2"/>
                </a:solidFill>
              </a:rPr>
              <a:t>样本量的圆整法则：当计算出的样本量不是整数时，将小数点后面的数值一律进位成整数，如</a:t>
            </a:r>
            <a:r>
              <a:rPr lang="en-US" altLang="zh-CN" sz="2800" dirty="0">
                <a:solidFill>
                  <a:schemeClr val="bg2"/>
                </a:solidFill>
              </a:rPr>
              <a:t>24.68</a:t>
            </a:r>
            <a:r>
              <a:rPr lang="zh-CN" altLang="en-US" sz="2800" dirty="0">
                <a:solidFill>
                  <a:schemeClr val="bg2"/>
                </a:solidFill>
              </a:rPr>
              <a:t>取</a:t>
            </a:r>
            <a:r>
              <a:rPr lang="en-US" altLang="zh-CN" sz="2800" dirty="0">
                <a:solidFill>
                  <a:schemeClr val="bg2"/>
                </a:solidFill>
              </a:rPr>
              <a:t>25</a:t>
            </a:r>
            <a:r>
              <a:rPr lang="zh-CN" altLang="en-US" sz="2800" dirty="0">
                <a:solidFill>
                  <a:schemeClr val="bg2"/>
                </a:solidFill>
              </a:rPr>
              <a:t>，</a:t>
            </a:r>
            <a:r>
              <a:rPr lang="en-US" altLang="zh-CN" sz="2800" dirty="0">
                <a:solidFill>
                  <a:schemeClr val="bg2"/>
                </a:solidFill>
              </a:rPr>
              <a:t>24.32</a:t>
            </a:r>
            <a:r>
              <a:rPr lang="zh-CN" altLang="en-US" sz="2800" dirty="0">
                <a:solidFill>
                  <a:schemeClr val="bg2"/>
                </a:solidFill>
              </a:rPr>
              <a:t>也取</a:t>
            </a:r>
            <a:r>
              <a:rPr lang="en-US" altLang="zh-CN" sz="2800" dirty="0">
                <a:solidFill>
                  <a:schemeClr val="bg2"/>
                </a:solidFill>
              </a:rPr>
              <a:t>25</a:t>
            </a:r>
            <a:r>
              <a:rPr lang="zh-CN" altLang="en-US" sz="2800" dirty="0">
                <a:solidFill>
                  <a:schemeClr val="bg2"/>
                </a:solidFill>
              </a:rPr>
              <a:t>等等</a:t>
            </a:r>
          </a:p>
        </p:txBody>
      </p:sp>
      <p:sp>
        <p:nvSpPr>
          <p:cNvPr id="533507" name="Rectangle 3"/>
          <p:cNvSpPr>
            <a:spLocks noGrp="1" noChangeArrowheads="1"/>
          </p:cNvSpPr>
          <p:nvPr>
            <p:ph type="title"/>
          </p:nvPr>
        </p:nvSpPr>
        <p:spPr>
          <a:xfrm>
            <a:off x="1828800" y="228600"/>
            <a:ext cx="7010400" cy="1143000"/>
          </a:xfrm>
        </p:spPr>
        <p:txBody>
          <a:bodyPr/>
          <a:lstStyle/>
          <a:p>
            <a:pPr>
              <a:defRPr/>
            </a:pPr>
            <a:r>
              <a:rPr lang="zh-CN" altLang="en-US">
                <a:solidFill>
                  <a:schemeClr val="bg2"/>
                </a:solidFill>
              </a:rPr>
              <a:t>估计总体均值时样本量的确定 </a:t>
            </a:r>
          </a:p>
        </p:txBody>
      </p:sp>
      <p:grpSp>
        <p:nvGrpSpPr>
          <p:cNvPr id="136196" name="Group 32"/>
          <p:cNvGrpSpPr>
            <a:grpSpLocks/>
          </p:cNvGrpSpPr>
          <p:nvPr/>
        </p:nvGrpSpPr>
        <p:grpSpPr bwMode="auto">
          <a:xfrm>
            <a:off x="1401763" y="2060576"/>
            <a:ext cx="5548312" cy="1081088"/>
            <a:chOff x="883" y="1488"/>
            <a:chExt cx="3495" cy="681"/>
          </a:xfrm>
        </p:grpSpPr>
        <p:sp>
          <p:nvSpPr>
            <p:cNvPr id="533524" name="Text Box 20"/>
            <p:cNvSpPr txBox="1">
              <a:spLocks noChangeArrowheads="1"/>
            </p:cNvSpPr>
            <p:nvPr/>
          </p:nvSpPr>
          <p:spPr bwMode="auto">
            <a:xfrm>
              <a:off x="2352" y="1632"/>
              <a:ext cx="912" cy="36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sz="3200" b="0">
                  <a:solidFill>
                    <a:schemeClr val="bg2"/>
                  </a:solidFill>
                  <a:effectLst>
                    <a:outerShdw blurRad="38100" dist="38100" dir="2700000" algn="tl">
                      <a:srgbClr val="000000"/>
                    </a:outerShdw>
                  </a:effectLst>
                  <a:sym typeface="Symbol" panose="05050102010706020507" pitchFamily="18" charset="2"/>
                </a:rPr>
                <a:t>其中：</a:t>
              </a:r>
              <a:endParaRPr lang="zh-CN" altLang="en-US" sz="3200" b="0">
                <a:solidFill>
                  <a:schemeClr val="bg2"/>
                </a:solidFill>
                <a:effectLst>
                  <a:outerShdw blurRad="38100" dist="38100" dir="2700000" algn="tl">
                    <a:srgbClr val="000000"/>
                  </a:outerShdw>
                </a:effectLst>
              </a:endParaRPr>
            </a:p>
          </p:txBody>
        </p:sp>
        <mc:AlternateContent xmlns:mc="http://schemas.openxmlformats.org/markup-compatibility/2006">
          <mc:Choice xmlns:a14="http://schemas.microsoft.com/office/drawing/2010/main" Requires="a14">
            <p:sp>
              <p:nvSpPr>
                <p:cNvPr id="136198" name="Object 28">
                  <a:hlinkClick r:id="" action="ppaction://ole?verb=0"/>
                </p:cNvPr>
                <p:cNvSpPr txBox="1"/>
                <p:nvPr/>
              </p:nvSpPr>
              <p:spPr bwMode="auto">
                <a:xfrm>
                  <a:off x="883" y="1488"/>
                  <a:ext cx="1383" cy="672"/>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𝑛</m:t>
                        </m:r>
                        <m:r>
                          <a:rPr lang="zh-CN" altLang="en-US" i="1" smtClean="0">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m:t>
                                </m:r>
                              </m:e>
                              <m:sup>
                                <m:r>
                                  <a:rPr lang="zh-CN" altLang="en-US" i="1">
                                    <a:solidFill>
                                      <a:schemeClr val="bg2"/>
                                    </a:solidFill>
                                    <a:latin typeface="Cambria Math" panose="02040503050406030204" pitchFamily="18" charset="0"/>
                                  </a:rPr>
                                  <m:t>2</m:t>
                                </m:r>
                              </m:sup>
                            </m:sSup>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𝜎</m:t>
                                </m:r>
                              </m:e>
                              <m:sup>
                                <m:r>
                                  <a:rPr lang="zh-CN" altLang="en-US" i="1">
                                    <a:solidFill>
                                      <a:schemeClr val="bg2"/>
                                    </a:solidFill>
                                    <a:latin typeface="Cambria Math" panose="02040503050406030204" pitchFamily="18" charset="0"/>
                                  </a:rPr>
                                  <m:t>2</m:t>
                                </m:r>
                              </m:sup>
                            </m:sSup>
                          </m:num>
                          <m:den>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𝐸</m:t>
                                </m:r>
                              </m:e>
                              <m:sup>
                                <m:r>
                                  <a:rPr lang="zh-CN" altLang="en-US" i="1">
                                    <a:solidFill>
                                      <a:schemeClr val="bg2"/>
                                    </a:solidFill>
                                    <a:latin typeface="Cambria Math" panose="02040503050406030204" pitchFamily="18" charset="0"/>
                                  </a:rPr>
                                  <m:t>2</m:t>
                                </m:r>
                              </m:sup>
                            </m:sSup>
                          </m:den>
                        </m:f>
                      </m:oMath>
                    </m:oMathPara>
                  </a14:m>
                  <a:endParaRPr lang="zh-CN" altLang="en-US">
                    <a:solidFill>
                      <a:schemeClr val="bg2"/>
                    </a:solidFill>
                  </a:endParaRPr>
                </a:p>
              </p:txBody>
            </p:sp>
          </mc:Choice>
          <mc:Fallback>
            <p:sp>
              <p:nvSpPr>
                <p:cNvPr id="136198" name="Object 28">
                  <a:hlinkClick r:id="" action="ppaction://ole?verb=0"/>
                </p:cNvPr>
                <p:cNvSpPr txBox="1">
                  <a:spLocks noRot="1" noChangeAspect="1" noMove="1" noResize="1" noEditPoints="1" noAdjustHandles="1" noChangeArrowheads="1" noChangeShapeType="1" noTextEdit="1"/>
                </p:cNvSpPr>
                <p:nvPr/>
              </p:nvSpPr>
              <p:spPr bwMode="auto">
                <a:xfrm>
                  <a:off x="883" y="1488"/>
                  <a:ext cx="1383" cy="672"/>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6199" name="Object 29">
                  <a:hlinkClick r:id="" action="ppaction://ole?verb=0"/>
                </p:cNvPr>
                <p:cNvSpPr txBox="1"/>
                <p:nvPr/>
              </p:nvSpPr>
              <p:spPr bwMode="auto">
                <a:xfrm>
                  <a:off x="3187" y="1497"/>
                  <a:ext cx="1191" cy="672"/>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𝐸</m:t>
                        </m:r>
                        <m:r>
                          <a:rPr lang="zh-CN" altLang="en-US" i="1" smtClean="0">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𝜎</m:t>
                            </m:r>
                          </m:num>
                          <m:den>
                            <m:rad>
                              <m:radPr>
                                <m:degHide m:val="on"/>
                                <m:ctrlPr>
                                  <a:rPr lang="zh-CN" altLang="en-US" i="1">
                                    <a:solidFill>
                                      <a:schemeClr val="bg2"/>
                                    </a:solidFill>
                                    <a:latin typeface="Cambria Math" panose="02040503050406030204" pitchFamily="18" charset="0"/>
                                  </a:rPr>
                                </m:ctrlPr>
                              </m:radPr>
                              <m:deg/>
                              <m:e>
                                <m:r>
                                  <a:rPr lang="zh-CN" altLang="en-US" i="1">
                                    <a:solidFill>
                                      <a:schemeClr val="bg2"/>
                                    </a:solidFill>
                                    <a:latin typeface="Cambria Math" panose="02040503050406030204" pitchFamily="18" charset="0"/>
                                  </a:rPr>
                                  <m:t>𝑛</m:t>
                                </m:r>
                              </m:e>
                            </m:rad>
                          </m:den>
                        </m:f>
                      </m:oMath>
                    </m:oMathPara>
                  </a14:m>
                  <a:endParaRPr lang="zh-CN" altLang="en-US" dirty="0">
                    <a:solidFill>
                      <a:schemeClr val="bg2"/>
                    </a:solidFill>
                  </a:endParaRPr>
                </a:p>
              </p:txBody>
            </p:sp>
          </mc:Choice>
          <mc:Fallback>
            <p:sp>
              <p:nvSpPr>
                <p:cNvPr id="136199" name="Object 29">
                  <a:hlinkClick r:id="" action="ppaction://ole?verb=0"/>
                </p:cNvPr>
                <p:cNvSpPr txBox="1">
                  <a:spLocks noRot="1" noChangeAspect="1" noMove="1" noResize="1" noEditPoints="1" noAdjustHandles="1" noChangeArrowheads="1" noChangeShapeType="1" noTextEdit="1"/>
                </p:cNvSpPr>
                <p:nvPr/>
              </p:nvSpPr>
              <p:spPr bwMode="auto">
                <a:xfrm>
                  <a:off x="3187" y="1497"/>
                  <a:ext cx="1191" cy="672"/>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grpSp>
    </p:spTree>
  </p:cSld>
  <p:clrMapOvr>
    <a:masterClrMapping/>
  </p:clrMapOvr>
  <p:transition>
    <p:wipe dir="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9618" name="Rectangle 2"/>
          <p:cNvSpPr>
            <a:spLocks noGrp="1" noChangeArrowheads="1"/>
          </p:cNvSpPr>
          <p:nvPr>
            <p:ph type="title"/>
          </p:nvPr>
        </p:nvSpPr>
        <p:spPr>
          <a:xfrm>
            <a:off x="1104900" y="257193"/>
            <a:ext cx="6934200" cy="1143000"/>
          </a:xfrm>
        </p:spPr>
        <p:txBody>
          <a:bodyPr/>
          <a:lstStyle/>
          <a:p>
            <a:pPr>
              <a:defRPr/>
            </a:pPr>
            <a:r>
              <a:rPr lang="zh-CN" altLang="en-US" sz="3600" dirty="0">
                <a:solidFill>
                  <a:schemeClr val="bg2"/>
                </a:solidFill>
              </a:rPr>
              <a:t>估计总体均值时样本量的确定 </a:t>
            </a:r>
            <a:br>
              <a:rPr lang="zh-CN" altLang="en-US" dirty="0">
                <a:solidFill>
                  <a:schemeClr val="bg2"/>
                </a:solidFill>
                <a:latin typeface="Arial" panose="020B0604020202020204" pitchFamily="34" charset="0"/>
              </a:rPr>
            </a:br>
            <a:r>
              <a:rPr lang="en-US" altLang="zh-CN" sz="3600" dirty="0">
                <a:solidFill>
                  <a:schemeClr val="bg2"/>
                </a:solidFill>
                <a:latin typeface="Arial" panose="020B0604020202020204" pitchFamily="34" charset="0"/>
              </a:rPr>
              <a:t>(</a:t>
            </a:r>
            <a:r>
              <a:rPr lang="zh-CN" altLang="en-US" sz="3600" dirty="0">
                <a:solidFill>
                  <a:schemeClr val="bg2"/>
                </a:solidFill>
                <a:latin typeface="Arial" panose="020B0604020202020204" pitchFamily="34" charset="0"/>
              </a:rPr>
              <a:t>例题分析</a:t>
            </a:r>
            <a:r>
              <a:rPr lang="en-US" altLang="zh-CN" sz="3600" dirty="0">
                <a:solidFill>
                  <a:schemeClr val="bg2"/>
                </a:solidFill>
                <a:latin typeface="Arial" panose="020B0604020202020204" pitchFamily="34" charset="0"/>
              </a:rPr>
              <a:t>)</a:t>
            </a:r>
          </a:p>
        </p:txBody>
      </p:sp>
      <p:sp>
        <p:nvSpPr>
          <p:cNvPr id="879619" name="Rectangle 3"/>
          <p:cNvSpPr>
            <a:spLocks noChangeArrowheads="1"/>
          </p:cNvSpPr>
          <p:nvPr/>
        </p:nvSpPr>
        <p:spPr bwMode="auto">
          <a:xfrm>
            <a:off x="685800" y="1828800"/>
            <a:ext cx="7620000" cy="39909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sz="3000">
                <a:solidFill>
                  <a:schemeClr val="bg2"/>
                </a:solidFill>
                <a:effectLst>
                  <a:outerShdw blurRad="38100" dist="38100" dir="2700000" algn="tl">
                    <a:srgbClr val="000000"/>
                  </a:outerShdw>
                </a:effectLst>
              </a:rPr>
              <a:t>【</a:t>
            </a:r>
            <a:r>
              <a:rPr lang="zh-CN" altLang="en-US" sz="3000">
                <a:solidFill>
                  <a:schemeClr val="bg2"/>
                </a:solidFill>
                <a:effectLst>
                  <a:outerShdw blurRad="38100" dist="38100" dir="2700000" algn="tl">
                    <a:srgbClr val="000000"/>
                  </a:outerShdw>
                </a:effectLst>
              </a:rPr>
              <a:t>例</a:t>
            </a:r>
            <a:r>
              <a:rPr lang="en-US" altLang="zh-CN" sz="3000">
                <a:solidFill>
                  <a:schemeClr val="bg2"/>
                </a:solidFill>
                <a:effectLst>
                  <a:outerShdw blurRad="38100" dist="38100" dir="2700000" algn="tl">
                    <a:srgbClr val="000000"/>
                  </a:outerShdw>
                </a:effectLst>
              </a:rPr>
              <a:t>】</a:t>
            </a:r>
            <a:r>
              <a:rPr lang="zh-CN" altLang="en-US" sz="3000" b="0">
                <a:solidFill>
                  <a:schemeClr val="bg2"/>
                </a:solidFill>
                <a:effectLst>
                  <a:outerShdw blurRad="38100" dist="38100" dir="2700000" algn="tl">
                    <a:srgbClr val="000000"/>
                  </a:outerShdw>
                </a:effectLst>
                <a:sym typeface="Symbol" panose="05050102010706020507" pitchFamily="18" charset="2"/>
              </a:rPr>
              <a:t>拥有工商管理学士学位的大学毕业生年薪的标准差大约为</a:t>
            </a:r>
            <a:r>
              <a:rPr lang="en-US" altLang="zh-CN" sz="3000"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2000</a:t>
            </a:r>
            <a:r>
              <a:rPr lang="zh-CN" altLang="en-US" sz="3000" b="0">
                <a:solidFill>
                  <a:schemeClr val="bg2"/>
                </a:solidFill>
                <a:effectLst>
                  <a:outerShdw blurRad="38100" dist="38100" dir="2700000" algn="tl">
                    <a:srgbClr val="000000"/>
                  </a:outerShdw>
                </a:effectLst>
                <a:sym typeface="Symbol" panose="05050102010706020507" pitchFamily="18" charset="2"/>
              </a:rPr>
              <a:t>元，假定想要估计年薪</a:t>
            </a:r>
            <a:r>
              <a:rPr lang="en-US" altLang="zh-CN" sz="3000"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sz="3000" b="0">
                <a:solidFill>
                  <a:schemeClr val="bg2"/>
                </a:solidFill>
                <a:effectLst>
                  <a:outerShdw blurRad="38100" dist="38100" dir="2700000" algn="tl">
                    <a:srgbClr val="000000"/>
                  </a:outerShdw>
                </a:effectLst>
                <a:sym typeface="Symbol" panose="05050102010706020507" pitchFamily="18" charset="2"/>
              </a:rPr>
              <a:t>的置信区间，希望估计误差为</a:t>
            </a:r>
            <a:r>
              <a:rPr lang="en-US" altLang="zh-CN" sz="3000"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400</a:t>
            </a:r>
            <a:r>
              <a:rPr lang="zh-CN" altLang="en-US" sz="3000" b="0">
                <a:solidFill>
                  <a:schemeClr val="bg2"/>
                </a:solidFill>
                <a:effectLst>
                  <a:outerShdw blurRad="38100" dist="38100" dir="2700000" algn="tl">
                    <a:srgbClr val="000000"/>
                  </a:outerShdw>
                </a:effectLst>
                <a:sym typeface="Symbol" panose="05050102010706020507" pitchFamily="18" charset="2"/>
              </a:rPr>
              <a:t>元，应抽取多大的样本量？</a:t>
            </a:r>
          </a:p>
          <a:p>
            <a:pPr algn="just">
              <a:spcBef>
                <a:spcPct val="50000"/>
              </a:spcBef>
              <a:defRPr/>
            </a:pPr>
            <a:endParaRPr lang="zh-CN" altLang="en-US" sz="3000" b="0">
              <a:solidFill>
                <a:schemeClr val="bg2"/>
              </a:solidFill>
              <a:effectLst>
                <a:outerShdw blurRad="38100" dist="38100" dir="2700000" algn="tl">
                  <a:srgbClr val="000000"/>
                </a:outerShdw>
              </a:effectLst>
              <a:sym typeface="Symbol" panose="05050102010706020507" pitchFamily="18" charset="2"/>
            </a:endParaRPr>
          </a:p>
          <a:p>
            <a:pPr algn="just">
              <a:spcBef>
                <a:spcPct val="50000"/>
              </a:spcBef>
              <a:defRPr/>
            </a:pPr>
            <a:endParaRPr lang="zh-CN" altLang="en-US" sz="3000" b="0">
              <a:solidFill>
                <a:schemeClr val="bg2"/>
              </a:solidFill>
              <a:effectLst>
                <a:outerShdw blurRad="38100" dist="38100" dir="2700000" algn="tl">
                  <a:srgbClr val="000000"/>
                </a:outerShdw>
              </a:effectLst>
              <a:sym typeface="Symbol" panose="05050102010706020507" pitchFamily="18" charset="2"/>
            </a:endParaRPr>
          </a:p>
          <a:p>
            <a:pPr algn="just">
              <a:spcBef>
                <a:spcPct val="50000"/>
              </a:spcBef>
              <a:defRPr/>
            </a:pPr>
            <a:endParaRPr lang="en-US" altLang="zh-CN" sz="3000" b="0">
              <a:solidFill>
                <a:schemeClr val="bg2"/>
              </a:solidFill>
              <a:effectLst>
                <a:outerShdw blurRad="38100" dist="38100" dir="2700000" algn="tl">
                  <a:srgbClr val="000000"/>
                </a:outerShdw>
              </a:effectLst>
              <a:sym typeface="Symbol" panose="05050102010706020507" pitchFamily="18" charset="2"/>
            </a:endParaRPr>
          </a:p>
        </p:txBody>
      </p:sp>
      <p:pic>
        <p:nvPicPr>
          <p:cNvPr id="138244" name="Picture 8" descr="BS00508_">
            <a:hlinkHover r:id="" action="ppaction://noaction" highlightClick="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3962400"/>
            <a:ext cx="20574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Picture 9" descr="BS00508_">
            <a:hlinkClick r:id="" action="ppaction://noaction" highlightClick="1"/>
            <a:hlinkHover r:id="" action="ppaction://noaction" highlightClick="1"/>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3971925"/>
            <a:ext cx="205740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Picture 10" descr="PE03166_">
            <a:hlinkHover r:id="" action="ppaction://noaction" highlightClick="1"/>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3886200"/>
            <a:ext cx="2346325"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7570" name="Rectangle 2"/>
          <p:cNvSpPr>
            <a:spLocks noGrp="1" noChangeArrowheads="1"/>
          </p:cNvSpPr>
          <p:nvPr>
            <p:ph type="title"/>
          </p:nvPr>
        </p:nvSpPr>
        <p:spPr>
          <a:xfrm>
            <a:off x="1905000" y="228600"/>
            <a:ext cx="6934200" cy="1143000"/>
          </a:xfrm>
        </p:spPr>
        <p:txBody>
          <a:bodyPr/>
          <a:lstStyle/>
          <a:p>
            <a:pPr>
              <a:defRPr/>
            </a:pPr>
            <a:r>
              <a:rPr lang="zh-CN" altLang="en-US" sz="3600">
                <a:solidFill>
                  <a:schemeClr val="bg2"/>
                </a:solidFill>
              </a:rPr>
              <a:t>估计总体均值时样本量的确定 </a:t>
            </a:r>
            <a:br>
              <a:rPr lang="zh-CN" altLang="en-US" sz="3600">
                <a:solidFill>
                  <a:schemeClr val="bg2"/>
                </a:solidFill>
              </a:rPr>
            </a:br>
            <a:r>
              <a:rPr lang="zh-CN" altLang="en-US" sz="3600">
                <a:solidFill>
                  <a:schemeClr val="bg2"/>
                </a:solidFill>
              </a:rPr>
              <a:t> </a:t>
            </a: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77571" name="Rectangle 3"/>
          <p:cNvSpPr>
            <a:spLocks noChangeArrowheads="1"/>
          </p:cNvSpPr>
          <p:nvPr/>
        </p:nvSpPr>
        <p:spPr bwMode="auto">
          <a:xfrm>
            <a:off x="457200" y="1752600"/>
            <a:ext cx="79248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800">
                <a:solidFill>
                  <a:schemeClr val="bg2"/>
                </a:solidFill>
                <a:effectLst>
                  <a:outerShdw blurRad="38100" dist="38100" dir="2700000" algn="tl">
                    <a:srgbClr val="000000"/>
                  </a:outerShdw>
                </a:effectLst>
                <a:latin typeface="Arial" panose="020B0604020202020204" pitchFamily="34" charset="0"/>
              </a:rPr>
              <a:t>解</a:t>
            </a:r>
            <a:r>
              <a:rPr lang="en-US" altLang="zh-CN" sz="2800">
                <a:solidFill>
                  <a:schemeClr val="bg2"/>
                </a:solidFill>
                <a:effectLst>
                  <a:outerShdw blurRad="38100" dist="38100" dir="2700000" algn="tl">
                    <a:srgbClr val="000000"/>
                  </a:outerShdw>
                </a:effectLst>
                <a:latin typeface="Arial" panose="020B0604020202020204" pitchFamily="34" charset="0"/>
              </a:rPr>
              <a:t>:  </a:t>
            </a:r>
            <a:r>
              <a:rPr lang="zh-CN" altLang="en-US" sz="2800" b="0">
                <a:solidFill>
                  <a:schemeClr val="bg2"/>
                </a:solidFill>
                <a:effectLst>
                  <a:outerShdw blurRad="38100" dist="38100" dir="2700000" algn="tl">
                    <a:srgbClr val="000000"/>
                  </a:outerShdw>
                </a:effectLst>
                <a:latin typeface="Arial" panose="020B0604020202020204" pitchFamily="34" charset="0"/>
              </a:rPr>
              <a:t>已知</a:t>
            </a:r>
            <a:r>
              <a:rPr lang="zh-CN" altLang="en-US" sz="2800" b="0" i="1">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8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=2000</a:t>
            </a:r>
            <a:r>
              <a:rPr lang="zh-CN" altLang="en-US" sz="28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i="1">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E</a:t>
            </a:r>
            <a:r>
              <a:rPr lang="en-US" altLang="zh-CN" sz="28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=400, </a:t>
            </a:r>
            <a:r>
              <a:rPr lang="en-US" altLang="zh-CN" sz="2800" b="0">
                <a:solidFill>
                  <a:schemeClr val="bg2"/>
                </a:solidFill>
                <a:effectLst>
                  <a:outerShdw blurRad="38100" dist="38100" dir="2700000" algn="tl">
                    <a:srgbClr val="000000"/>
                  </a:outerShdw>
                </a:effectLst>
                <a:sym typeface="Symbol" panose="05050102010706020507" pitchFamily="18" charset="2"/>
              </a:rPr>
              <a:t>1-</a:t>
            </a:r>
            <a:r>
              <a:rPr lang="en-US" altLang="zh-CN" sz="2800" b="0" i="1">
                <a:solidFill>
                  <a:schemeClr val="bg2"/>
                </a:solidFill>
                <a:effectLst>
                  <a:outerShdw blurRad="38100" dist="38100" dir="2700000" algn="tl">
                    <a:srgbClr val="000000"/>
                  </a:outerShdw>
                </a:effectLst>
                <a:sym typeface="Symbol" panose="05050102010706020507" pitchFamily="18" charset="2"/>
              </a:rPr>
              <a:t></a:t>
            </a:r>
            <a:r>
              <a:rPr lang="en-US" altLang="zh-CN" sz="2800" b="0">
                <a:solidFill>
                  <a:schemeClr val="bg2"/>
                </a:solidFill>
                <a:effectLst>
                  <a:outerShdw blurRad="38100" dist="38100" dir="2700000" algn="tl">
                    <a:srgbClr val="000000"/>
                  </a:outerShdw>
                </a:effectLst>
                <a:sym typeface="Symbol" panose="05050102010706020507" pitchFamily="18" charset="2"/>
              </a:rPr>
              <a:t>=95%</a:t>
            </a:r>
            <a:r>
              <a:rPr lang="zh-CN" altLang="en-US" sz="2800" b="0">
                <a:solidFill>
                  <a:schemeClr val="bg2"/>
                </a:solidFill>
                <a:effectLst>
                  <a:outerShdw blurRad="38100" dist="38100" dir="2700000" algn="tl">
                    <a:srgbClr val="000000"/>
                  </a:outerShdw>
                </a:effectLst>
                <a:sym typeface="Symbol" panose="05050102010706020507" pitchFamily="18" charset="2"/>
              </a:rPr>
              <a:t>， </a:t>
            </a:r>
            <a:r>
              <a:rPr lang="en-US" altLang="zh-CN" sz="2800" b="0" i="1">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z</a:t>
            </a:r>
            <a:r>
              <a:rPr lang="en-US" altLang="zh-CN" sz="2800" b="0" i="1" baseline="-2500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8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=1.96</a:t>
            </a:r>
            <a:endParaRPr lang="en-US" altLang="zh-CN" sz="2800" b="0" baseline="-25000">
              <a:solidFill>
                <a:schemeClr val="bg2"/>
              </a:solidFill>
              <a:effectLst>
                <a:outerShdw blurRad="38100" dist="38100" dir="2700000" algn="tl">
                  <a:srgbClr val="000000"/>
                </a:outerShdw>
              </a:effectLst>
              <a:sym typeface="Symbol" panose="05050102010706020507" pitchFamily="18" charset="2"/>
            </a:endParaRPr>
          </a:p>
          <a:p>
            <a:pPr algn="just">
              <a:spcBef>
                <a:spcPct val="20000"/>
              </a:spcBef>
              <a:defRPr/>
            </a:pPr>
            <a:r>
              <a:rPr lang="en-US" altLang="zh-CN" sz="2800" b="0" i="1">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28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应抽取的样本量为</a:t>
            </a:r>
          </a:p>
          <a:p>
            <a:pPr algn="just">
              <a:spcBef>
                <a:spcPct val="20000"/>
              </a:spcBef>
              <a:defRPr/>
            </a:pPr>
            <a:endParaRPr lang="en-US" altLang="zh-CN" sz="28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endParaRPr>
          </a:p>
        </p:txBody>
      </p:sp>
      <p:sp>
        <p:nvSpPr>
          <p:cNvPr id="877572" name="Text Box 4"/>
          <p:cNvSpPr txBox="1">
            <a:spLocks noChangeArrowheads="1"/>
          </p:cNvSpPr>
          <p:nvPr/>
        </p:nvSpPr>
        <p:spPr bwMode="auto">
          <a:xfrm>
            <a:off x="1219200" y="4953000"/>
            <a:ext cx="708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zh-CN" altLang="en-US" b="0">
                <a:solidFill>
                  <a:schemeClr val="bg2"/>
                </a:solidFill>
                <a:effectLst>
                  <a:outerShdw blurRad="38100" dist="38100" dir="2700000" algn="tl">
                    <a:srgbClr val="000000"/>
                  </a:outerShdw>
                </a:effectLst>
              </a:rPr>
              <a:t>即应抽取</a:t>
            </a:r>
            <a:r>
              <a:rPr lang="en-US" altLang="zh-CN" b="0">
                <a:solidFill>
                  <a:schemeClr val="bg2"/>
                </a:solidFill>
                <a:effectLst>
                  <a:outerShdw blurRad="38100" dist="38100" dir="2700000" algn="tl">
                    <a:srgbClr val="000000"/>
                  </a:outerShdw>
                </a:effectLst>
                <a:cs typeface="Times New Roman" panose="02020603050405020304" pitchFamily="18" charset="0"/>
              </a:rPr>
              <a:t>97</a:t>
            </a:r>
            <a:r>
              <a:rPr lang="zh-CN" altLang="en-US" b="0">
                <a:solidFill>
                  <a:schemeClr val="bg2"/>
                </a:solidFill>
                <a:effectLst>
                  <a:outerShdw blurRad="38100" dist="38100" dir="2700000" algn="tl">
                    <a:srgbClr val="000000"/>
                  </a:outerShdw>
                </a:effectLst>
              </a:rPr>
              <a:t>人作为样本 </a:t>
            </a:r>
          </a:p>
        </p:txBody>
      </p:sp>
      <mc:AlternateContent xmlns:mc="http://schemas.openxmlformats.org/markup-compatibility/2006">
        <mc:Choice xmlns:a14="http://schemas.microsoft.com/office/drawing/2010/main" Requires="a14">
          <p:sp>
            <p:nvSpPr>
              <p:cNvPr id="139269" name="Object 6"/>
              <p:cNvSpPr txBox="1"/>
              <p:nvPr/>
            </p:nvSpPr>
            <p:spPr bwMode="auto">
              <a:xfrm>
                <a:off x="1219200" y="3124200"/>
                <a:ext cx="5486400" cy="16002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𝑛</m:t>
                      </m:r>
                      <m:r>
                        <m:rPr>
                          <m:aln/>
                        </m:rP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m:t>
                              </m:r>
                            </m:e>
                            <m:sup>
                              <m:r>
                                <a:rPr lang="zh-CN" altLang="en-US" i="1">
                                  <a:solidFill>
                                    <a:schemeClr val="bg2"/>
                                  </a:solidFill>
                                  <a:latin typeface="Cambria Math" panose="02040503050406030204" pitchFamily="18" charset="0"/>
                                </a:rPr>
                                <m:t>2</m:t>
                              </m:r>
                            </m:sup>
                          </m:sSup>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𝜎</m:t>
                              </m:r>
                            </m:e>
                            <m:sup>
                              <m:r>
                                <a:rPr lang="zh-CN" altLang="en-US" i="1">
                                  <a:solidFill>
                                    <a:schemeClr val="bg2"/>
                                  </a:solidFill>
                                  <a:latin typeface="Cambria Math" panose="02040503050406030204" pitchFamily="18" charset="0"/>
                                </a:rPr>
                                <m:t>2</m:t>
                              </m:r>
                            </m:sup>
                          </m:sSup>
                        </m:num>
                        <m:den>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𝐸</m:t>
                              </m:r>
                            </m:e>
                            <m:sup>
                              <m:r>
                                <a:rPr lang="zh-CN" altLang="en-US" i="1">
                                  <a:solidFill>
                                    <a:schemeClr val="bg2"/>
                                  </a:solidFill>
                                  <a:latin typeface="Cambria Math" panose="02040503050406030204" pitchFamily="18" charset="0"/>
                                </a:rPr>
                                <m:t>2</m:t>
                              </m:r>
                            </m:sup>
                          </m:sSup>
                        </m:den>
                      </m:f>
                      <m: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(1.96</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m:t>
                              </m:r>
                            </m:e>
                            <m:sup>
                              <m:r>
                                <a:rPr lang="zh-CN" altLang="en-US" i="1">
                                  <a:solidFill>
                                    <a:schemeClr val="bg2"/>
                                  </a:solidFill>
                                  <a:latin typeface="Cambria Math" panose="02040503050406030204" pitchFamily="18" charset="0"/>
                                </a:rPr>
                                <m:t>2</m:t>
                              </m:r>
                            </m:sup>
                          </m:sSup>
                          <m:r>
                            <a:rPr lang="zh-CN" altLang="en-US" i="1">
                              <a:solidFill>
                                <a:schemeClr val="bg2"/>
                              </a:solidFill>
                              <a:latin typeface="Cambria Math" panose="02040503050406030204" pitchFamily="18" charset="0"/>
                            </a:rPr>
                            <m:t>×200</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0</m:t>
                              </m:r>
                            </m:e>
                            <m:sup>
                              <m:r>
                                <a:rPr lang="zh-CN" altLang="en-US" i="1">
                                  <a:solidFill>
                                    <a:schemeClr val="bg2"/>
                                  </a:solidFill>
                                  <a:latin typeface="Cambria Math" panose="02040503050406030204" pitchFamily="18" charset="0"/>
                                </a:rPr>
                                <m:t>2</m:t>
                              </m:r>
                            </m:sup>
                          </m:sSup>
                        </m:num>
                        <m:den>
                          <m:r>
                            <a:rPr lang="zh-CN" altLang="en-US" i="1">
                              <a:solidFill>
                                <a:schemeClr val="bg2"/>
                              </a:solidFill>
                              <a:latin typeface="Cambria Math" panose="02040503050406030204" pitchFamily="18" charset="0"/>
                            </a:rPr>
                            <m:t>40</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0</m:t>
                              </m:r>
                            </m:e>
                            <m:sup>
                              <m:r>
                                <a:rPr lang="zh-CN" altLang="en-US" i="1">
                                  <a:solidFill>
                                    <a:schemeClr val="bg2"/>
                                  </a:solidFill>
                                  <a:latin typeface="Cambria Math" panose="02040503050406030204" pitchFamily="18" charset="0"/>
                                </a:rPr>
                                <m:t>2</m:t>
                              </m:r>
                            </m:sup>
                          </m:sSup>
                        </m:den>
                      </m:f>
                    </m:oMath>
                    <m:oMath xmlns:m="http://schemas.openxmlformats.org/officeDocument/2006/math">
                      <m:r>
                        <m:rPr>
                          <m:aln/>
                        </m:rP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96.04≈97</m:t>
                      </m:r>
                    </m:oMath>
                  </m:oMathPara>
                </a14:m>
                <a:endParaRPr lang="zh-CN" altLang="en-US" dirty="0">
                  <a:solidFill>
                    <a:schemeClr val="bg2"/>
                  </a:solidFill>
                </a:endParaRPr>
              </a:p>
            </p:txBody>
          </p:sp>
        </mc:Choice>
        <mc:Fallback>
          <p:sp>
            <p:nvSpPr>
              <p:cNvPr id="139269" name="Object 6"/>
              <p:cNvSpPr txBox="1">
                <a:spLocks noRot="1" noChangeAspect="1" noMove="1" noResize="1" noEditPoints="1" noAdjustHandles="1" noChangeArrowheads="1" noChangeShapeType="1" noTextEdit="1"/>
              </p:cNvSpPr>
              <p:nvPr/>
            </p:nvSpPr>
            <p:spPr bwMode="auto">
              <a:xfrm>
                <a:off x="1219200" y="3124200"/>
                <a:ext cx="5486400" cy="16002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0258" name="Rectangle 2"/>
          <p:cNvSpPr>
            <a:spLocks noGrp="1" noChangeArrowheads="1"/>
          </p:cNvSpPr>
          <p:nvPr>
            <p:ph type="ctrTitle"/>
          </p:nvPr>
        </p:nvSpPr>
        <p:spPr>
          <a:xfrm>
            <a:off x="533400" y="2286000"/>
            <a:ext cx="8153400" cy="1143000"/>
          </a:xfrm>
        </p:spPr>
        <p:txBody>
          <a:bodyPr anchor="ctr" anchorCtr="0"/>
          <a:lstStyle/>
          <a:p>
            <a:pPr>
              <a:defRPr/>
            </a:pPr>
            <a:r>
              <a:rPr lang="zh-CN" altLang="en-US" sz="4400" dirty="0">
                <a:solidFill>
                  <a:schemeClr val="bg2"/>
                </a:solidFill>
              </a:rPr>
              <a:t>估计总体比例时样本量的确定</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257300" y="188640"/>
            <a:ext cx="6629400" cy="1143000"/>
          </a:xfrm>
        </p:spPr>
        <p:txBody>
          <a:bodyPr/>
          <a:lstStyle/>
          <a:p>
            <a:pPr>
              <a:defRPr/>
            </a:pPr>
            <a:r>
              <a:rPr lang="zh-CN" altLang="en-US" dirty="0">
                <a:solidFill>
                  <a:schemeClr val="bg2"/>
                </a:solidFill>
              </a:rPr>
              <a:t>点估计</a:t>
            </a:r>
            <a:br>
              <a:rPr lang="zh-CN" altLang="en-US" dirty="0">
                <a:solidFill>
                  <a:schemeClr val="bg2"/>
                </a:solidFill>
              </a:rPr>
            </a:br>
            <a:r>
              <a:rPr lang="zh-CN" altLang="en-US" dirty="0">
                <a:solidFill>
                  <a:schemeClr val="bg2"/>
                </a:solidFill>
              </a:rPr>
              <a:t> </a:t>
            </a:r>
            <a:r>
              <a:rPr lang="en-US" altLang="zh-CN" sz="3600" dirty="0">
                <a:solidFill>
                  <a:schemeClr val="bg2"/>
                </a:solidFill>
                <a:latin typeface="Arial" panose="020B0604020202020204" pitchFamily="34" charset="0"/>
              </a:rPr>
              <a:t>(point estimate)</a:t>
            </a:r>
          </a:p>
        </p:txBody>
      </p:sp>
      <p:sp>
        <p:nvSpPr>
          <p:cNvPr id="433155" name="Rectangle 3"/>
          <p:cNvSpPr>
            <a:spLocks noGrp="1" noChangeArrowheads="1"/>
          </p:cNvSpPr>
          <p:nvPr>
            <p:ph type="body" idx="1"/>
          </p:nvPr>
        </p:nvSpPr>
        <p:spPr>
          <a:xfrm>
            <a:off x="468313" y="1628775"/>
            <a:ext cx="8351837" cy="4619625"/>
          </a:xfrm>
        </p:spPr>
        <p:txBody>
          <a:bodyPr/>
          <a:lstStyle/>
          <a:p>
            <a:pPr marL="609600" indent="-609600" algn="just">
              <a:lnSpc>
                <a:spcPct val="90000"/>
              </a:lnSpc>
              <a:buFontTx/>
              <a:buAutoNum type="arabicPeriod"/>
              <a:defRPr/>
            </a:pPr>
            <a:r>
              <a:rPr lang="zh-CN" altLang="en-US" sz="3000" dirty="0">
                <a:solidFill>
                  <a:schemeClr val="bg2"/>
                </a:solidFill>
              </a:rPr>
              <a:t>用样本的估计量的某个取值直接作为总体参数的估计值</a:t>
            </a:r>
          </a:p>
          <a:p>
            <a:pPr marL="1219200" lvl="1" indent="-533400" algn="just">
              <a:lnSpc>
                <a:spcPct val="90000"/>
              </a:lnSpc>
              <a:buSzTx/>
              <a:buFont typeface="Wingdings" panose="05000000000000000000" pitchFamily="2" charset="2"/>
              <a:buChar char="§"/>
              <a:defRPr/>
            </a:pPr>
            <a:r>
              <a:rPr lang="zh-CN" altLang="en-US" sz="2600" dirty="0">
                <a:solidFill>
                  <a:schemeClr val="bg2"/>
                </a:solidFill>
              </a:rPr>
              <a:t>例如：用样本均值直接</a:t>
            </a:r>
            <a:r>
              <a:rPr lang="zh-CN" altLang="en-US" sz="2600" dirty="0">
                <a:solidFill>
                  <a:schemeClr val="bg2"/>
                </a:solidFill>
                <a:latin typeface="Symbol" panose="05050102010706020507" pitchFamily="18" charset="2"/>
              </a:rPr>
              <a:t>作为</a:t>
            </a:r>
            <a:r>
              <a:rPr lang="zh-CN" altLang="en-US" sz="2600" dirty="0">
                <a:solidFill>
                  <a:schemeClr val="bg2"/>
                </a:solidFill>
              </a:rPr>
              <a:t>总体均值的估计；用两个样本均值之差直接</a:t>
            </a:r>
            <a:r>
              <a:rPr lang="zh-CN" altLang="en-US" sz="2600" dirty="0">
                <a:solidFill>
                  <a:schemeClr val="bg2"/>
                </a:solidFill>
                <a:latin typeface="Symbol" panose="05050102010706020507" pitchFamily="18" charset="2"/>
              </a:rPr>
              <a:t>作为</a:t>
            </a:r>
            <a:r>
              <a:rPr lang="zh-CN" altLang="en-US" sz="2600" dirty="0">
                <a:solidFill>
                  <a:schemeClr val="bg2"/>
                </a:solidFill>
              </a:rPr>
              <a:t>总体均值之差的估计</a:t>
            </a:r>
          </a:p>
          <a:p>
            <a:pPr marL="609600" indent="-609600" algn="just">
              <a:lnSpc>
                <a:spcPct val="90000"/>
              </a:lnSpc>
              <a:spcBef>
                <a:spcPct val="33000"/>
              </a:spcBef>
              <a:buFontTx/>
              <a:buAutoNum type="arabicPeriod" startAt="2"/>
              <a:defRPr/>
            </a:pPr>
            <a:r>
              <a:rPr lang="zh-CN" altLang="en-US" sz="3000" dirty="0">
                <a:solidFill>
                  <a:schemeClr val="bg2"/>
                </a:solidFill>
              </a:rPr>
              <a:t>无法给出估计值接近总体参数程度的信息</a:t>
            </a:r>
          </a:p>
          <a:p>
            <a:pPr marL="1219200" lvl="1" indent="-533400" algn="just">
              <a:lnSpc>
                <a:spcPct val="90000"/>
              </a:lnSpc>
              <a:spcBef>
                <a:spcPct val="33000"/>
              </a:spcBef>
              <a:defRPr/>
            </a:pPr>
            <a:r>
              <a:rPr lang="zh-CN" altLang="en-US" sz="2600" dirty="0">
                <a:solidFill>
                  <a:schemeClr val="bg2"/>
                </a:solidFill>
              </a:rPr>
              <a:t>虽然在重复抽样条件下，点估计的均值可望等于总体真值，但由于样本是随机的，抽出一个具体的样本得到的估计值很可能不同于总体真值</a:t>
            </a:r>
          </a:p>
          <a:p>
            <a:pPr marL="1219200" lvl="1" indent="-533400" algn="just">
              <a:lnSpc>
                <a:spcPct val="90000"/>
              </a:lnSpc>
              <a:spcBef>
                <a:spcPct val="33000"/>
              </a:spcBef>
              <a:defRPr/>
            </a:pPr>
            <a:r>
              <a:rPr lang="zh-CN" altLang="en-US" sz="2600" dirty="0">
                <a:solidFill>
                  <a:schemeClr val="bg2"/>
                </a:solidFill>
              </a:rPr>
              <a:t>一个点估计量的可靠性是由它的抽样标准误差来衡量的，这表明一个具体的点估计值无法给出估计的可靠性的度量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Effect transition="in" filter="wipe(left)">
                                      <p:cBhvr>
                                        <p:cTn id="7" dur="500"/>
                                        <p:tgtEl>
                                          <p:spTgt spid="433155">
                                            <p:txEl>
                                              <p:pRg st="0" end="0"/>
                                            </p:txEl>
                                          </p:spTgt>
                                        </p:tgtEl>
                                      </p:cBhvr>
                                    </p:animEffect>
                                  </p:childTnLst>
                                  <p:subTnLst>
                                    <p:animClr clrSpc="rgb" dir="cw">
                                      <p:cBhvr override="childStyle">
                                        <p:cTn dur="1" fill="hold" display="0" masterRel="nextClick" afterEffect="1"/>
                                        <p:tgtEl>
                                          <p:spTgt spid="43315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433155">
                                            <p:txEl>
                                              <p:pRg st="1" end="1"/>
                                            </p:txEl>
                                          </p:spTgt>
                                        </p:tgtEl>
                                        <p:attrNameLst>
                                          <p:attrName>style.visibility</p:attrName>
                                        </p:attrNameLst>
                                      </p:cBhvr>
                                      <p:to>
                                        <p:strVal val="visible"/>
                                      </p:to>
                                    </p:set>
                                    <p:animEffect transition="in" filter="wipe(left)">
                                      <p:cBhvr>
                                        <p:cTn id="10" dur="500"/>
                                        <p:tgtEl>
                                          <p:spTgt spid="433155">
                                            <p:txEl>
                                              <p:pRg st="1" end="1"/>
                                            </p:txEl>
                                          </p:spTgt>
                                        </p:tgtEl>
                                      </p:cBhvr>
                                    </p:animEffect>
                                  </p:childTnLst>
                                  <p:subTnLst>
                                    <p:animClr clrSpc="rgb" dir="cw">
                                      <p:cBhvr override="childStyle">
                                        <p:cTn dur="1" fill="hold" display="0" masterRel="nextClick" afterEffect="1"/>
                                        <p:tgtEl>
                                          <p:spTgt spid="433155">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33155">
                                            <p:txEl>
                                              <p:pRg st="2" end="2"/>
                                            </p:txEl>
                                          </p:spTgt>
                                        </p:tgtEl>
                                        <p:attrNameLst>
                                          <p:attrName>style.visibility</p:attrName>
                                        </p:attrNameLst>
                                      </p:cBhvr>
                                      <p:to>
                                        <p:strVal val="visible"/>
                                      </p:to>
                                    </p:set>
                                    <p:animEffect transition="in" filter="wipe(left)">
                                      <p:cBhvr>
                                        <p:cTn id="15" dur="500"/>
                                        <p:tgtEl>
                                          <p:spTgt spid="433155">
                                            <p:txEl>
                                              <p:pRg st="2" end="2"/>
                                            </p:txEl>
                                          </p:spTgt>
                                        </p:tgtEl>
                                      </p:cBhvr>
                                    </p:animEffect>
                                  </p:childTnLst>
                                  <p:subTnLst>
                                    <p:animClr clrSpc="rgb" dir="cw">
                                      <p:cBhvr override="childStyle">
                                        <p:cTn dur="1" fill="hold" display="0" masterRel="nextClick" afterEffect="1"/>
                                        <p:tgtEl>
                                          <p:spTgt spid="433155">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433155">
                                            <p:txEl>
                                              <p:pRg st="3" end="3"/>
                                            </p:txEl>
                                          </p:spTgt>
                                        </p:tgtEl>
                                        <p:attrNameLst>
                                          <p:attrName>style.visibility</p:attrName>
                                        </p:attrNameLst>
                                      </p:cBhvr>
                                      <p:to>
                                        <p:strVal val="visible"/>
                                      </p:to>
                                    </p:set>
                                    <p:animEffect transition="in" filter="wipe(left)">
                                      <p:cBhvr>
                                        <p:cTn id="18" dur="500"/>
                                        <p:tgtEl>
                                          <p:spTgt spid="433155">
                                            <p:txEl>
                                              <p:pRg st="3" end="3"/>
                                            </p:txEl>
                                          </p:spTgt>
                                        </p:tgtEl>
                                      </p:cBhvr>
                                    </p:animEffect>
                                  </p:childTnLst>
                                  <p:subTnLst>
                                    <p:animClr clrSpc="rgb" dir="cw">
                                      <p:cBhvr override="childStyle">
                                        <p:cTn dur="1" fill="hold" display="0" masterRel="nextClick" afterEffect="1"/>
                                        <p:tgtEl>
                                          <p:spTgt spid="433155">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433155">
                                            <p:txEl>
                                              <p:pRg st="4" end="4"/>
                                            </p:txEl>
                                          </p:spTgt>
                                        </p:tgtEl>
                                        <p:attrNameLst>
                                          <p:attrName>style.visibility</p:attrName>
                                        </p:attrNameLst>
                                      </p:cBhvr>
                                      <p:to>
                                        <p:strVal val="visible"/>
                                      </p:to>
                                    </p:set>
                                    <p:animEffect transition="in" filter="wipe(left)">
                                      <p:cBhvr>
                                        <p:cTn id="21" dur="500"/>
                                        <p:tgtEl>
                                          <p:spTgt spid="433155">
                                            <p:txEl>
                                              <p:pRg st="4" end="4"/>
                                            </p:txEl>
                                          </p:spTgt>
                                        </p:tgtEl>
                                      </p:cBhvr>
                                    </p:animEffect>
                                  </p:childTnLst>
                                  <p:subTnLst>
                                    <p:animClr clrSpc="rgb" dir="cw">
                                      <p:cBhvr override="childStyle">
                                        <p:cTn dur="1" fill="hold" display="0" masterRel="nextClick" afterEffect="1"/>
                                        <p:tgtEl>
                                          <p:spTgt spid="43315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6786" name="Rectangle 2"/>
          <p:cNvSpPr>
            <a:spLocks noGrp="1" noChangeArrowheads="1"/>
          </p:cNvSpPr>
          <p:nvPr>
            <p:ph type="body" idx="1"/>
          </p:nvPr>
        </p:nvSpPr>
        <p:spPr>
          <a:xfrm>
            <a:off x="609600" y="1700213"/>
            <a:ext cx="7848600" cy="738187"/>
          </a:xfrm>
        </p:spPr>
        <p:txBody>
          <a:bodyPr/>
          <a:lstStyle/>
          <a:p>
            <a:pPr marL="609600" indent="-609600">
              <a:buFontTx/>
              <a:buAutoNum type="arabicPeriod"/>
              <a:defRPr/>
            </a:pPr>
            <a:r>
              <a:rPr lang="zh-CN" altLang="en-US" sz="3000">
                <a:solidFill>
                  <a:schemeClr val="bg2"/>
                </a:solidFill>
              </a:rPr>
              <a:t>根据比例区间估计公式可得样本量</a:t>
            </a:r>
            <a:r>
              <a:rPr lang="en-US" altLang="zh-CN" sz="3000" i="1">
                <a:solidFill>
                  <a:schemeClr val="bg2"/>
                </a:solidFill>
              </a:rPr>
              <a:t>n</a:t>
            </a:r>
            <a:r>
              <a:rPr lang="zh-CN" altLang="en-US" sz="3000">
                <a:solidFill>
                  <a:schemeClr val="bg2"/>
                </a:solidFill>
              </a:rPr>
              <a:t>为</a:t>
            </a:r>
          </a:p>
        </p:txBody>
      </p:sp>
      <p:sp>
        <p:nvSpPr>
          <p:cNvPr id="886787" name="Rectangle 3"/>
          <p:cNvSpPr>
            <a:spLocks noGrp="1" noChangeArrowheads="1"/>
          </p:cNvSpPr>
          <p:nvPr>
            <p:ph type="title"/>
          </p:nvPr>
        </p:nvSpPr>
        <p:spPr>
          <a:xfrm>
            <a:off x="1828800" y="228600"/>
            <a:ext cx="7010400" cy="1143000"/>
          </a:xfrm>
        </p:spPr>
        <p:txBody>
          <a:bodyPr/>
          <a:lstStyle/>
          <a:p>
            <a:pPr>
              <a:defRPr/>
            </a:pPr>
            <a:r>
              <a:rPr lang="zh-CN" altLang="en-US">
                <a:solidFill>
                  <a:schemeClr val="bg2"/>
                </a:solidFill>
              </a:rPr>
              <a:t>估计总体比例时样本量的确定 </a:t>
            </a:r>
          </a:p>
        </p:txBody>
      </p:sp>
      <p:sp>
        <p:nvSpPr>
          <p:cNvPr id="886789" name="Rectangle 5"/>
          <p:cNvSpPr>
            <a:spLocks noChangeArrowheads="1"/>
          </p:cNvSpPr>
          <p:nvPr/>
        </p:nvSpPr>
        <p:spPr bwMode="auto">
          <a:xfrm>
            <a:off x="609600" y="4876800"/>
            <a:ext cx="785018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8595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90000"/>
              </a:lnSpc>
              <a:spcBef>
                <a:spcPct val="20000"/>
              </a:spcBef>
              <a:buFontTx/>
              <a:buAutoNum type="arabicPeriod" startAt="2"/>
              <a:defRPr/>
            </a:pPr>
            <a:r>
              <a:rPr lang="en-US" altLang="zh-CN"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30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E</a:t>
            </a:r>
            <a:r>
              <a:rPr lang="zh-CN" altLang="en-US"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的取值一般小于</a:t>
            </a:r>
            <a:r>
              <a:rPr lang="en-US" altLang="zh-CN"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0.1</a:t>
            </a:r>
          </a:p>
          <a:p>
            <a:pPr>
              <a:lnSpc>
                <a:spcPct val="90000"/>
              </a:lnSpc>
              <a:spcBef>
                <a:spcPct val="20000"/>
              </a:spcBef>
              <a:buFontTx/>
              <a:buAutoNum type="arabicPeriod" startAt="2"/>
              <a:defRPr/>
            </a:pPr>
            <a:r>
              <a:rPr lang="en-US" altLang="zh-CN"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3000" b="0" i="1"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zh-CN" altLang="en-US"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未知时，可取使方差达到最大的值</a:t>
            </a:r>
            <a:r>
              <a:rPr lang="en-US" altLang="zh-CN" sz="3000" b="0" dirty="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0.5</a:t>
            </a:r>
            <a:endParaRPr lang="en-US" altLang="zh-CN" sz="3000" b="0" i="1" dirty="0">
              <a:solidFill>
                <a:schemeClr val="bg2"/>
              </a:solidFill>
              <a:effectLst>
                <a:outerShdw blurRad="38100" dist="38100" dir="2700000" algn="tl">
                  <a:srgbClr val="000000"/>
                </a:outerShdw>
              </a:effectLst>
              <a:latin typeface="Arial" panose="020B0604020202020204" pitchFamily="34" charset="0"/>
            </a:endParaRPr>
          </a:p>
        </p:txBody>
      </p:sp>
      <p:sp>
        <p:nvSpPr>
          <p:cNvPr id="886794" name="Text Box 10"/>
          <p:cNvSpPr txBox="1">
            <a:spLocks noChangeArrowheads="1"/>
          </p:cNvSpPr>
          <p:nvPr/>
        </p:nvSpPr>
        <p:spPr bwMode="auto">
          <a:xfrm>
            <a:off x="1905000" y="3810000"/>
            <a:ext cx="1447800" cy="519113"/>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spAutoFit/>
          </a:bodyPr>
          <a:lstStyle/>
          <a:p>
            <a:pPr algn="ctr">
              <a:spcBef>
                <a:spcPct val="50000"/>
              </a:spcBef>
              <a:defRPr/>
            </a:pPr>
            <a:r>
              <a:rPr lang="zh-CN" altLang="en-US" b="0">
                <a:solidFill>
                  <a:schemeClr val="bg2"/>
                </a:solidFill>
                <a:effectLst>
                  <a:outerShdw blurRad="38100" dist="38100" dir="2700000" algn="tl">
                    <a:srgbClr val="000000"/>
                  </a:outerShdw>
                </a:effectLst>
                <a:sym typeface="Symbol" panose="05050102010706020507" pitchFamily="18" charset="2"/>
              </a:rPr>
              <a:t>其中：</a:t>
            </a:r>
            <a:endParaRPr lang="zh-CN" altLang="en-US" b="0">
              <a:solidFill>
                <a:schemeClr val="bg2"/>
              </a:solidFill>
              <a:effectLst>
                <a:outerShdw blurRad="38100" dist="38100" dir="2700000" algn="tl">
                  <a:srgbClr val="000000"/>
                </a:outerShdw>
              </a:effectLst>
            </a:endParaRPr>
          </a:p>
        </p:txBody>
      </p:sp>
      <mc:AlternateContent xmlns:mc="http://schemas.openxmlformats.org/markup-compatibility/2006">
        <mc:Choice xmlns:a14="http://schemas.microsoft.com/office/drawing/2010/main" Requires="a14">
          <p:sp>
            <p:nvSpPr>
              <p:cNvPr id="143366" name="Object 11">
                <a:hlinkClick r:id="" action="ppaction://ole?verb=0"/>
              </p:cNvPr>
              <p:cNvSpPr txBox="1"/>
              <p:nvPr/>
            </p:nvSpPr>
            <p:spPr bwMode="auto">
              <a:xfrm>
                <a:off x="2079625" y="2276475"/>
                <a:ext cx="3330575" cy="121920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𝑛</m:t>
                      </m:r>
                      <m:r>
                        <a:rPr lang="zh-CN" altLang="en-US" i="1" smtClean="0">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m:t>
                              </m:r>
                            </m:e>
                            <m:sup>
                              <m:r>
                                <a:rPr lang="zh-CN" altLang="en-US" i="1">
                                  <a:solidFill>
                                    <a:schemeClr val="bg2"/>
                                  </a:solidFill>
                                  <a:latin typeface="Cambria Math" panose="02040503050406030204" pitchFamily="18" charset="0"/>
                                </a:rPr>
                                <m:t>2</m:t>
                              </m:r>
                            </m:sup>
                          </m:sSup>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𝜋</m:t>
                          </m:r>
                          <m:r>
                            <a:rPr lang="zh-CN" altLang="en-US" i="1">
                              <a:solidFill>
                                <a:schemeClr val="bg2"/>
                              </a:solidFill>
                              <a:latin typeface="Cambria Math" panose="02040503050406030204" pitchFamily="18" charset="0"/>
                            </a:rPr>
                            <m:t>(1−</m:t>
                          </m:r>
                          <m:r>
                            <a:rPr lang="zh-CN" altLang="en-US" i="1">
                              <a:solidFill>
                                <a:schemeClr val="bg2"/>
                              </a:solidFill>
                              <a:latin typeface="Cambria Math" panose="02040503050406030204" pitchFamily="18" charset="0"/>
                            </a:rPr>
                            <m:t>𝜋</m:t>
                          </m:r>
                          <m:r>
                            <a:rPr lang="zh-CN" altLang="en-US" i="1">
                              <a:solidFill>
                                <a:schemeClr val="bg2"/>
                              </a:solidFill>
                              <a:latin typeface="Cambria Math" panose="02040503050406030204" pitchFamily="18" charset="0"/>
                            </a:rPr>
                            <m:t>)</m:t>
                          </m:r>
                        </m:num>
                        <m:den>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𝐸</m:t>
                              </m:r>
                            </m:e>
                            <m:sup>
                              <m:r>
                                <a:rPr lang="zh-CN" altLang="en-US" i="1">
                                  <a:solidFill>
                                    <a:schemeClr val="bg2"/>
                                  </a:solidFill>
                                  <a:latin typeface="Cambria Math" panose="02040503050406030204" pitchFamily="18" charset="0"/>
                                </a:rPr>
                                <m:t>2</m:t>
                              </m:r>
                            </m:sup>
                          </m:sSup>
                        </m:den>
                      </m:f>
                    </m:oMath>
                  </m:oMathPara>
                </a14:m>
                <a:endParaRPr lang="zh-CN" altLang="en-US">
                  <a:solidFill>
                    <a:schemeClr val="bg2"/>
                  </a:solidFill>
                </a:endParaRPr>
              </a:p>
            </p:txBody>
          </p:sp>
        </mc:Choice>
        <mc:Fallback>
          <p:sp>
            <p:nvSpPr>
              <p:cNvPr id="143366" name="Object 11">
                <a:hlinkClick r:id="" action="ppaction://ole?verb=0"/>
              </p:cNvPr>
              <p:cNvSpPr txBox="1">
                <a:spLocks noRot="1" noChangeAspect="1" noMove="1" noResize="1" noEditPoints="1" noAdjustHandles="1" noChangeArrowheads="1" noChangeShapeType="1" noTextEdit="1"/>
              </p:cNvSpPr>
              <p:nvPr/>
            </p:nvSpPr>
            <p:spPr bwMode="auto">
              <a:xfrm>
                <a:off x="2079625" y="2276475"/>
                <a:ext cx="3330575" cy="12192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3367" name="Object 12">
                <a:hlinkClick r:id="" action="ppaction://ole?verb=0"/>
              </p:cNvPr>
              <p:cNvSpPr txBox="1"/>
              <p:nvPr/>
            </p:nvSpPr>
            <p:spPr bwMode="auto">
              <a:xfrm>
                <a:off x="3154363" y="3611563"/>
                <a:ext cx="2560637" cy="960437"/>
              </a:xfrm>
              <a:prstGeom prst="rect">
                <a:avLst/>
              </a:prstGeom>
              <a:noFill/>
              <a:ln>
                <a:noFill/>
              </a:ln>
              <a:effectLst>
                <a:outerShdw dist="17961" dir="2700000" algn="ctr" rotWithShape="0">
                  <a:schemeClr val="bg2"/>
                </a:outerShdw>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𝐸</m:t>
                      </m:r>
                      <m:r>
                        <a:rPr lang="zh-CN" altLang="en-US" i="1" smtClean="0">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rad>
                        <m:radPr>
                          <m:degHide m:val="on"/>
                          <m:ctrlPr>
                            <a:rPr lang="zh-CN" altLang="en-US" i="1">
                              <a:solidFill>
                                <a:schemeClr val="bg2"/>
                              </a:solidFill>
                              <a:latin typeface="Cambria Math" panose="02040503050406030204" pitchFamily="18" charset="0"/>
                            </a:rPr>
                          </m:ctrlPr>
                        </m:radPr>
                        <m:deg/>
                        <m:e>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𝜋</m:t>
                              </m:r>
                              <m:r>
                                <a:rPr lang="zh-CN" altLang="en-US" i="1">
                                  <a:solidFill>
                                    <a:schemeClr val="bg2"/>
                                  </a:solidFill>
                                  <a:latin typeface="Cambria Math" panose="02040503050406030204" pitchFamily="18" charset="0"/>
                                </a:rPr>
                                <m:t>(1−</m:t>
                              </m:r>
                              <m:r>
                                <a:rPr lang="zh-CN" altLang="en-US" i="1">
                                  <a:solidFill>
                                    <a:schemeClr val="bg2"/>
                                  </a:solidFill>
                                  <a:latin typeface="Cambria Math" panose="02040503050406030204" pitchFamily="18" charset="0"/>
                                </a:rPr>
                                <m:t>𝜋</m:t>
                              </m:r>
                              <m:r>
                                <a:rPr lang="zh-CN" altLang="en-US" i="1">
                                  <a:solidFill>
                                    <a:schemeClr val="bg2"/>
                                  </a:solidFill>
                                  <a:latin typeface="Cambria Math" panose="02040503050406030204" pitchFamily="18" charset="0"/>
                                </a:rPr>
                                <m:t>)</m:t>
                              </m:r>
                            </m:num>
                            <m:den>
                              <m:r>
                                <a:rPr lang="zh-CN" altLang="en-US" i="1">
                                  <a:solidFill>
                                    <a:schemeClr val="bg2"/>
                                  </a:solidFill>
                                  <a:latin typeface="Cambria Math" panose="02040503050406030204" pitchFamily="18" charset="0"/>
                                </a:rPr>
                                <m:t>𝑛</m:t>
                              </m:r>
                            </m:den>
                          </m:f>
                        </m:e>
                      </m:rad>
                    </m:oMath>
                  </m:oMathPara>
                </a14:m>
                <a:endParaRPr lang="zh-CN" altLang="en-US">
                  <a:solidFill>
                    <a:schemeClr val="bg2"/>
                  </a:solidFill>
                </a:endParaRPr>
              </a:p>
            </p:txBody>
          </p:sp>
        </mc:Choice>
        <mc:Fallback>
          <p:sp>
            <p:nvSpPr>
              <p:cNvPr id="143367" name="Object 12">
                <a:hlinkClick r:id="" action="ppaction://ole?verb=0"/>
              </p:cNvPr>
              <p:cNvSpPr txBox="1">
                <a:spLocks noRot="1" noChangeAspect="1" noMove="1" noResize="1" noEditPoints="1" noAdjustHandles="1" noChangeArrowheads="1" noChangeShapeType="1" noTextEdit="1"/>
              </p:cNvSpPr>
              <p:nvPr/>
            </p:nvSpPr>
            <p:spPr bwMode="auto">
              <a:xfrm>
                <a:off x="3154363" y="3611563"/>
                <a:ext cx="2560637" cy="960437"/>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143368" name="Object 13"/>
          <p:cNvSpPr txBox="1"/>
          <p:nvPr/>
        </p:nvSpPr>
        <p:spPr bwMode="auto">
          <a:xfrm>
            <a:off x="4514850" y="3321050"/>
            <a:ext cx="114300" cy="215900"/>
          </a:xfrm>
          <a:prstGeom prst="rect">
            <a:avLst/>
          </a:prstGeom>
          <a:noFill/>
          <a:ln>
            <a:noFill/>
          </a:ln>
          <a:effectLst/>
        </p:spPr>
        <p:txBody>
          <a:bodyPr>
            <a:normAutofit fontScale="32500" lnSpcReduction="20000"/>
          </a:bodyPr>
          <a:lstStyle/>
          <a:p>
            <a:endParaRPr lang="zh-CN" altLang="en-US">
              <a:solidFill>
                <a:schemeClr val="bg2"/>
              </a:solidFill>
            </a:endParaRPr>
          </a:p>
        </p:txBody>
      </p:sp>
    </p:spTree>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8834" name="Rectangle 2"/>
          <p:cNvSpPr>
            <a:spLocks noGrp="1" noChangeArrowheads="1"/>
          </p:cNvSpPr>
          <p:nvPr>
            <p:ph type="title"/>
          </p:nvPr>
        </p:nvSpPr>
        <p:spPr>
          <a:xfrm>
            <a:off x="1828800" y="228600"/>
            <a:ext cx="6934200" cy="1143000"/>
          </a:xfrm>
        </p:spPr>
        <p:txBody>
          <a:bodyPr/>
          <a:lstStyle/>
          <a:p>
            <a:pPr>
              <a:defRPr/>
            </a:pPr>
            <a:r>
              <a:rPr lang="zh-CN" altLang="en-US" sz="3600">
                <a:solidFill>
                  <a:schemeClr val="bg2"/>
                </a:solidFill>
              </a:rPr>
              <a:t>估计总体比例时样本量的确定 </a:t>
            </a:r>
            <a:br>
              <a:rPr lang="zh-CN" altLang="en-US">
                <a:solidFill>
                  <a:schemeClr val="bg2"/>
                </a:solidFill>
                <a:latin typeface="Arial" panose="020B0604020202020204" pitchFamily="34" charset="0"/>
              </a:rPr>
            </a:br>
            <a:r>
              <a:rPr lang="en-US" altLang="zh-CN" sz="3600">
                <a:solidFill>
                  <a:schemeClr val="bg2"/>
                </a:solidFill>
                <a:latin typeface="Arial" panose="020B0604020202020204" pitchFamily="34" charset="0"/>
              </a:rPr>
              <a:t>(</a:t>
            </a:r>
            <a:r>
              <a:rPr lang="zh-CN" altLang="en-US" sz="3600">
                <a:solidFill>
                  <a:schemeClr val="bg2"/>
                </a:solidFill>
                <a:latin typeface="Arial" panose="020B0604020202020204" pitchFamily="34" charset="0"/>
              </a:rPr>
              <a:t>例题分析</a:t>
            </a:r>
            <a:r>
              <a:rPr lang="en-US" altLang="zh-CN" sz="3600">
                <a:solidFill>
                  <a:schemeClr val="bg2"/>
                </a:solidFill>
                <a:latin typeface="Arial" panose="020B0604020202020204" pitchFamily="34" charset="0"/>
              </a:rPr>
              <a:t>)</a:t>
            </a:r>
          </a:p>
        </p:txBody>
      </p:sp>
      <p:sp>
        <p:nvSpPr>
          <p:cNvPr id="888835" name="Rectangle 3"/>
          <p:cNvSpPr>
            <a:spLocks noChangeArrowheads="1"/>
          </p:cNvSpPr>
          <p:nvPr/>
        </p:nvSpPr>
        <p:spPr bwMode="auto">
          <a:xfrm>
            <a:off x="457200" y="1843088"/>
            <a:ext cx="2743200" cy="3948112"/>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defRPr/>
            </a:pPr>
            <a:r>
              <a:rPr lang="en-US" altLang="zh-CN">
                <a:solidFill>
                  <a:schemeClr val="bg2"/>
                </a:solidFill>
                <a:effectLst>
                  <a:outerShdw blurRad="38100" dist="38100" dir="2700000" algn="tl">
                    <a:srgbClr val="000000"/>
                  </a:outerShdw>
                </a:effectLst>
              </a:rPr>
              <a:t>【</a:t>
            </a:r>
            <a:r>
              <a:rPr lang="zh-CN" altLang="en-US">
                <a:solidFill>
                  <a:schemeClr val="bg2"/>
                </a:solidFill>
                <a:effectLst>
                  <a:outerShdw blurRad="38100" dist="38100" dir="2700000" algn="tl">
                    <a:srgbClr val="000000"/>
                  </a:outerShdw>
                </a:effectLst>
              </a:rPr>
              <a:t>例</a:t>
            </a:r>
            <a:r>
              <a:rPr lang="en-US" altLang="zh-CN">
                <a:solidFill>
                  <a:schemeClr val="bg2"/>
                </a:solidFill>
                <a:effectLst>
                  <a:outerShdw blurRad="38100" dist="38100" dir="2700000" algn="tl">
                    <a:srgbClr val="000000"/>
                  </a:outerShdw>
                </a:effectLst>
              </a:rPr>
              <a:t>】</a:t>
            </a:r>
            <a:r>
              <a:rPr lang="zh-CN" altLang="en-US" b="0">
                <a:solidFill>
                  <a:schemeClr val="bg2"/>
                </a:solidFill>
                <a:effectLst>
                  <a:outerShdw blurRad="38100" dist="38100" dir="2700000" algn="tl">
                    <a:srgbClr val="000000"/>
                  </a:outerShdw>
                </a:effectLst>
                <a:sym typeface="Symbol" panose="05050102010706020507" pitchFamily="18" charset="2"/>
              </a:rPr>
              <a:t>根据以往的生产统计，某种产品的合格率约为</a:t>
            </a:r>
            <a:r>
              <a:rPr lang="en-US" altLang="zh-CN"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90%</a:t>
            </a:r>
            <a:r>
              <a:rPr lang="zh-CN" altLang="en-US" b="0">
                <a:solidFill>
                  <a:schemeClr val="bg2"/>
                </a:solidFill>
                <a:effectLst>
                  <a:outerShdw blurRad="38100" dist="38100" dir="2700000" algn="tl">
                    <a:srgbClr val="000000"/>
                  </a:outerShdw>
                </a:effectLst>
                <a:sym typeface="Symbol" panose="05050102010706020507" pitchFamily="18" charset="2"/>
              </a:rPr>
              <a:t>，现要求估计误差为</a:t>
            </a:r>
            <a:r>
              <a:rPr lang="en-US" altLang="zh-CN"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5%</a:t>
            </a:r>
            <a:r>
              <a:rPr lang="zh-CN" altLang="en-US" b="0">
                <a:solidFill>
                  <a:schemeClr val="bg2"/>
                </a:solidFill>
                <a:effectLst>
                  <a:outerShdw blurRad="38100" dist="38100" dir="2700000" algn="tl">
                    <a:srgbClr val="000000"/>
                  </a:outerShdw>
                </a:effectLst>
                <a:sym typeface="Symbol" panose="05050102010706020507" pitchFamily="18" charset="2"/>
              </a:rPr>
              <a:t>，在求</a:t>
            </a:r>
            <a:r>
              <a:rPr lang="en-US" altLang="zh-CN" b="0">
                <a:solidFill>
                  <a:schemeClr val="bg2"/>
                </a:solidFill>
                <a:effectLst>
                  <a:outerShdw blurRad="38100" dist="38100" dir="2700000" algn="tl">
                    <a:srgbClr val="000000"/>
                  </a:outerShdw>
                </a:effectLst>
                <a:cs typeface="Times New Roman" panose="02020603050405020304" pitchFamily="18" charset="0"/>
                <a:sym typeface="Symbol" panose="05050102010706020507" pitchFamily="18" charset="2"/>
              </a:rPr>
              <a:t>95%</a:t>
            </a:r>
            <a:r>
              <a:rPr lang="zh-CN" altLang="en-US" b="0">
                <a:solidFill>
                  <a:schemeClr val="bg2"/>
                </a:solidFill>
                <a:effectLst>
                  <a:outerShdw blurRad="38100" dist="38100" dir="2700000" algn="tl">
                    <a:srgbClr val="000000"/>
                  </a:outerShdw>
                </a:effectLst>
                <a:sym typeface="Symbol" panose="05050102010706020507" pitchFamily="18" charset="2"/>
              </a:rPr>
              <a:t>的置信区间时，应抽取多少个产品作为样本？ </a:t>
            </a:r>
          </a:p>
        </p:txBody>
      </p:sp>
      <p:sp>
        <p:nvSpPr>
          <p:cNvPr id="888838" name="Rectangle 6"/>
          <p:cNvSpPr>
            <a:spLocks noChangeArrowheads="1"/>
          </p:cNvSpPr>
          <p:nvPr/>
        </p:nvSpPr>
        <p:spPr bwMode="auto">
          <a:xfrm>
            <a:off x="3352800" y="1752600"/>
            <a:ext cx="4724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defRPr/>
            </a:pPr>
            <a:r>
              <a:rPr lang="zh-CN" altLang="en-US" sz="2600">
                <a:solidFill>
                  <a:schemeClr val="bg2"/>
                </a:solidFill>
                <a:effectLst>
                  <a:outerShdw blurRad="38100" dist="38100" dir="2700000" algn="tl">
                    <a:srgbClr val="000000"/>
                  </a:outerShdw>
                </a:effectLst>
                <a:latin typeface="Arial" panose="020B0604020202020204" pitchFamily="34" charset="0"/>
              </a:rPr>
              <a:t>解</a:t>
            </a:r>
            <a:r>
              <a:rPr lang="en-US" altLang="zh-CN" sz="2600">
                <a:solidFill>
                  <a:schemeClr val="bg2"/>
                </a:solidFill>
                <a:effectLst>
                  <a:outerShdw blurRad="38100" dist="38100" dir="2700000" algn="tl">
                    <a:srgbClr val="000000"/>
                  </a:outerShdw>
                </a:effectLst>
                <a:latin typeface="Arial" panose="020B0604020202020204" pitchFamily="34" charset="0"/>
              </a:rPr>
              <a:t>:</a:t>
            </a:r>
            <a:r>
              <a:rPr lang="zh-CN" altLang="en-US" sz="2600" b="0">
                <a:solidFill>
                  <a:schemeClr val="bg2"/>
                </a:solidFill>
                <a:effectLst>
                  <a:outerShdw blurRad="38100" dist="38100" dir="2700000" algn="tl">
                    <a:srgbClr val="000000"/>
                  </a:outerShdw>
                </a:effectLst>
                <a:latin typeface="Arial" panose="020B0604020202020204" pitchFamily="34" charset="0"/>
              </a:rPr>
              <a:t>已知</a:t>
            </a:r>
            <a:r>
              <a:rPr lang="zh-CN" altLang="en-US" sz="2800" b="0" i="1">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8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=90%</a:t>
            </a:r>
            <a:r>
              <a:rPr lang="zh-CN" altLang="en-US"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b="0" i="1">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=0.05</a:t>
            </a:r>
            <a:r>
              <a:rPr lang="zh-CN" altLang="en-US"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 </a:t>
            </a:r>
            <a:r>
              <a:rPr lang="en-US" altLang="zh-CN" sz="2600" b="0" i="1">
                <a:solidFill>
                  <a:schemeClr val="bg2"/>
                </a:solidFill>
                <a:effectLst>
                  <a:outerShdw blurRad="38100" dist="38100" dir="2700000" algn="tl">
                    <a:srgbClr val="000000"/>
                  </a:outerShdw>
                </a:effectLst>
                <a:sym typeface="Symbol" panose="05050102010706020507" pitchFamily="18" charset="2"/>
              </a:rPr>
              <a:t>z</a:t>
            </a:r>
            <a:r>
              <a:rPr lang="en-US" altLang="zh-CN" sz="2600" b="0" i="1" baseline="-2500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/2</a:t>
            </a:r>
            <a:r>
              <a:rPr lang="en-US" altLang="zh-CN"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=1.96</a:t>
            </a:r>
            <a:r>
              <a:rPr lang="zh-CN" altLang="en-US"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a:t>
            </a:r>
            <a:r>
              <a:rPr lang="en-US" altLang="zh-CN" sz="2600" b="0" i="1">
                <a:solidFill>
                  <a:schemeClr val="bg2"/>
                </a:solidFill>
                <a:effectLst>
                  <a:outerShdw blurRad="38100" dist="38100" dir="2700000" algn="tl">
                    <a:srgbClr val="000000"/>
                  </a:outerShdw>
                </a:effectLst>
                <a:sym typeface="Symbol" panose="05050102010706020507" pitchFamily="18" charset="2"/>
              </a:rPr>
              <a:t>E</a:t>
            </a:r>
            <a:r>
              <a:rPr lang="en-US" altLang="zh-CN"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=5%</a:t>
            </a:r>
          </a:p>
        </p:txBody>
      </p:sp>
      <p:sp>
        <p:nvSpPr>
          <p:cNvPr id="888839" name="Rectangle 7"/>
          <p:cNvSpPr>
            <a:spLocks noChangeArrowheads="1"/>
          </p:cNvSpPr>
          <p:nvPr/>
        </p:nvSpPr>
        <p:spPr bwMode="auto">
          <a:xfrm>
            <a:off x="3657600" y="2743200"/>
            <a:ext cx="3581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en-US" altLang="zh-CN" b="0">
                <a:solidFill>
                  <a:schemeClr val="bg2"/>
                </a:solidFill>
                <a:effectLst>
                  <a:outerShdw blurRad="38100" dist="38100" dir="2700000" algn="tl">
                    <a:srgbClr val="000000"/>
                  </a:outerShdw>
                </a:effectLst>
                <a:latin typeface="Arial" panose="020B0604020202020204" pitchFamily="34" charset="0"/>
              </a:rPr>
              <a:t>   </a:t>
            </a:r>
            <a:r>
              <a:rPr lang="zh-CN" altLang="en-US" sz="2600" b="0">
                <a:solidFill>
                  <a:schemeClr val="bg2"/>
                </a:solidFill>
                <a:effectLst>
                  <a:outerShdw blurRad="38100" dist="38100" dir="2700000" algn="tl">
                    <a:srgbClr val="000000"/>
                  </a:outerShdw>
                </a:effectLst>
                <a:latin typeface="Arial" panose="020B0604020202020204" pitchFamily="34" charset="0"/>
              </a:rPr>
              <a:t>应抽取的样本量</a:t>
            </a:r>
            <a:r>
              <a:rPr lang="zh-CN" altLang="en-US" sz="2600" b="0">
                <a:solidFill>
                  <a:schemeClr val="bg2"/>
                </a:solidFill>
                <a:effectLst>
                  <a:outerShdw blurRad="38100" dist="38100" dir="2700000" algn="tl">
                    <a:srgbClr val="000000"/>
                  </a:outerShdw>
                </a:effectLst>
                <a:latin typeface="Arial" panose="020B0604020202020204" pitchFamily="34" charset="0"/>
                <a:sym typeface="Symbol" panose="05050102010706020507" pitchFamily="18" charset="2"/>
              </a:rPr>
              <a:t>为</a:t>
            </a:r>
            <a:endParaRPr lang="zh-CN" altLang="en-US" sz="2600" b="0">
              <a:solidFill>
                <a:schemeClr val="bg2"/>
              </a:solidFill>
              <a:effectLst>
                <a:outerShdw blurRad="38100" dist="38100" dir="2700000" algn="tl">
                  <a:srgbClr val="000000"/>
                </a:outerShdw>
              </a:effectLst>
            </a:endParaRPr>
          </a:p>
        </p:txBody>
      </p:sp>
      <mc:AlternateContent xmlns:mc="http://schemas.openxmlformats.org/markup-compatibility/2006">
        <mc:Choice xmlns:a14="http://schemas.microsoft.com/office/drawing/2010/main" Requires="a14">
          <p:sp>
            <p:nvSpPr>
              <p:cNvPr id="888840" name="Object 8">
                <a:hlinkClick r:id="" action="ppaction://ole?verb=0"/>
              </p:cNvPr>
              <p:cNvSpPr txBox="1"/>
              <p:nvPr/>
            </p:nvSpPr>
            <p:spPr bwMode="auto">
              <a:xfrm>
                <a:off x="3895725" y="3124200"/>
                <a:ext cx="4105275" cy="243840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smtClean="0">
                          <a:solidFill>
                            <a:schemeClr val="bg2"/>
                          </a:solidFill>
                          <a:latin typeface="Cambria Math" panose="02040503050406030204" pitchFamily="18" charset="0"/>
                        </a:rPr>
                        <m:t>𝑛</m:t>
                      </m:r>
                      <m:r>
                        <m:rPr>
                          <m:aln/>
                        </m:rP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m:t>
                          </m:r>
                          <m:sSub>
                            <m:sSubPr>
                              <m:ctrlPr>
                                <a:rPr lang="zh-CN" altLang="en-US" i="1">
                                  <a:solidFill>
                                    <a:schemeClr val="bg2"/>
                                  </a:solidFill>
                                  <a:latin typeface="Cambria Math" panose="02040503050406030204" pitchFamily="18" charset="0"/>
                                </a:rPr>
                              </m:ctrlPr>
                            </m:sSubPr>
                            <m:e>
                              <m:r>
                                <a:rPr lang="zh-CN" altLang="en-US" i="1">
                                  <a:solidFill>
                                    <a:schemeClr val="bg2"/>
                                  </a:solidFill>
                                  <a:latin typeface="Cambria Math" panose="02040503050406030204" pitchFamily="18" charset="0"/>
                                </a:rPr>
                                <m:t>𝑧</m:t>
                              </m:r>
                            </m:e>
                            <m:sub>
                              <m:f>
                                <m:fPr>
                                  <m:type m:val="lin"/>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𝛼</m:t>
                                  </m:r>
                                </m:num>
                                <m:den>
                                  <m:r>
                                    <a:rPr lang="zh-CN" altLang="en-US" i="1">
                                      <a:solidFill>
                                        <a:schemeClr val="bg2"/>
                                      </a:solidFill>
                                      <a:latin typeface="Cambria Math" panose="02040503050406030204" pitchFamily="18" charset="0"/>
                                    </a:rPr>
                                    <m:t>2</m:t>
                                  </m:r>
                                </m:den>
                              </m:f>
                            </m:sub>
                          </m:sSub>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m:t>
                              </m:r>
                            </m:e>
                            <m:sup>
                              <m:r>
                                <a:rPr lang="zh-CN" altLang="en-US" i="1">
                                  <a:solidFill>
                                    <a:schemeClr val="bg2"/>
                                  </a:solidFill>
                                  <a:latin typeface="Cambria Math" panose="02040503050406030204" pitchFamily="18" charset="0"/>
                                </a:rPr>
                                <m:t>2</m:t>
                              </m:r>
                            </m:sup>
                          </m:sSup>
                          <m: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𝜋</m:t>
                          </m:r>
                          <m:r>
                            <a:rPr lang="zh-CN" altLang="en-US" i="1">
                              <a:solidFill>
                                <a:schemeClr val="bg2"/>
                              </a:solidFill>
                              <a:latin typeface="Cambria Math" panose="02040503050406030204" pitchFamily="18" charset="0"/>
                            </a:rPr>
                            <m:t>(1−</m:t>
                          </m:r>
                          <m:r>
                            <a:rPr lang="zh-CN" altLang="en-US" i="1">
                              <a:solidFill>
                                <a:schemeClr val="bg2"/>
                              </a:solidFill>
                              <a:latin typeface="Cambria Math" panose="02040503050406030204" pitchFamily="18" charset="0"/>
                            </a:rPr>
                            <m:t>𝜋</m:t>
                          </m:r>
                          <m:r>
                            <a:rPr lang="zh-CN" altLang="en-US" i="1">
                              <a:solidFill>
                                <a:schemeClr val="bg2"/>
                              </a:solidFill>
                              <a:latin typeface="Cambria Math" panose="02040503050406030204" pitchFamily="18" charset="0"/>
                            </a:rPr>
                            <m:t>)</m:t>
                          </m:r>
                        </m:num>
                        <m:den>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𝐸</m:t>
                              </m:r>
                            </m:e>
                            <m:sup>
                              <m:r>
                                <a:rPr lang="zh-CN" altLang="en-US" i="1">
                                  <a:solidFill>
                                    <a:schemeClr val="bg2"/>
                                  </a:solidFill>
                                  <a:latin typeface="Cambria Math" panose="02040503050406030204" pitchFamily="18" charset="0"/>
                                </a:rPr>
                                <m:t>2</m:t>
                              </m:r>
                            </m:sup>
                          </m:sSup>
                        </m:den>
                      </m:f>
                    </m:oMath>
                    <m:oMath xmlns:m="http://schemas.openxmlformats.org/officeDocument/2006/math">
                      <m:r>
                        <m:rPr>
                          <m:aln/>
                        </m:rPr>
                        <a:rPr lang="zh-CN" altLang="en-US" i="1">
                          <a:solidFill>
                            <a:schemeClr val="bg2"/>
                          </a:solidFill>
                          <a:latin typeface="Cambria Math" panose="02040503050406030204" pitchFamily="18" charset="0"/>
                        </a:rPr>
                        <m:t>=</m:t>
                      </m:r>
                      <m:f>
                        <m:fPr>
                          <m:ctrlPr>
                            <a:rPr lang="zh-CN" altLang="en-US" i="1">
                              <a:solidFill>
                                <a:schemeClr val="bg2"/>
                              </a:solidFill>
                              <a:latin typeface="Cambria Math" panose="02040503050406030204" pitchFamily="18" charset="0"/>
                            </a:rPr>
                          </m:ctrlPr>
                        </m:fPr>
                        <m:num>
                          <m:r>
                            <a:rPr lang="zh-CN" altLang="en-US" i="1">
                              <a:solidFill>
                                <a:schemeClr val="bg2"/>
                              </a:solidFill>
                              <a:latin typeface="Cambria Math" panose="02040503050406030204" pitchFamily="18" charset="0"/>
                            </a:rPr>
                            <m:t>(1.96</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m:t>
                              </m:r>
                            </m:e>
                            <m:sup>
                              <m:r>
                                <a:rPr lang="zh-CN" altLang="en-US" i="1">
                                  <a:solidFill>
                                    <a:schemeClr val="bg2"/>
                                  </a:solidFill>
                                  <a:latin typeface="Cambria Math" panose="02040503050406030204" pitchFamily="18" charset="0"/>
                                </a:rPr>
                                <m:t>2</m:t>
                              </m:r>
                            </m:sup>
                          </m:sSup>
                          <m:r>
                            <a:rPr lang="zh-CN" altLang="en-US" i="1">
                              <a:solidFill>
                                <a:schemeClr val="bg2"/>
                              </a:solidFill>
                              <a:latin typeface="Cambria Math" panose="02040503050406030204" pitchFamily="18" charset="0"/>
                            </a:rPr>
                            <m:t>×0.9×(1−0.9)</m:t>
                          </m:r>
                        </m:num>
                        <m:den>
                          <m:r>
                            <a:rPr lang="zh-CN" altLang="en-US" i="1">
                              <a:solidFill>
                                <a:schemeClr val="bg2"/>
                              </a:solidFill>
                              <a:latin typeface="Cambria Math" panose="02040503050406030204" pitchFamily="18" charset="0"/>
                            </a:rPr>
                            <m:t>0.0</m:t>
                          </m:r>
                          <m:sSup>
                            <m:sSupPr>
                              <m:ctrlPr>
                                <a:rPr lang="zh-CN" altLang="en-US" i="1">
                                  <a:solidFill>
                                    <a:schemeClr val="bg2"/>
                                  </a:solidFill>
                                  <a:latin typeface="Cambria Math" panose="02040503050406030204" pitchFamily="18" charset="0"/>
                                </a:rPr>
                              </m:ctrlPr>
                            </m:sSupPr>
                            <m:e>
                              <m:r>
                                <a:rPr lang="zh-CN" altLang="en-US" i="1">
                                  <a:solidFill>
                                    <a:schemeClr val="bg2"/>
                                  </a:solidFill>
                                  <a:latin typeface="Cambria Math" panose="02040503050406030204" pitchFamily="18" charset="0"/>
                                </a:rPr>
                                <m:t>5</m:t>
                              </m:r>
                            </m:e>
                            <m:sup>
                              <m:r>
                                <a:rPr lang="zh-CN" altLang="en-US" i="1">
                                  <a:solidFill>
                                    <a:schemeClr val="bg2"/>
                                  </a:solidFill>
                                  <a:latin typeface="Cambria Math" panose="02040503050406030204" pitchFamily="18" charset="0"/>
                                </a:rPr>
                                <m:t>2</m:t>
                              </m:r>
                            </m:sup>
                          </m:sSup>
                        </m:den>
                      </m:f>
                    </m:oMath>
                    <m:oMath xmlns:m="http://schemas.openxmlformats.org/officeDocument/2006/math">
                      <m:r>
                        <m:rPr>
                          <m:aln/>
                        </m:rPr>
                        <a:rPr lang="zh-CN" altLang="en-US" i="1">
                          <a:solidFill>
                            <a:schemeClr val="bg2"/>
                          </a:solidFill>
                          <a:latin typeface="Cambria Math" panose="02040503050406030204" pitchFamily="18" charset="0"/>
                        </a:rPr>
                        <m:t>=</m:t>
                      </m:r>
                      <m:r>
                        <a:rPr lang="zh-CN" altLang="en-US" i="1">
                          <a:solidFill>
                            <a:schemeClr val="bg2"/>
                          </a:solidFill>
                          <a:latin typeface="Cambria Math" panose="02040503050406030204" pitchFamily="18" charset="0"/>
                        </a:rPr>
                        <m:t>138.3≈139</m:t>
                      </m:r>
                    </m:oMath>
                  </m:oMathPara>
                </a14:m>
                <a:endParaRPr lang="zh-CN" altLang="en-US">
                  <a:solidFill>
                    <a:schemeClr val="bg2"/>
                  </a:solidFill>
                </a:endParaRPr>
              </a:p>
            </p:txBody>
          </p:sp>
        </mc:Choice>
        <mc:Fallback>
          <p:sp>
            <p:nvSpPr>
              <p:cNvPr id="888840" name="Object 8">
                <a:hlinkClick r:id="" action="ppaction://ole?verb=0"/>
              </p:cNvPr>
              <p:cNvSpPr txBox="1">
                <a:spLocks noRot="1" noChangeAspect="1" noMove="1" noResize="1" noEditPoints="1" noAdjustHandles="1" noChangeArrowheads="1" noChangeShapeType="1" noTextEdit="1"/>
              </p:cNvSpPr>
              <p:nvPr/>
            </p:nvSpPr>
            <p:spPr bwMode="auto">
              <a:xfrm>
                <a:off x="3895725" y="3124200"/>
                <a:ext cx="4105275" cy="2438400"/>
              </a:xfrm>
              <a:prstGeom prst="rect">
                <a:avLst/>
              </a:prstGeom>
              <a:blipFill>
                <a:blip r:embed="rId2"/>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888841" name="Rectangle 9"/>
          <p:cNvSpPr>
            <a:spLocks noChangeArrowheads="1"/>
          </p:cNvSpPr>
          <p:nvPr/>
        </p:nvSpPr>
        <p:spPr bwMode="auto">
          <a:xfrm>
            <a:off x="3657600" y="5486400"/>
            <a:ext cx="4800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20000"/>
              </a:spcBef>
              <a:defRPr/>
            </a:pPr>
            <a:r>
              <a:rPr lang="en-US" altLang="zh-CN" b="0">
                <a:solidFill>
                  <a:schemeClr val="bg2"/>
                </a:solidFill>
                <a:effectLst>
                  <a:outerShdw blurRad="38100" dist="38100" dir="2700000" algn="tl">
                    <a:srgbClr val="000000"/>
                  </a:outerShdw>
                </a:effectLst>
                <a:latin typeface="Arial" panose="020B0604020202020204" pitchFamily="34" charset="0"/>
              </a:rPr>
              <a:t>   </a:t>
            </a:r>
            <a:r>
              <a:rPr lang="zh-CN" altLang="en-US" sz="2600" b="0">
                <a:solidFill>
                  <a:schemeClr val="bg2"/>
                </a:solidFill>
                <a:effectLst>
                  <a:outerShdw blurRad="38100" dist="38100" dir="2700000" algn="tl">
                    <a:srgbClr val="000000"/>
                  </a:outerShdw>
                </a:effectLst>
                <a:latin typeface="Arial" panose="020B0604020202020204" pitchFamily="34" charset="0"/>
              </a:rPr>
              <a:t>应抽取</a:t>
            </a:r>
            <a:r>
              <a:rPr lang="en-US" altLang="zh-CN" sz="2600" b="0">
                <a:solidFill>
                  <a:schemeClr val="bg2"/>
                </a:solidFill>
                <a:effectLst>
                  <a:outerShdw blurRad="38100" dist="38100" dir="2700000" algn="tl">
                    <a:srgbClr val="000000"/>
                  </a:outerShdw>
                </a:effectLst>
                <a:latin typeface="Arial" panose="020B0604020202020204" pitchFamily="34" charset="0"/>
              </a:rPr>
              <a:t>139</a:t>
            </a:r>
            <a:r>
              <a:rPr lang="zh-CN" altLang="en-US" sz="2600" b="0">
                <a:solidFill>
                  <a:schemeClr val="bg2"/>
                </a:solidFill>
                <a:effectLst>
                  <a:outerShdw blurRad="38100" dist="38100" dir="2700000" algn="tl">
                    <a:srgbClr val="000000"/>
                  </a:outerShdw>
                </a:effectLst>
                <a:latin typeface="Arial" panose="020B0604020202020204" pitchFamily="34" charset="0"/>
              </a:rPr>
              <a:t>个产品作为样本</a:t>
            </a:r>
            <a:endParaRPr lang="zh-CN" altLang="en-US" sz="2600" b="0">
              <a:solidFill>
                <a:schemeClr val="bg2"/>
              </a:solidFill>
              <a:effectLst>
                <a:outerShdw blurRad="38100" dist="38100" dir="2700000" algn="tl">
                  <a:srgbClr val="000000"/>
                </a:outerShdw>
              </a:effectLst>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8838">
                                            <p:txEl>
                                              <p:pRg st="0" end="0"/>
                                            </p:txEl>
                                          </p:spTgt>
                                        </p:tgtEl>
                                        <p:attrNameLst>
                                          <p:attrName>style.visibility</p:attrName>
                                        </p:attrNameLst>
                                      </p:cBhvr>
                                      <p:to>
                                        <p:strVal val="visible"/>
                                      </p:to>
                                    </p:set>
                                    <p:animEffect transition="in" filter="wipe(left)">
                                      <p:cBhvr>
                                        <p:cTn id="7" dur="500"/>
                                        <p:tgtEl>
                                          <p:spTgt spid="888838">
                                            <p:txEl>
                                              <p:pRg st="0" end="0"/>
                                            </p:txEl>
                                          </p:spTgt>
                                        </p:tgtEl>
                                      </p:cBhvr>
                                    </p:animEffect>
                                  </p:childTnLst>
                                  <p:subTnLst>
                                    <p:animClr clrSpc="rgb" dir="cw">
                                      <p:cBhvr override="childStyle">
                                        <p:cTn dur="1" fill="hold" display="0" masterRel="nextClick" afterEffect="1"/>
                                        <p:tgtEl>
                                          <p:spTgt spid="888838">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8839">
                                            <p:txEl>
                                              <p:pRg st="0" end="0"/>
                                            </p:txEl>
                                          </p:spTgt>
                                        </p:tgtEl>
                                        <p:attrNameLst>
                                          <p:attrName>style.visibility</p:attrName>
                                        </p:attrNameLst>
                                      </p:cBhvr>
                                      <p:to>
                                        <p:strVal val="visible"/>
                                      </p:to>
                                    </p:set>
                                    <p:animEffect transition="in" filter="wipe(left)">
                                      <p:cBhvr>
                                        <p:cTn id="12" dur="500"/>
                                        <p:tgtEl>
                                          <p:spTgt spid="888839">
                                            <p:txEl>
                                              <p:pRg st="0" end="0"/>
                                            </p:txEl>
                                          </p:spTgt>
                                        </p:tgtEl>
                                      </p:cBhvr>
                                    </p:animEffect>
                                  </p:childTnLst>
                                  <p:subTnLst>
                                    <p:animClr clrSpc="rgb" dir="cw">
                                      <p:cBhvr override="childStyle">
                                        <p:cTn dur="1" fill="hold" display="0" masterRel="nextClick" afterEffect="1"/>
                                        <p:tgtEl>
                                          <p:spTgt spid="888839">
                                            <p:txEl>
                                              <p:pRg st="0" end="0"/>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8841">
                                            <p:txEl>
                                              <p:pRg st="0" end="0"/>
                                            </p:txEl>
                                          </p:spTgt>
                                        </p:tgtEl>
                                        <p:attrNameLst>
                                          <p:attrName>style.visibility</p:attrName>
                                        </p:attrNameLst>
                                      </p:cBhvr>
                                      <p:to>
                                        <p:strVal val="visible"/>
                                      </p:to>
                                    </p:set>
                                    <p:animEffect transition="in" filter="wipe(left)">
                                      <p:cBhvr>
                                        <p:cTn id="17" dur="500"/>
                                        <p:tgtEl>
                                          <p:spTgt spid="888841">
                                            <p:txEl>
                                              <p:pRg st="0" end="0"/>
                                            </p:txEl>
                                          </p:spTgt>
                                        </p:tgtEl>
                                      </p:cBhvr>
                                    </p:animEffect>
                                  </p:childTnLst>
                                  <p:subTnLst>
                                    <p:animClr clrSpc="rgb" dir="cw">
                                      <p:cBhvr override="childStyle">
                                        <p:cTn dur="1" fill="hold" display="0" masterRel="nextClick" afterEffect="1"/>
                                        <p:tgtEl>
                                          <p:spTgt spid="888841">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838" grpId="0" build="p" autoUpdateAnimBg="0"/>
      <p:bldP spid="888839" grpId="0" build="p" autoUpdateAnimBg="0"/>
      <p:bldP spid="888841"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a:defRPr/>
            </a:pPr>
            <a:r>
              <a:rPr lang="zh-CN" altLang="en-US">
                <a:solidFill>
                  <a:schemeClr val="bg2"/>
                </a:solidFill>
              </a:rPr>
              <a:t>本章小结</a:t>
            </a:r>
          </a:p>
        </p:txBody>
      </p:sp>
      <p:sp>
        <p:nvSpPr>
          <p:cNvPr id="172035" name="Rectangle 3"/>
          <p:cNvSpPr>
            <a:spLocks noGrp="1" noChangeArrowheads="1"/>
          </p:cNvSpPr>
          <p:nvPr>
            <p:ph type="body" idx="1"/>
          </p:nvPr>
        </p:nvSpPr>
        <p:spPr>
          <a:xfrm>
            <a:off x="609600" y="1981200"/>
            <a:ext cx="7620000" cy="4114800"/>
          </a:xfrm>
        </p:spPr>
        <p:txBody>
          <a:bodyPr/>
          <a:lstStyle/>
          <a:p>
            <a:pPr marL="609600" indent="-609600">
              <a:spcBef>
                <a:spcPct val="40000"/>
              </a:spcBef>
              <a:buFontTx/>
              <a:buAutoNum type="arabicPeriod"/>
              <a:defRPr/>
            </a:pPr>
            <a:r>
              <a:rPr lang="zh-CN" altLang="en-US" b="1" dirty="0">
                <a:solidFill>
                  <a:schemeClr val="bg2"/>
                </a:solidFill>
              </a:rPr>
              <a:t>参数估计的一般问题</a:t>
            </a:r>
          </a:p>
          <a:p>
            <a:pPr marL="609600" indent="-609600">
              <a:spcBef>
                <a:spcPct val="40000"/>
              </a:spcBef>
              <a:buFontTx/>
              <a:buAutoNum type="arabicPeriod"/>
              <a:defRPr/>
            </a:pPr>
            <a:r>
              <a:rPr lang="zh-CN" altLang="en-US" b="1" dirty="0">
                <a:solidFill>
                  <a:schemeClr val="bg2"/>
                </a:solidFill>
              </a:rPr>
              <a:t>一个总体参数的区间估计</a:t>
            </a:r>
          </a:p>
          <a:p>
            <a:pPr marL="609600" indent="-609600">
              <a:spcBef>
                <a:spcPct val="40000"/>
              </a:spcBef>
              <a:buFontTx/>
              <a:buAutoNum type="arabicPeriod"/>
              <a:defRPr/>
            </a:pPr>
            <a:r>
              <a:rPr lang="zh-CN" altLang="en-US" b="1" dirty="0">
                <a:solidFill>
                  <a:schemeClr val="bg2"/>
                </a:solidFill>
              </a:rPr>
              <a:t>两个总体参数的区间估计</a:t>
            </a:r>
          </a:p>
          <a:p>
            <a:pPr marL="609600" indent="-609600">
              <a:spcBef>
                <a:spcPct val="40000"/>
              </a:spcBef>
              <a:buFontTx/>
              <a:buAutoNum type="arabicPeriod"/>
              <a:defRPr/>
            </a:pPr>
            <a:r>
              <a:rPr lang="zh-CN" altLang="en-US" b="1" dirty="0">
                <a:solidFill>
                  <a:schemeClr val="bg2"/>
                </a:solidFill>
              </a:rPr>
              <a:t>样本量的确定</a:t>
            </a:r>
          </a:p>
        </p:txBody>
      </p:sp>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2133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kumimoji="1" sz="2800" b="1">
                <a:solidFill>
                  <a:schemeClr val="tx1"/>
                </a:solidFill>
                <a:latin typeface="Arial" panose="020B0604020202020204" pitchFamily="34" charset="0"/>
                <a:ea typeface="宋体" panose="02010600030101010101" pitchFamily="2" charset="-122"/>
              </a:defRPr>
            </a:lvl1pPr>
            <a:lvl2pPr marL="742950" indent="-285750">
              <a:defRPr kumimoji="1" sz="2800" b="1">
                <a:solidFill>
                  <a:schemeClr val="tx1"/>
                </a:solidFill>
                <a:latin typeface="Arial" panose="020B0604020202020204" pitchFamily="34" charset="0"/>
                <a:ea typeface="宋体" panose="02010600030101010101" pitchFamily="2" charset="-122"/>
              </a:defRPr>
            </a:lvl2pPr>
            <a:lvl3pPr marL="1143000" indent="-228600">
              <a:defRPr kumimoji="1" sz="2800" b="1">
                <a:solidFill>
                  <a:schemeClr val="tx1"/>
                </a:solidFill>
                <a:latin typeface="Arial" panose="020B0604020202020204" pitchFamily="34" charset="0"/>
                <a:ea typeface="宋体" panose="02010600030101010101" pitchFamily="2" charset="-122"/>
              </a:defRPr>
            </a:lvl3pPr>
            <a:lvl4pPr marL="1600200" indent="-228600">
              <a:defRPr kumimoji="1" sz="2800" b="1">
                <a:solidFill>
                  <a:schemeClr val="tx1"/>
                </a:solidFill>
                <a:latin typeface="Arial" panose="020B0604020202020204" pitchFamily="34" charset="0"/>
                <a:ea typeface="宋体" panose="02010600030101010101" pitchFamily="2" charset="-122"/>
              </a:defRPr>
            </a:lvl4pPr>
            <a:lvl5pPr marL="2057400" indent="-228600">
              <a:defRPr kumimoji="1"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800" b="1">
                <a:solidFill>
                  <a:schemeClr val="tx1"/>
                </a:solidFill>
                <a:latin typeface="Arial" panose="020B0604020202020204" pitchFamily="34" charset="0"/>
                <a:ea typeface="宋体" panose="02010600030101010101" pitchFamily="2" charset="-122"/>
              </a:defRPr>
            </a:lvl9pPr>
          </a:lstStyle>
          <a:p>
            <a:pPr algn="ctr"/>
            <a:r>
              <a:rPr lang="zh-CN" altLang="en-US" sz="6000">
                <a:latin typeface="Book Antiqua" panose="02040602050305030304" pitchFamily="18" charset="0"/>
              </a:rPr>
              <a:t>结    束</a:t>
            </a:r>
          </a:p>
        </p:txBody>
      </p:sp>
      <p:graphicFrame>
        <p:nvGraphicFramePr>
          <p:cNvPr id="474115" name="Object 3"/>
          <p:cNvGraphicFramePr>
            <a:graphicFrameLocks noChangeAspect="1"/>
          </p:cNvGraphicFramePr>
          <p:nvPr/>
        </p:nvGraphicFramePr>
        <p:xfrm>
          <a:off x="2971800" y="1379538"/>
          <a:ext cx="3848100" cy="5478462"/>
        </p:xfrm>
        <a:graphic>
          <a:graphicData uri="http://schemas.openxmlformats.org/presentationml/2006/ole">
            <mc:AlternateContent xmlns:mc="http://schemas.openxmlformats.org/markup-compatibility/2006">
              <mc:Choice xmlns:v="urn:schemas-microsoft-com:vml" Requires="v">
                <p:oleObj spid="_x0000_s148494" name="剪辑" r:id="rId5" imgW="3848100" imgH="5478463" progId="MS_ClipArt_Gallery.2">
                  <p:embed/>
                </p:oleObj>
              </mc:Choice>
              <mc:Fallback>
                <p:oleObj name="剪辑" r:id="rId5" imgW="3848100" imgH="5478463"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1379538"/>
                        <a:ext cx="3848100" cy="547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4" name="WordArt 5">
            <a:hlinkHover r:id="" action="ppaction://noaction" highlightClick="1"/>
          </p:cNvPr>
          <p:cNvSpPr>
            <a:spLocks noChangeArrowheads="1" noChangeShapeType="1" noTextEdit="1"/>
          </p:cNvSpPr>
          <p:nvPr/>
        </p:nvSpPr>
        <p:spPr bwMode="auto">
          <a:xfrm>
            <a:off x="5943600" y="3886200"/>
            <a:ext cx="2590800" cy="2209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nodeType="clickEffect">
                                  <p:stCondLst>
                                    <p:cond delay="0"/>
                                  </p:stCondLst>
                                  <p:childTnLst>
                                    <p:set>
                                      <p:cBhvr>
                                        <p:cTn id="6" dur="1" fill="hold">
                                          <p:stCondLst>
                                            <p:cond delay="0"/>
                                          </p:stCondLst>
                                        </p:cTn>
                                        <p:tgtEl>
                                          <p:spTgt spid="474115"/>
                                        </p:tgtEl>
                                        <p:attrNameLst>
                                          <p:attrName>style.visibility</p:attrName>
                                        </p:attrNameLst>
                                      </p:cBhvr>
                                      <p:to>
                                        <p:strVal val="visible"/>
                                      </p:to>
                                    </p:set>
                                    <p:anim calcmode="lin" valueType="num">
                                      <p:cBhvr>
                                        <p:cTn id="7" dur="5000" fill="hold"/>
                                        <p:tgtEl>
                                          <p:spTgt spid="474115"/>
                                        </p:tgtEl>
                                        <p:attrNameLst>
                                          <p:attrName>ppt_w</p:attrName>
                                        </p:attrNameLst>
                                      </p:cBhvr>
                                      <p:tavLst>
                                        <p:tav tm="0" fmla="#ppt_w*sin(2.5*pi*$)">
                                          <p:val>
                                            <p:fltVal val="0"/>
                                          </p:val>
                                        </p:tav>
                                        <p:tav tm="100000">
                                          <p:val>
                                            <p:fltVal val="1"/>
                                          </p:val>
                                        </p:tav>
                                      </p:tavLst>
                                    </p:anim>
                                    <p:anim calcmode="lin" valueType="num">
                                      <p:cBhvr>
                                        <p:cTn id="8" dur="5000" fill="hold"/>
                                        <p:tgtEl>
                                          <p:spTgt spid="4741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1138" name="Rectangle 2"/>
          <p:cNvSpPr>
            <a:spLocks noGrp="1" noChangeArrowheads="1"/>
          </p:cNvSpPr>
          <p:nvPr>
            <p:ph type="title"/>
          </p:nvPr>
        </p:nvSpPr>
        <p:spPr>
          <a:xfrm>
            <a:off x="1111250" y="256157"/>
            <a:ext cx="6629400" cy="1143000"/>
          </a:xfrm>
        </p:spPr>
        <p:txBody>
          <a:bodyPr/>
          <a:lstStyle/>
          <a:p>
            <a:pPr>
              <a:defRPr/>
            </a:pPr>
            <a:r>
              <a:rPr lang="zh-CN" altLang="en-US" dirty="0">
                <a:solidFill>
                  <a:schemeClr val="bg2"/>
                </a:solidFill>
              </a:rPr>
              <a:t>区间估计</a:t>
            </a:r>
            <a:br>
              <a:rPr lang="zh-CN" altLang="en-US" dirty="0">
                <a:solidFill>
                  <a:schemeClr val="bg2"/>
                </a:solidFill>
              </a:rPr>
            </a:br>
            <a:r>
              <a:rPr lang="zh-CN" altLang="en-US" dirty="0">
                <a:solidFill>
                  <a:schemeClr val="bg2"/>
                </a:solidFill>
              </a:rPr>
              <a:t> </a:t>
            </a:r>
            <a:r>
              <a:rPr lang="en-US" altLang="zh-CN" sz="3600" dirty="0">
                <a:solidFill>
                  <a:schemeClr val="bg2"/>
                </a:solidFill>
                <a:latin typeface="Arial" panose="020B0604020202020204" pitchFamily="34" charset="0"/>
              </a:rPr>
              <a:t>(interval estimate)</a:t>
            </a:r>
          </a:p>
        </p:txBody>
      </p:sp>
      <p:sp>
        <p:nvSpPr>
          <p:cNvPr id="731139" name="Rectangle 3"/>
          <p:cNvSpPr>
            <a:spLocks noGrp="1" noChangeArrowheads="1"/>
          </p:cNvSpPr>
          <p:nvPr>
            <p:ph type="body" idx="1"/>
          </p:nvPr>
        </p:nvSpPr>
        <p:spPr>
          <a:xfrm>
            <a:off x="457200" y="1676400"/>
            <a:ext cx="8382000" cy="4572000"/>
          </a:xfrm>
        </p:spPr>
        <p:txBody>
          <a:bodyPr/>
          <a:lstStyle/>
          <a:p>
            <a:pPr marL="609600" indent="-609600" algn="just">
              <a:buFontTx/>
              <a:buAutoNum type="arabicPeriod"/>
              <a:defRPr/>
            </a:pPr>
            <a:r>
              <a:rPr lang="zh-CN" altLang="en-US" sz="2600" dirty="0">
                <a:solidFill>
                  <a:schemeClr val="bg2"/>
                </a:solidFill>
                <a:effectLst/>
              </a:rPr>
              <a:t>在点估计的基础上，给出总体参数估计的一个区间范围，该区间由样本统计量加减估计误差而得到</a:t>
            </a:r>
          </a:p>
          <a:p>
            <a:pPr marL="609600" indent="-609600" algn="just">
              <a:buFontTx/>
              <a:buAutoNum type="arabicPeriod"/>
              <a:defRPr/>
            </a:pPr>
            <a:r>
              <a:rPr lang="zh-CN" altLang="en-US" sz="2600" dirty="0">
                <a:solidFill>
                  <a:schemeClr val="bg2"/>
                </a:solidFill>
                <a:effectLst/>
              </a:rPr>
              <a:t>根据样本统计量的抽样分布能够对样本统计量与总体参数的接近程度给出一个概率度量</a:t>
            </a:r>
          </a:p>
          <a:p>
            <a:pPr marL="1219200" lvl="1" indent="-533400" algn="just">
              <a:defRPr/>
            </a:pPr>
            <a:r>
              <a:rPr lang="zh-CN" altLang="en-US" sz="2200" dirty="0">
                <a:solidFill>
                  <a:schemeClr val="bg2"/>
                </a:solidFill>
                <a:effectLst/>
              </a:rPr>
              <a:t>比如，某班级平均分数在</a:t>
            </a:r>
            <a:r>
              <a:rPr lang="en-US" altLang="zh-CN" sz="2200" dirty="0">
                <a:solidFill>
                  <a:schemeClr val="bg2"/>
                </a:solidFill>
                <a:effectLst/>
                <a:cs typeface="Times New Roman" panose="02020603050405020304" pitchFamily="18" charset="0"/>
              </a:rPr>
              <a:t>75</a:t>
            </a:r>
            <a:r>
              <a:rPr lang="zh-CN" altLang="en-US" sz="2200" dirty="0">
                <a:solidFill>
                  <a:schemeClr val="bg2"/>
                </a:solidFill>
                <a:effectLst/>
              </a:rPr>
              <a:t>～</a:t>
            </a:r>
            <a:r>
              <a:rPr lang="en-US" altLang="zh-CN" sz="2200" dirty="0">
                <a:solidFill>
                  <a:schemeClr val="bg2"/>
                </a:solidFill>
                <a:effectLst/>
                <a:cs typeface="Times New Roman" panose="02020603050405020304" pitchFamily="18" charset="0"/>
              </a:rPr>
              <a:t>85</a:t>
            </a:r>
            <a:r>
              <a:rPr lang="zh-CN" altLang="en-US" sz="2200" dirty="0">
                <a:solidFill>
                  <a:schemeClr val="bg2"/>
                </a:solidFill>
                <a:effectLst/>
              </a:rPr>
              <a:t>之间，置信水平是</a:t>
            </a:r>
            <a:r>
              <a:rPr lang="en-US" altLang="zh-CN" sz="2200" dirty="0">
                <a:solidFill>
                  <a:schemeClr val="bg2"/>
                </a:solidFill>
                <a:effectLst/>
                <a:cs typeface="Times New Roman" panose="02020603050405020304" pitchFamily="18" charset="0"/>
              </a:rPr>
              <a:t>95%</a:t>
            </a:r>
            <a:r>
              <a:rPr lang="en-US" altLang="zh-CN" sz="2200" dirty="0">
                <a:solidFill>
                  <a:schemeClr val="bg2"/>
                </a:solidFill>
                <a:effectLst/>
              </a:rPr>
              <a:t> </a:t>
            </a:r>
          </a:p>
        </p:txBody>
      </p:sp>
      <p:grpSp>
        <p:nvGrpSpPr>
          <p:cNvPr id="731165" name="Group 29"/>
          <p:cNvGrpSpPr>
            <a:grpSpLocks/>
          </p:cNvGrpSpPr>
          <p:nvPr/>
        </p:nvGrpSpPr>
        <p:grpSpPr bwMode="auto">
          <a:xfrm>
            <a:off x="2127250" y="3922713"/>
            <a:ext cx="6075363" cy="1506537"/>
            <a:chOff x="1340" y="2584"/>
            <a:chExt cx="3827" cy="949"/>
          </a:xfrm>
        </p:grpSpPr>
        <p:sp>
          <p:nvSpPr>
            <p:cNvPr id="731141" name="Rectangle 5"/>
            <p:cNvSpPr>
              <a:spLocks noChangeArrowheads="1"/>
            </p:cNvSpPr>
            <p:nvPr/>
          </p:nvSpPr>
          <p:spPr bwMode="auto">
            <a:xfrm>
              <a:off x="3888" y="2584"/>
              <a:ext cx="1279"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000">
                  <a:solidFill>
                    <a:schemeClr val="bg2"/>
                  </a:solidFill>
                  <a:effectLst>
                    <a:outerShdw blurRad="38100" dist="38100" dir="2700000" algn="tl">
                      <a:srgbClr val="000000"/>
                    </a:outerShdw>
                  </a:effectLst>
                </a:rPr>
                <a:t>样本统计量 </a:t>
              </a:r>
              <a:br>
                <a:rPr lang="zh-CN" altLang="en-US" sz="2000">
                  <a:solidFill>
                    <a:schemeClr val="bg2"/>
                  </a:solidFill>
                  <a:effectLst>
                    <a:outerShdw blurRad="38100" dist="38100" dir="2700000" algn="tl">
                      <a:srgbClr val="000000"/>
                    </a:outerShdw>
                  </a:effectLst>
                </a:rPr>
              </a:br>
              <a:r>
                <a:rPr lang="en-US" altLang="zh-CN" sz="2000">
                  <a:solidFill>
                    <a:schemeClr val="bg2"/>
                  </a:solidFill>
                  <a:effectLst>
                    <a:outerShdw blurRad="38100" dist="38100" dir="2700000" algn="tl">
                      <a:srgbClr val="000000"/>
                    </a:outerShdw>
                  </a:effectLst>
                </a:rPr>
                <a:t>(</a:t>
              </a:r>
              <a:r>
                <a:rPr lang="zh-CN" altLang="en-US" sz="2000">
                  <a:solidFill>
                    <a:schemeClr val="bg2"/>
                  </a:solidFill>
                  <a:effectLst>
                    <a:outerShdw blurRad="38100" dist="38100" dir="2700000" algn="tl">
                      <a:srgbClr val="000000"/>
                    </a:outerShdw>
                  </a:effectLst>
                </a:rPr>
                <a:t>点估计</a:t>
              </a:r>
              <a:r>
                <a:rPr lang="en-US" altLang="zh-CN" sz="2000">
                  <a:solidFill>
                    <a:schemeClr val="bg2"/>
                  </a:solidFill>
                  <a:effectLst>
                    <a:outerShdw blurRad="38100" dist="38100" dir="2700000" algn="tl">
                      <a:srgbClr val="000000"/>
                    </a:outerShdw>
                  </a:effectLst>
                </a:rPr>
                <a:t>)</a:t>
              </a:r>
            </a:p>
          </p:txBody>
        </p:sp>
        <p:grpSp>
          <p:nvGrpSpPr>
            <p:cNvPr id="21517" name="Group 6"/>
            <p:cNvGrpSpPr>
              <a:grpSpLocks/>
            </p:cNvGrpSpPr>
            <p:nvPr/>
          </p:nvGrpSpPr>
          <p:grpSpPr bwMode="auto">
            <a:xfrm>
              <a:off x="1340" y="3349"/>
              <a:ext cx="3232" cy="184"/>
              <a:chOff x="1052" y="2756"/>
              <a:chExt cx="3232" cy="184"/>
            </a:xfrm>
          </p:grpSpPr>
          <p:grpSp>
            <p:nvGrpSpPr>
              <p:cNvPr id="21519" name="Group 7"/>
              <p:cNvGrpSpPr>
                <a:grpSpLocks/>
              </p:cNvGrpSpPr>
              <p:nvPr/>
            </p:nvGrpSpPr>
            <p:grpSpPr bwMode="auto">
              <a:xfrm>
                <a:off x="1052" y="2839"/>
                <a:ext cx="3232" cy="54"/>
                <a:chOff x="1052" y="2839"/>
                <a:chExt cx="3232" cy="54"/>
              </a:xfrm>
            </p:grpSpPr>
            <p:sp>
              <p:nvSpPr>
                <p:cNvPr id="731144" name="Line 8"/>
                <p:cNvSpPr>
                  <a:spLocks noChangeShapeType="1"/>
                </p:cNvSpPr>
                <p:nvPr/>
              </p:nvSpPr>
              <p:spPr bwMode="auto">
                <a:xfrm>
                  <a:off x="4149"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45" name="Line 9"/>
                <p:cNvSpPr>
                  <a:spLocks noChangeShapeType="1"/>
                </p:cNvSpPr>
                <p:nvPr/>
              </p:nvSpPr>
              <p:spPr bwMode="auto">
                <a:xfrm>
                  <a:off x="3819"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46" name="Line 10"/>
                <p:cNvSpPr>
                  <a:spLocks noChangeShapeType="1"/>
                </p:cNvSpPr>
                <p:nvPr/>
              </p:nvSpPr>
              <p:spPr bwMode="auto">
                <a:xfrm>
                  <a:off x="3490"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47" name="Line 11"/>
                <p:cNvSpPr>
                  <a:spLocks noChangeShapeType="1"/>
                </p:cNvSpPr>
                <p:nvPr/>
              </p:nvSpPr>
              <p:spPr bwMode="auto">
                <a:xfrm>
                  <a:off x="3159"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48" name="Line 12"/>
                <p:cNvSpPr>
                  <a:spLocks noChangeShapeType="1"/>
                </p:cNvSpPr>
                <p:nvPr/>
              </p:nvSpPr>
              <p:spPr bwMode="auto">
                <a:xfrm>
                  <a:off x="2831"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49" name="Line 13"/>
                <p:cNvSpPr>
                  <a:spLocks noChangeShapeType="1"/>
                </p:cNvSpPr>
                <p:nvPr/>
              </p:nvSpPr>
              <p:spPr bwMode="auto">
                <a:xfrm>
                  <a:off x="2500"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50" name="Line 14"/>
                <p:cNvSpPr>
                  <a:spLocks noChangeShapeType="1"/>
                </p:cNvSpPr>
                <p:nvPr/>
              </p:nvSpPr>
              <p:spPr bwMode="auto">
                <a:xfrm>
                  <a:off x="2171"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51" name="Line 15"/>
                <p:cNvSpPr>
                  <a:spLocks noChangeShapeType="1"/>
                </p:cNvSpPr>
                <p:nvPr/>
              </p:nvSpPr>
              <p:spPr bwMode="auto">
                <a:xfrm>
                  <a:off x="1840"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52" name="Line 16"/>
                <p:cNvSpPr>
                  <a:spLocks noChangeShapeType="1"/>
                </p:cNvSpPr>
                <p:nvPr/>
              </p:nvSpPr>
              <p:spPr bwMode="auto">
                <a:xfrm>
                  <a:off x="1512"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53" name="Line 17"/>
                <p:cNvSpPr>
                  <a:spLocks noChangeShapeType="1"/>
                </p:cNvSpPr>
                <p:nvPr/>
              </p:nvSpPr>
              <p:spPr bwMode="auto">
                <a:xfrm>
                  <a:off x="1181" y="2869"/>
                  <a:ext cx="0" cy="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54" name="Line 18"/>
                <p:cNvSpPr>
                  <a:spLocks noChangeShapeType="1"/>
                </p:cNvSpPr>
                <p:nvPr/>
              </p:nvSpPr>
              <p:spPr bwMode="auto">
                <a:xfrm>
                  <a:off x="1052" y="2839"/>
                  <a:ext cx="3232" cy="0"/>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grpSp>
          <p:sp>
            <p:nvSpPr>
              <p:cNvPr id="731155" name="Oval 19"/>
              <p:cNvSpPr>
                <a:spLocks noChangeArrowheads="1"/>
              </p:cNvSpPr>
              <p:nvPr/>
            </p:nvSpPr>
            <p:spPr bwMode="auto">
              <a:xfrm>
                <a:off x="2562" y="2756"/>
                <a:ext cx="184" cy="184"/>
              </a:xfrm>
              <a:prstGeom prst="ellipse">
                <a:avLst/>
              </a:prstGeom>
              <a:solidFill>
                <a:schemeClr val="accent1"/>
              </a:solidFill>
              <a:ln w="12700">
                <a:solidFill>
                  <a:schemeClr val="tx1"/>
                </a:solidFill>
                <a:round/>
                <a:headEnd/>
                <a:tailEnd/>
              </a:ln>
              <a:effectLst>
                <a:outerShdw dist="35921" dir="2700000" algn="ctr" rotWithShape="0">
                  <a:schemeClr val="bg2"/>
                </a:outerShdw>
              </a:effec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grpSp>
        <p:sp>
          <p:nvSpPr>
            <p:cNvPr id="731156" name="Line 20"/>
            <p:cNvSpPr>
              <a:spLocks noChangeShapeType="1"/>
            </p:cNvSpPr>
            <p:nvPr/>
          </p:nvSpPr>
          <p:spPr bwMode="auto">
            <a:xfrm flipH="1">
              <a:off x="3014" y="2832"/>
              <a:ext cx="1066" cy="535"/>
            </a:xfrm>
            <a:prstGeom prst="line">
              <a:avLst/>
            </a:prstGeom>
            <a:noFill/>
            <a:ln w="25400">
              <a:solidFill>
                <a:schemeClr val="accent2"/>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grpSp>
      <p:grpSp>
        <p:nvGrpSpPr>
          <p:cNvPr id="731157" name="Group 21"/>
          <p:cNvGrpSpPr>
            <a:grpSpLocks/>
          </p:cNvGrpSpPr>
          <p:nvPr/>
        </p:nvGrpSpPr>
        <p:grpSpPr bwMode="auto">
          <a:xfrm>
            <a:off x="1593850" y="3886200"/>
            <a:ext cx="6372225" cy="2411413"/>
            <a:chOff x="864" y="2387"/>
            <a:chExt cx="4014" cy="1519"/>
          </a:xfrm>
        </p:grpSpPr>
        <p:sp>
          <p:nvSpPr>
            <p:cNvPr id="731158" name="Rectangle 22"/>
            <p:cNvSpPr>
              <a:spLocks noChangeArrowheads="1"/>
            </p:cNvSpPr>
            <p:nvPr/>
          </p:nvSpPr>
          <p:spPr bwMode="auto">
            <a:xfrm>
              <a:off x="2319" y="2387"/>
              <a:ext cx="1091"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defRPr/>
              </a:pPr>
              <a:r>
                <a:rPr lang="zh-CN" altLang="en-US" sz="2600">
                  <a:solidFill>
                    <a:schemeClr val="bg2"/>
                  </a:solidFill>
                  <a:effectLst>
                    <a:outerShdw blurRad="38100" dist="38100" dir="2700000" algn="tl">
                      <a:srgbClr val="000000"/>
                    </a:outerShdw>
                  </a:effectLst>
                </a:rPr>
                <a:t>置信区间</a:t>
              </a:r>
            </a:p>
          </p:txBody>
        </p:sp>
        <p:sp>
          <p:nvSpPr>
            <p:cNvPr id="731159" name="Rectangle 23"/>
            <p:cNvSpPr>
              <a:spLocks noChangeArrowheads="1"/>
            </p:cNvSpPr>
            <p:nvPr/>
          </p:nvSpPr>
          <p:spPr bwMode="auto">
            <a:xfrm>
              <a:off x="864" y="3600"/>
              <a:ext cx="171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600">
                  <a:solidFill>
                    <a:schemeClr val="bg2"/>
                  </a:solidFill>
                  <a:effectLst>
                    <a:outerShdw blurRad="38100" dist="38100" dir="2700000" algn="tl">
                      <a:srgbClr val="000000"/>
                    </a:outerShdw>
                  </a:effectLst>
                </a:rPr>
                <a:t>置信下限</a:t>
              </a:r>
            </a:p>
          </p:txBody>
        </p:sp>
        <p:sp>
          <p:nvSpPr>
            <p:cNvPr id="731160" name="Rectangle 24"/>
            <p:cNvSpPr>
              <a:spLocks noChangeArrowheads="1"/>
            </p:cNvSpPr>
            <p:nvPr/>
          </p:nvSpPr>
          <p:spPr bwMode="auto">
            <a:xfrm>
              <a:off x="3168" y="3600"/>
              <a:ext cx="1710" cy="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defRPr/>
              </a:pPr>
              <a:r>
                <a:rPr lang="zh-CN" altLang="en-US" sz="2600">
                  <a:solidFill>
                    <a:schemeClr val="bg2"/>
                  </a:solidFill>
                  <a:effectLst>
                    <a:outerShdw blurRad="38100" dist="38100" dir="2700000" algn="tl">
                      <a:srgbClr val="000000"/>
                    </a:outerShdw>
                  </a:effectLst>
                </a:rPr>
                <a:t>置信上限</a:t>
              </a:r>
            </a:p>
          </p:txBody>
        </p:sp>
        <p:sp>
          <p:nvSpPr>
            <p:cNvPr id="731161" name="Line 25"/>
            <p:cNvSpPr>
              <a:spLocks noChangeShapeType="1"/>
            </p:cNvSpPr>
            <p:nvPr/>
          </p:nvSpPr>
          <p:spPr bwMode="auto">
            <a:xfrm>
              <a:off x="1723" y="2881"/>
              <a:ext cx="0" cy="7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62" name="Line 26"/>
            <p:cNvSpPr>
              <a:spLocks noChangeShapeType="1"/>
            </p:cNvSpPr>
            <p:nvPr/>
          </p:nvSpPr>
          <p:spPr bwMode="auto">
            <a:xfrm>
              <a:off x="4027" y="2881"/>
              <a:ext cx="0" cy="724"/>
            </a:xfrm>
            <a:prstGeom prst="line">
              <a:avLst/>
            </a:prstGeom>
            <a:noFill/>
            <a:ln w="50800">
              <a:solidFill>
                <a:srgbClr val="FFFF93"/>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sp>
          <p:nvSpPr>
            <p:cNvPr id="731163" name="Line 27"/>
            <p:cNvSpPr>
              <a:spLocks noChangeShapeType="1"/>
            </p:cNvSpPr>
            <p:nvPr/>
          </p:nvSpPr>
          <p:spPr bwMode="auto">
            <a:xfrm>
              <a:off x="1731" y="2967"/>
              <a:ext cx="2252" cy="0"/>
            </a:xfrm>
            <a:prstGeom prst="line">
              <a:avLst/>
            </a:prstGeom>
            <a:noFill/>
            <a:ln w="25400">
              <a:solidFill>
                <a:schemeClr val="tx1"/>
              </a:solidFill>
              <a:round/>
              <a:headEnd type="triangle" w="med" len="me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pPr>
                <a:defRPr/>
              </a:pPr>
              <a:endParaRPr lang="zh-CN" altLang="en-US">
                <a:solidFill>
                  <a:schemeClr val="bg2"/>
                </a:solidFill>
                <a:effectLst>
                  <a:outerShdw blurRad="38100" dist="38100" dir="2700000" algn="tl">
                    <a:srgbClr val="000000">
                      <a:alpha val="43137"/>
                    </a:srgbClr>
                  </a:outerShdw>
                </a:effectLst>
              </a:endParaRPr>
            </a:p>
          </p:txBody>
        </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1139">
                                            <p:txEl>
                                              <p:pRg st="0" end="0"/>
                                            </p:txEl>
                                          </p:spTgt>
                                        </p:tgtEl>
                                        <p:attrNameLst>
                                          <p:attrName>style.visibility</p:attrName>
                                        </p:attrNameLst>
                                      </p:cBhvr>
                                      <p:to>
                                        <p:strVal val="visible"/>
                                      </p:to>
                                    </p:set>
                                    <p:animEffect transition="in" filter="wipe(left)">
                                      <p:cBhvr>
                                        <p:cTn id="7" dur="500"/>
                                        <p:tgtEl>
                                          <p:spTgt spid="731139">
                                            <p:txEl>
                                              <p:pRg st="0" end="0"/>
                                            </p:txEl>
                                          </p:spTgt>
                                        </p:tgtEl>
                                      </p:cBhvr>
                                    </p:animEffect>
                                  </p:childTnLst>
                                  <p:subTnLst>
                                    <p:animClr clrSpc="rgb" dir="cw">
                                      <p:cBhvr override="childStyle">
                                        <p:cTn dur="1" fill="hold" display="0" masterRel="nextClick" afterEffect="1"/>
                                        <p:tgtEl>
                                          <p:spTgt spid="73113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1139">
                                            <p:txEl>
                                              <p:pRg st="1" end="1"/>
                                            </p:txEl>
                                          </p:spTgt>
                                        </p:tgtEl>
                                        <p:attrNameLst>
                                          <p:attrName>style.visibility</p:attrName>
                                        </p:attrNameLst>
                                      </p:cBhvr>
                                      <p:to>
                                        <p:strVal val="visible"/>
                                      </p:to>
                                    </p:set>
                                    <p:animEffect transition="in" filter="wipe(left)">
                                      <p:cBhvr>
                                        <p:cTn id="12" dur="500"/>
                                        <p:tgtEl>
                                          <p:spTgt spid="731139">
                                            <p:txEl>
                                              <p:pRg st="1" end="1"/>
                                            </p:txEl>
                                          </p:spTgt>
                                        </p:tgtEl>
                                      </p:cBhvr>
                                    </p:animEffect>
                                  </p:childTnLst>
                                  <p:subTnLst>
                                    <p:animClr clrSpc="rgb" dir="cw">
                                      <p:cBhvr override="childStyle">
                                        <p:cTn dur="1" fill="hold" display="0" masterRel="nextClick" afterEffect="1"/>
                                        <p:tgtEl>
                                          <p:spTgt spid="731139">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731139">
                                            <p:txEl>
                                              <p:pRg st="2" end="2"/>
                                            </p:txEl>
                                          </p:spTgt>
                                        </p:tgtEl>
                                        <p:attrNameLst>
                                          <p:attrName>style.visibility</p:attrName>
                                        </p:attrNameLst>
                                      </p:cBhvr>
                                      <p:to>
                                        <p:strVal val="visible"/>
                                      </p:to>
                                    </p:set>
                                    <p:animEffect transition="in" filter="wipe(left)">
                                      <p:cBhvr>
                                        <p:cTn id="15" dur="500"/>
                                        <p:tgtEl>
                                          <p:spTgt spid="731139">
                                            <p:txEl>
                                              <p:pRg st="2" end="2"/>
                                            </p:txEl>
                                          </p:spTgt>
                                        </p:tgtEl>
                                      </p:cBhvr>
                                    </p:animEffect>
                                  </p:childTnLst>
                                  <p:subTnLst>
                                    <p:animClr clrSpc="rgb" dir="cw">
                                      <p:cBhvr override="childStyle">
                                        <p:cTn dur="1" fill="hold" display="0" masterRel="nextClick" afterEffect="1"/>
                                        <p:tgtEl>
                                          <p:spTgt spid="731139">
                                            <p:txEl>
                                              <p:pRg st="2" end="2"/>
                                            </p:txEl>
                                          </p:spTgt>
                                        </p:tgtEl>
                                        <p:attrNameLst>
                                          <p:attrName>ppt_c</p:attrName>
                                        </p:attrNameLst>
                                      </p:cBhvr>
                                      <p:to>
                                        <a:schemeClr val="fo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37" fill="hold" nodeType="clickEffect">
                                  <p:stCondLst>
                                    <p:cond delay="0"/>
                                  </p:stCondLst>
                                  <p:childTnLst>
                                    <p:set>
                                      <p:cBhvr>
                                        <p:cTn id="19" dur="1" fill="hold">
                                          <p:stCondLst>
                                            <p:cond delay="0"/>
                                          </p:stCondLst>
                                        </p:cTn>
                                        <p:tgtEl>
                                          <p:spTgt spid="731165"/>
                                        </p:tgtEl>
                                        <p:attrNameLst>
                                          <p:attrName>style.visibility</p:attrName>
                                        </p:attrNameLst>
                                      </p:cBhvr>
                                      <p:to>
                                        <p:strVal val="visible"/>
                                      </p:to>
                                    </p:set>
                                    <p:animEffect transition="in" filter="barn(outVertical)">
                                      <p:cBhvr>
                                        <p:cTn id="20" dur="500"/>
                                        <p:tgtEl>
                                          <p:spTgt spid="73116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37" fill="hold" nodeType="clickEffect">
                                  <p:stCondLst>
                                    <p:cond delay="0"/>
                                  </p:stCondLst>
                                  <p:childTnLst>
                                    <p:set>
                                      <p:cBhvr>
                                        <p:cTn id="24" dur="1" fill="hold">
                                          <p:stCondLst>
                                            <p:cond delay="0"/>
                                          </p:stCondLst>
                                        </p:cTn>
                                        <p:tgtEl>
                                          <p:spTgt spid="731157"/>
                                        </p:tgtEl>
                                        <p:attrNameLst>
                                          <p:attrName>style.visibility</p:attrName>
                                        </p:attrNameLst>
                                      </p:cBhvr>
                                      <p:to>
                                        <p:strVal val="visible"/>
                                      </p:to>
                                    </p:set>
                                    <p:animEffect transition="in" filter="barn(outVertical)">
                                      <p:cBhvr>
                                        <p:cTn id="25" dur="500"/>
                                        <p:tgtEl>
                                          <p:spTgt spid="731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39" grpId="0" build="p" autoUpdateAnimBg="0"/>
    </p:bldLst>
  </p:timing>
</p:sld>
</file>

<file path=ppt/theme/theme1.xml><?xml version="1.0" encoding="utf-8"?>
<a:theme xmlns:a="http://schemas.openxmlformats.org/drawingml/2006/main" name="mcdiesin">
  <a:themeElements>
    <a:clrScheme name="">
      <a:dk1>
        <a:srgbClr val="000000"/>
      </a:dk1>
      <a:lt1>
        <a:srgbClr val="FFFFFF"/>
      </a:lt1>
      <a:dk2>
        <a:srgbClr val="0A578C"/>
      </a:dk2>
      <a:lt2>
        <a:srgbClr val="FAFD00"/>
      </a:lt2>
      <a:accent1>
        <a:srgbClr val="DC0081"/>
      </a:accent1>
      <a:accent2>
        <a:srgbClr val="00DFCA"/>
      </a:accent2>
      <a:accent3>
        <a:srgbClr val="AAB4C5"/>
      </a:accent3>
      <a:accent4>
        <a:srgbClr val="DADADA"/>
      </a:accent4>
      <a:accent5>
        <a:srgbClr val="EBAAC1"/>
      </a:accent5>
      <a:accent6>
        <a:srgbClr val="00CAB7"/>
      </a:accent6>
      <a:hlink>
        <a:srgbClr val="FE9B03"/>
      </a:hlink>
      <a:folHlink>
        <a:srgbClr val="E7B3D1"/>
      </a:folHlink>
    </a:clrScheme>
    <a:fontScheme name="mcdiesin">
      <a:majorFont>
        <a:latin typeface="Book Antiqua"/>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zh-CN" alt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defRPr>
        </a:defPPr>
      </a:lstStyle>
    </a:lnDef>
  </a:objectDefaults>
  <a:extraClrSchemeLst>
    <a:extraClrScheme>
      <a:clrScheme name="mcdies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cdies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cdies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cdies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cdies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cdies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cdies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0.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1.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5.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6.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17.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19.xml><?xml version="1.0" encoding="utf-8"?>
<a:themeOverride xmlns:a="http://schemas.openxmlformats.org/drawingml/2006/main">
  <a:clrScheme name="">
    <a:dk1>
      <a:srgbClr val="474747"/>
    </a:dk1>
    <a:lt1>
      <a:srgbClr val="FFFFFF"/>
    </a:lt1>
    <a:dk2>
      <a:srgbClr val="000000"/>
    </a:dk2>
    <a:lt2>
      <a:srgbClr val="00DFCA"/>
    </a:lt2>
    <a:accent1>
      <a:srgbClr val="DC0081"/>
    </a:accent1>
    <a:accent2>
      <a:srgbClr val="FAFD00"/>
    </a:accent2>
    <a:accent3>
      <a:srgbClr val="AAAAAA"/>
    </a:accent3>
    <a:accent4>
      <a:srgbClr val="DADADA"/>
    </a:accent4>
    <a:accent5>
      <a:srgbClr val="EBAAC1"/>
    </a:accent5>
    <a:accent6>
      <a:srgbClr val="E3E500"/>
    </a:accent6>
    <a:hlink>
      <a:srgbClr val="FE9B03"/>
    </a:hlink>
    <a:folHlink>
      <a:srgbClr val="D989B8"/>
    </a:folHlink>
  </a:clrScheme>
</a:themeOverride>
</file>

<file path=ppt/theme/themeOverride2.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3.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4.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5.xml><?xml version="1.0" encoding="utf-8"?>
<a:themeOverride xmlns:a="http://schemas.openxmlformats.org/drawingml/2006/main">
  <a:clrScheme name="">
    <a:dk1>
      <a:srgbClr val="050014"/>
    </a:dk1>
    <a:lt1>
      <a:srgbClr val="FFFFFF"/>
    </a:lt1>
    <a:dk2>
      <a:srgbClr val="DC0081"/>
    </a:dk2>
    <a:lt2>
      <a:srgbClr val="FAFD00"/>
    </a:lt2>
    <a:accent1>
      <a:srgbClr val="DC0081"/>
    </a:accent1>
    <a:accent2>
      <a:srgbClr val="00DFCA"/>
    </a:accent2>
    <a:accent3>
      <a:srgbClr val="EBAAC1"/>
    </a:accent3>
    <a:accent4>
      <a:srgbClr val="DADADA"/>
    </a:accent4>
    <a:accent5>
      <a:srgbClr val="EBAAC1"/>
    </a:accent5>
    <a:accent6>
      <a:srgbClr val="00CAB7"/>
    </a:accent6>
    <a:hlink>
      <a:srgbClr val="F57B49"/>
    </a:hlink>
    <a:folHlink>
      <a:srgbClr val="E0D3FF"/>
    </a:folHlink>
  </a:clrScheme>
</a:themeOverride>
</file>

<file path=ppt/theme/themeOverride6.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7.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8.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ppt/theme/themeOverride9.xml><?xml version="1.0" encoding="utf-8"?>
<a:themeOverride xmlns:a="http://schemas.openxmlformats.org/drawingml/2006/main">
  <a:clrScheme name="">
    <a:dk1>
      <a:srgbClr val="050014"/>
    </a:dk1>
    <a:lt1>
      <a:srgbClr val="FFFFFF"/>
    </a:lt1>
    <a:dk2>
      <a:srgbClr val="389045"/>
    </a:dk2>
    <a:lt2>
      <a:srgbClr val="FAFD00"/>
    </a:lt2>
    <a:accent1>
      <a:srgbClr val="DC0081"/>
    </a:accent1>
    <a:accent2>
      <a:srgbClr val="00DFCA"/>
    </a:accent2>
    <a:accent3>
      <a:srgbClr val="AEC6B0"/>
    </a:accent3>
    <a:accent4>
      <a:srgbClr val="DADADA"/>
    </a:accent4>
    <a:accent5>
      <a:srgbClr val="EBAAC1"/>
    </a:accent5>
    <a:accent6>
      <a:srgbClr val="00CAB7"/>
    </a:accent6>
    <a:hlink>
      <a:srgbClr val="F57B49"/>
    </a:hlink>
    <a:folHlink>
      <a:srgbClr val="E0D3FF"/>
    </a:folHlink>
  </a:clrScheme>
</a:themeOverride>
</file>

<file path=docProps/app.xml><?xml version="1.0" encoding="utf-8"?>
<Properties xmlns="http://schemas.openxmlformats.org/officeDocument/2006/extended-properties" xmlns:vt="http://schemas.openxmlformats.org/officeDocument/2006/docPropsVTypes">
  <Template>Globe</Template>
  <TotalTime>6117</TotalTime>
  <Pages>84</Pages>
  <Words>5278</Words>
  <Application>Microsoft Office PowerPoint</Application>
  <PresentationFormat>全屏显示(4:3)</PresentationFormat>
  <Paragraphs>737</Paragraphs>
  <Slides>83</Slides>
  <Notes>63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3</vt:i4>
      </vt:variant>
      <vt:variant>
        <vt:lpstr>幻灯片标题</vt:lpstr>
      </vt:variant>
      <vt:variant>
        <vt:i4>83</vt:i4>
      </vt:variant>
    </vt:vector>
  </HeadingPairs>
  <TitlesOfParts>
    <vt:vector size="97" baseType="lpstr">
      <vt:lpstr>宋体</vt:lpstr>
      <vt:lpstr>Book Antiqua</vt:lpstr>
      <vt:lpstr>Cambria Math</vt:lpstr>
      <vt:lpstr>Symbol</vt:lpstr>
      <vt:lpstr>Monotype Sorts</vt:lpstr>
      <vt:lpstr>Arial</vt:lpstr>
      <vt:lpstr>幼圆</vt:lpstr>
      <vt:lpstr>Times New Roman</vt:lpstr>
      <vt:lpstr>Wingdings</vt:lpstr>
      <vt:lpstr>微软雅黑 Light</vt:lpstr>
      <vt:lpstr>mcdiesin</vt:lpstr>
      <vt:lpstr>Clip</vt:lpstr>
      <vt:lpstr>Equation.3</vt:lpstr>
      <vt:lpstr>剪辑</vt:lpstr>
      <vt:lpstr>第 7 章   参数估计</vt:lpstr>
      <vt:lpstr>第 7 章   参数估计</vt:lpstr>
      <vt:lpstr>学习目标</vt:lpstr>
      <vt:lpstr>PowerPoint 演示文稿</vt:lpstr>
      <vt:lpstr>估计量与估计值</vt:lpstr>
      <vt:lpstr>估计量与估计值  (estimator &amp; estimated value)</vt:lpstr>
      <vt:lpstr>点估计与区间估计</vt:lpstr>
      <vt:lpstr>点估计  (point estimate)</vt:lpstr>
      <vt:lpstr>区间估计  (interval estimate)</vt:lpstr>
      <vt:lpstr>区间估计的图示</vt:lpstr>
      <vt:lpstr>置信区间  (confidence interval)</vt:lpstr>
      <vt:lpstr>置信区间  (95%的置信区间)</vt:lpstr>
      <vt:lpstr>置信水平 (confidence level)  </vt:lpstr>
      <vt:lpstr>评价估计量的标准</vt:lpstr>
      <vt:lpstr>无偏性 (unbiasedness)</vt:lpstr>
      <vt:lpstr>有效性(efficiency)</vt:lpstr>
      <vt:lpstr>一致性(consistency)</vt:lpstr>
      <vt:lpstr>PowerPoint 演示文稿</vt:lpstr>
      <vt:lpstr>一个总体参数的区间估计</vt:lpstr>
      <vt:lpstr>总体均值的区间估计  (正态总体、２已知，或非正态总体、大样本)</vt:lpstr>
      <vt:lpstr>总体均值的区间估计(大样本)</vt:lpstr>
      <vt:lpstr>总体均值的区间估计(例题分析)</vt:lpstr>
      <vt:lpstr>总体均值的区间估计 (例题分析)</vt:lpstr>
      <vt:lpstr>总体均值的区间估计(例题分析)</vt:lpstr>
      <vt:lpstr>总体均值的区间估计(例题分析)</vt:lpstr>
      <vt:lpstr>总体均值的区间估计  (正态总体、２未知、小样本)</vt:lpstr>
      <vt:lpstr>总体均值的区间估计 (小样本)</vt:lpstr>
      <vt:lpstr>t 分布</vt:lpstr>
      <vt:lpstr>t分布与自由度n有关，当n足够大时，t分布趋近正态分布</vt:lpstr>
      <vt:lpstr>总体均值的区间估计(例题分析)</vt:lpstr>
      <vt:lpstr>总体均值的区间估计 (例题分析)</vt:lpstr>
      <vt:lpstr>总体比例的区间估计</vt:lpstr>
      <vt:lpstr>总体比例的区间估计</vt:lpstr>
      <vt:lpstr>总体比例的区间估计 (例题分析)</vt:lpstr>
      <vt:lpstr>总体方差的区间估计</vt:lpstr>
      <vt:lpstr>总体方差的区间估计</vt:lpstr>
      <vt:lpstr>总体方差的区间估计 (图示)</vt:lpstr>
      <vt:lpstr>PowerPoint 演示文稿</vt:lpstr>
      <vt:lpstr>总体方差的区间估计(例题分析)</vt:lpstr>
      <vt:lpstr>总体方差的区间估计 (例题分析)</vt:lpstr>
      <vt:lpstr>一个总体参数的区间估计 (小结)</vt:lpstr>
      <vt:lpstr>PowerPoint 演示文稿</vt:lpstr>
      <vt:lpstr>两个总体参数的区间估计</vt:lpstr>
      <vt:lpstr>两个总体均值之差的区间估计 (独立大样本)</vt:lpstr>
      <vt:lpstr>两个总体均值之差的估计 (大样本)</vt:lpstr>
      <vt:lpstr>两个总体均值之差的估计(大样本)</vt:lpstr>
      <vt:lpstr>两个总体均值之差的估计 (例题分析)</vt:lpstr>
      <vt:lpstr>两个总体均值之差的估计 (例题分析)</vt:lpstr>
      <vt:lpstr>两个总体均值之差的区间估计 (独立小样本)</vt:lpstr>
      <vt:lpstr>两个总体均值之差的估计 (小样本:  12= 22 )</vt:lpstr>
      <vt:lpstr>两个总体均值之差的估计 (小样本:  12=22 )</vt:lpstr>
      <vt:lpstr>两个总体均值之差的估计 (小样本:  12 22 )</vt:lpstr>
      <vt:lpstr>两个总体均值之差的估计 (小样本:  1222 )</vt:lpstr>
      <vt:lpstr>两个总体均值之差的估计 (例题分析)</vt:lpstr>
      <vt:lpstr>两个总体均值之差的估计 (例题分析)</vt:lpstr>
      <vt:lpstr>两个总体均值之差的估计 (例题分析)</vt:lpstr>
      <vt:lpstr>两个总体均值之差的估计 (例题分析)</vt:lpstr>
      <vt:lpstr>两个总体均值之差的区间估计 (匹配样本)</vt:lpstr>
      <vt:lpstr>两个总体均值之差的估计 (匹配大样本)</vt:lpstr>
      <vt:lpstr>两个总体均值之差的估计(匹配小样本)</vt:lpstr>
      <vt:lpstr>两个总体均值之差的估计 (例题分析)</vt:lpstr>
      <vt:lpstr>两个总体均值之差的估计 (例题分析)</vt:lpstr>
      <vt:lpstr>两个总体比例之差区间的估计</vt:lpstr>
      <vt:lpstr>两个总体比例之差的区间估计</vt:lpstr>
      <vt:lpstr>两个总体比例之差的估计 (例题分析)</vt:lpstr>
      <vt:lpstr>两个总体比例之差的估计  (例题分析)</vt:lpstr>
      <vt:lpstr>两个总体方差比的区间估计</vt:lpstr>
      <vt:lpstr>两个总体方差比的区间估计</vt:lpstr>
      <vt:lpstr>两个总体方差比的区间估计 (图示)</vt:lpstr>
      <vt:lpstr>f分布表</vt:lpstr>
      <vt:lpstr>两个总体方差比的区间估计 (例题分析)</vt:lpstr>
      <vt:lpstr>两个总体方差比的区间估计  (例题分析)</vt:lpstr>
      <vt:lpstr>两个总体参数的区间估计 (小结)</vt:lpstr>
      <vt:lpstr>PowerPoint 演示文稿</vt:lpstr>
      <vt:lpstr>估计总体均值时样本量的确定</vt:lpstr>
      <vt:lpstr>估计总体均值时样本量的确定 </vt:lpstr>
      <vt:lpstr>估计总体均值时样本量的确定  (例题分析)</vt:lpstr>
      <vt:lpstr>估计总体均值时样本量的确定   (例题分析)</vt:lpstr>
      <vt:lpstr>估计总体比例时样本量的确定</vt:lpstr>
      <vt:lpstr>估计总体比例时样本量的确定 </vt:lpstr>
      <vt:lpstr>估计总体比例时样本量的确定  (例题分析)</vt:lpstr>
      <vt:lpstr>本章小结</vt:lpstr>
      <vt:lpstr>PowerPoint 演示文稿</vt:lpstr>
    </vt:vector>
  </TitlesOfParts>
  <Company>_x0016__x0002__x000b_tѧͳ_x0006_ϵ</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参数估计</dc:title>
  <dc:subject>统计学—PowerPoint</dc:subject>
  <dc:creator>贾俊平</dc:creator>
  <cp:keywords/>
  <dc:description/>
  <cp:lastModifiedBy>Yoooooooooo Song</cp:lastModifiedBy>
  <cp:revision>824</cp:revision>
  <cp:lastPrinted>1995-06-12T20:05:52Z</cp:lastPrinted>
  <dcterms:created xsi:type="dcterms:W3CDTF">1995-07-13T10:42:52Z</dcterms:created>
  <dcterms:modified xsi:type="dcterms:W3CDTF">2020-04-08T10:14:45Z</dcterms:modified>
</cp:coreProperties>
</file>